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4" r:id="rId7"/>
    <p:sldId id="265" r:id="rId8"/>
    <p:sldId id="266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C688"/>
    <a:srgbClr val="EED4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398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1378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894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3738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1110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769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971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2218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9071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3253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5059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D92DE-5D27-4010-91AF-5931C8CFB02A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8719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1757362" y="3169651"/>
            <a:ext cx="9786938" cy="182372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 smtClean="0"/>
          </a:p>
          <a:p>
            <a:r>
              <a:rPr lang="de-DE" sz="2800" dirty="0" smtClean="0"/>
              <a:t>wird </a:t>
            </a:r>
            <a:r>
              <a:rPr lang="de-DE" sz="2800" dirty="0"/>
              <a:t>durch den wirtschaftlichen Wert des </a:t>
            </a:r>
            <a:r>
              <a:rPr lang="de-DE" sz="2800" b="1" dirty="0"/>
              <a:t>Streitgegenstands</a:t>
            </a:r>
            <a:r>
              <a:rPr lang="de-DE" sz="2800" dirty="0"/>
              <a:t> bestimmt, soweit §§ 39 ff GKG und §§ 3-9 ZPO nichts anderes bestimmen. </a:t>
            </a:r>
            <a:endParaRPr lang="de-DE" sz="2800" dirty="0" smtClean="0"/>
          </a:p>
          <a:p>
            <a:endParaRPr lang="de-DE" sz="2800" dirty="0"/>
          </a:p>
        </p:txBody>
      </p:sp>
      <p:sp>
        <p:nvSpPr>
          <p:cNvPr id="4" name="Abgerundetes Rechteck 3"/>
          <p:cNvSpPr/>
          <p:nvPr/>
        </p:nvSpPr>
        <p:spPr>
          <a:xfrm>
            <a:off x="4425741" y="1525401"/>
            <a:ext cx="3599330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Streitwert</a:t>
            </a:r>
          </a:p>
        </p:txBody>
      </p:sp>
      <p:sp>
        <p:nvSpPr>
          <p:cNvPr id="7" name="Abgerundetes Rechteck 6"/>
          <p:cNvSpPr/>
          <p:nvPr/>
        </p:nvSpPr>
        <p:spPr>
          <a:xfrm>
            <a:off x="435769" y="2694575"/>
            <a:ext cx="3421856" cy="64114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Streitwert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49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Gefaltete Ecke 7"/>
          <p:cNvSpPr/>
          <p:nvPr/>
        </p:nvSpPr>
        <p:spPr>
          <a:xfrm rot="580966">
            <a:off x="575426" y="457094"/>
            <a:ext cx="1985041" cy="1828800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Grundlage für Kosten-</a:t>
            </a:r>
          </a:p>
          <a:p>
            <a:pPr algn="ctr"/>
            <a:r>
              <a:rPr lang="de-DE" sz="24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berechnung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345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1757362" y="3169651"/>
            <a:ext cx="9786938" cy="182372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 smtClean="0"/>
          </a:p>
          <a:p>
            <a:r>
              <a:rPr lang="de-DE" sz="2800" b="1" dirty="0" smtClean="0"/>
              <a:t>wird </a:t>
            </a:r>
            <a:r>
              <a:rPr lang="de-DE" sz="2800" b="1" dirty="0"/>
              <a:t>wiederum durch den Klageantrag bestimmt </a:t>
            </a:r>
            <a:r>
              <a:rPr lang="de-DE" sz="2800" b="1" i="1" dirty="0"/>
              <a:t>(z.B. Zahlung von 10.000,- € oder Herausgabe eines Kfz., Zeitwert 15.000,- €) </a:t>
            </a:r>
            <a:endParaRPr lang="de-DE" sz="2800" b="1" dirty="0"/>
          </a:p>
          <a:p>
            <a:endParaRPr lang="de-DE" sz="2800" b="1" dirty="0"/>
          </a:p>
        </p:txBody>
      </p:sp>
      <p:sp>
        <p:nvSpPr>
          <p:cNvPr id="4" name="Abgerundetes Rechteck 3"/>
          <p:cNvSpPr/>
          <p:nvPr/>
        </p:nvSpPr>
        <p:spPr>
          <a:xfrm>
            <a:off x="4425741" y="1525401"/>
            <a:ext cx="3599330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Streitwert</a:t>
            </a:r>
          </a:p>
        </p:txBody>
      </p:sp>
      <p:sp>
        <p:nvSpPr>
          <p:cNvPr id="7" name="Abgerundetes Rechteck 6"/>
          <p:cNvSpPr/>
          <p:nvPr/>
        </p:nvSpPr>
        <p:spPr>
          <a:xfrm>
            <a:off x="435769" y="2694575"/>
            <a:ext cx="3421856" cy="64114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Streitgegenstand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50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Gefaltete Ecke 7"/>
          <p:cNvSpPr/>
          <p:nvPr/>
        </p:nvSpPr>
        <p:spPr>
          <a:xfrm rot="21414004">
            <a:off x="575426" y="457094"/>
            <a:ext cx="1985041" cy="1828800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Grundlage für Kosten-</a:t>
            </a:r>
          </a:p>
          <a:p>
            <a:pPr algn="ctr"/>
            <a:r>
              <a:rPr lang="de-DE" sz="24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berechnung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144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1281930" y="3078415"/>
            <a:ext cx="9886951" cy="1569806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b="1" dirty="0"/>
              <a:t>maßgebend ist, was die Partei mit ihrer Klage erreichen will, also allein der </a:t>
            </a:r>
            <a:r>
              <a:rPr lang="de-DE" sz="2800" b="1" dirty="0" smtClean="0"/>
              <a:t>Antrag/die Anträge</a:t>
            </a:r>
            <a:endParaRPr lang="de-DE" sz="2800" b="1" dirty="0"/>
          </a:p>
        </p:txBody>
      </p:sp>
      <p:sp>
        <p:nvSpPr>
          <p:cNvPr id="4" name="Abgerundetes Rechteck 3"/>
          <p:cNvSpPr/>
          <p:nvPr/>
        </p:nvSpPr>
        <p:spPr>
          <a:xfrm>
            <a:off x="4425741" y="1525401"/>
            <a:ext cx="3599330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Streitwert</a:t>
            </a:r>
          </a:p>
        </p:txBody>
      </p:sp>
      <p:sp>
        <p:nvSpPr>
          <p:cNvPr id="7" name="Abgerundetes Rechteck 6"/>
          <p:cNvSpPr/>
          <p:nvPr/>
        </p:nvSpPr>
        <p:spPr>
          <a:xfrm>
            <a:off x="435769" y="2757845"/>
            <a:ext cx="3421856" cy="64114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Streitgegenstand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51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Gefaltete Ecke 7"/>
          <p:cNvSpPr/>
          <p:nvPr/>
        </p:nvSpPr>
        <p:spPr>
          <a:xfrm rot="580966">
            <a:off x="575426" y="457094"/>
            <a:ext cx="1985041" cy="1828800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Grundlage für Kosten-</a:t>
            </a:r>
          </a:p>
          <a:p>
            <a:pPr algn="ctr"/>
            <a:r>
              <a:rPr lang="de-DE" sz="24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berechnung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191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1296589" y="2291104"/>
            <a:ext cx="9619060" cy="2112429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400" b="1" dirty="0"/>
              <a:t>ist Gegenstand des Verfahrens nicht eine bestimmte Geldsumme, setzt das Gericht von Amts wegen den Streitwert vorläufig durch Beschluss fest, § 63 Abs. 1 GKG</a:t>
            </a:r>
            <a:br>
              <a:rPr lang="de-DE" sz="2400" b="1" dirty="0"/>
            </a:br>
            <a:r>
              <a:rPr lang="de-DE" sz="2400" b="1" dirty="0"/>
              <a:t>(z.B. Feststellungsklage)</a:t>
            </a:r>
          </a:p>
          <a:p>
            <a:endParaRPr lang="de-DE" sz="2800" dirty="0"/>
          </a:p>
        </p:txBody>
      </p:sp>
      <p:sp>
        <p:nvSpPr>
          <p:cNvPr id="4" name="Abgerundetes Rechteck 3"/>
          <p:cNvSpPr/>
          <p:nvPr/>
        </p:nvSpPr>
        <p:spPr>
          <a:xfrm>
            <a:off x="4425741" y="1525401"/>
            <a:ext cx="3599330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Streitwert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52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Gefaltete Ecke 7"/>
          <p:cNvSpPr/>
          <p:nvPr/>
        </p:nvSpPr>
        <p:spPr>
          <a:xfrm rot="580966">
            <a:off x="9429126" y="4281285"/>
            <a:ext cx="1985041" cy="1828800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Grundlage für Kosten-</a:t>
            </a:r>
          </a:p>
          <a:p>
            <a:pPr algn="ctr"/>
            <a:r>
              <a:rPr lang="de-DE" sz="24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berechnung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292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bgerundetes Rechteck 10"/>
          <p:cNvSpPr/>
          <p:nvPr/>
        </p:nvSpPr>
        <p:spPr>
          <a:xfrm>
            <a:off x="1296586" y="3628319"/>
            <a:ext cx="9619061" cy="236988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 smtClean="0"/>
          </a:p>
          <a:p>
            <a:pPr marL="1087215" lvl="1" indent="-457200">
              <a:buFont typeface="+mj-lt"/>
              <a:buAutoNum type="arabicPeriod"/>
            </a:pPr>
            <a:r>
              <a:rPr lang="de-DE" sz="2400" b="1" dirty="0"/>
              <a:t>es besteht eine Vorauszahlungspflicht, § 12 ff. GKG</a:t>
            </a:r>
          </a:p>
          <a:p>
            <a:pPr marL="1087215" lvl="1" indent="-457200">
              <a:buFont typeface="+mj-lt"/>
              <a:buAutoNum type="arabicPeriod"/>
            </a:pPr>
            <a:r>
              <a:rPr lang="de-DE" sz="2400" b="1" dirty="0"/>
              <a:t>Gegenstand des Verfahrens ist keine bestimmte Geldsumme in EUR,</a:t>
            </a:r>
            <a:br>
              <a:rPr lang="de-DE" sz="2400" b="1" dirty="0"/>
            </a:br>
            <a:r>
              <a:rPr lang="de-DE" sz="2400" b="1" dirty="0"/>
              <a:t>(z.B. Klagen auf Herausgabe, Abgabe einer Willenserklärung)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4425741" y="1525401"/>
            <a:ext cx="3599330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Streitwert</a:t>
            </a:r>
          </a:p>
        </p:txBody>
      </p:sp>
      <p:sp>
        <p:nvSpPr>
          <p:cNvPr id="7" name="Abgerundetes Rechteck 6"/>
          <p:cNvSpPr/>
          <p:nvPr/>
        </p:nvSpPr>
        <p:spPr>
          <a:xfrm>
            <a:off x="1296587" y="2791168"/>
            <a:ext cx="9619061" cy="138710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 indent="0">
              <a:buNone/>
            </a:pPr>
            <a:endParaRPr lang="de-DE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1950" indent="0">
              <a:buNone/>
            </a:pPr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Eine </a:t>
            </a:r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vorläufige Wertfestsetzung erfolgt daher unter folgenden Voraussetzungen:</a:t>
            </a:r>
            <a:b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53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Gefaltete Ecke 7"/>
          <p:cNvSpPr/>
          <p:nvPr/>
        </p:nvSpPr>
        <p:spPr>
          <a:xfrm rot="21297935">
            <a:off x="1030441" y="550652"/>
            <a:ext cx="2166809" cy="2073062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Das ist die Aufgabe von Richter*innen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5427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4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1265299" y="3254937"/>
            <a:ext cx="9929815" cy="150417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ist</a:t>
            </a:r>
            <a:r>
              <a:rPr lang="de-DE" sz="2800" b="1" dirty="0" smtClean="0"/>
              <a:t> </a:t>
            </a:r>
            <a:r>
              <a:rPr lang="de-DE" sz="2800" b="1" dirty="0"/>
              <a:t>von der Partei in der Klageschrift </a:t>
            </a:r>
            <a:r>
              <a:rPr lang="de-DE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anzugeben</a:t>
            </a:r>
            <a:r>
              <a:rPr lang="de-DE" sz="2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de-DE" sz="2800" b="1" dirty="0"/>
              <a:t>(§ 61 GKG) 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3854143" y="1569325"/>
            <a:ext cx="5036159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Ermittlung des Streitwerts</a:t>
            </a:r>
          </a:p>
        </p:txBody>
      </p:sp>
      <p:sp>
        <p:nvSpPr>
          <p:cNvPr id="7" name="Abgerundetes Rechteck 6"/>
          <p:cNvSpPr/>
          <p:nvPr/>
        </p:nvSpPr>
        <p:spPr>
          <a:xfrm>
            <a:off x="435769" y="2757845"/>
            <a:ext cx="4622006" cy="64114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Höhe des Streitwertes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54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Gefaltete Ecke 7"/>
          <p:cNvSpPr/>
          <p:nvPr/>
        </p:nvSpPr>
        <p:spPr>
          <a:xfrm rot="21375477">
            <a:off x="2186796" y="4446934"/>
            <a:ext cx="1922927" cy="1948555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wird vom </a:t>
            </a:r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Kosten-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beamten </a:t>
            </a:r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 </a:t>
            </a:r>
            <a:b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</a:b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Gefaltete Ecke 10"/>
          <p:cNvSpPr/>
          <p:nvPr/>
        </p:nvSpPr>
        <p:spPr>
          <a:xfrm>
            <a:off x="3854143" y="4585603"/>
            <a:ext cx="1985041" cy="1828800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der Klageschrift entnommen (§ 26 Abs. 2 </a:t>
            </a:r>
            <a:r>
              <a:rPr lang="de-DE" sz="2400" b="1" dirty="0" err="1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KostVfg</a:t>
            </a:r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)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2" name="Gefaltete Ecke 11"/>
          <p:cNvSpPr/>
          <p:nvPr/>
        </p:nvSpPr>
        <p:spPr>
          <a:xfrm rot="355279">
            <a:off x="7476859" y="4506811"/>
            <a:ext cx="1985041" cy="1828800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wird ggf. vom Gericht </a:t>
            </a:r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festgesetzt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3" name="Gefaltete Ecke 12"/>
          <p:cNvSpPr/>
          <p:nvPr/>
        </p:nvSpPr>
        <p:spPr>
          <a:xfrm rot="21104158">
            <a:off x="9448896" y="4506811"/>
            <a:ext cx="1985041" cy="1828800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</a:t>
            </a:r>
          </a:p>
          <a:p>
            <a:pPr algn="ctr"/>
            <a:r>
              <a:rPr lang="de-DE" sz="36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</a:t>
            </a:r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63 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Abs. 1, 2 GKG</a:t>
            </a:r>
            <a:b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</a:b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2378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8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1281930" y="3286126"/>
            <a:ext cx="9886951" cy="2000249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 smtClean="0"/>
          </a:p>
          <a:p>
            <a:endParaRPr lang="de-DE" sz="2800" b="1" dirty="0" smtClean="0"/>
          </a:p>
          <a:p>
            <a:pPr algn="ctr"/>
            <a:r>
              <a:rPr lang="de-DE" sz="2800" b="1" dirty="0" smtClean="0"/>
              <a:t>für </a:t>
            </a:r>
            <a:r>
              <a:rPr lang="de-DE" sz="2800" b="1" dirty="0"/>
              <a:t>den Streitwert ist der </a:t>
            </a:r>
            <a:r>
              <a:rPr lang="de-DE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Zeitpunkt der Antragstellung</a:t>
            </a:r>
            <a:r>
              <a:rPr lang="de-DE" sz="2800" b="1" dirty="0"/>
              <a:t/>
            </a:r>
            <a:br>
              <a:rPr lang="de-DE" sz="2800" b="1" dirty="0"/>
            </a:br>
            <a:r>
              <a:rPr lang="de-DE" sz="2800" b="1" dirty="0" smtClean="0"/>
              <a:t> </a:t>
            </a:r>
            <a:r>
              <a:rPr lang="de-DE" sz="2800" b="1" dirty="0"/>
              <a:t>§ 40 GKG, § 4 Abs. 1 ZPO</a:t>
            </a:r>
            <a:br>
              <a:rPr lang="de-DE" sz="2800" b="1" dirty="0"/>
            </a:br>
            <a:endParaRPr lang="de-DE" sz="2800" b="1" dirty="0"/>
          </a:p>
          <a:p>
            <a:endParaRPr lang="de-DE" sz="2800" dirty="0"/>
          </a:p>
        </p:txBody>
      </p:sp>
      <p:sp>
        <p:nvSpPr>
          <p:cNvPr id="4" name="Abgerundetes Rechteck 3"/>
          <p:cNvSpPr/>
          <p:nvPr/>
        </p:nvSpPr>
        <p:spPr>
          <a:xfrm>
            <a:off x="4425741" y="1525401"/>
            <a:ext cx="3599330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Streitwert</a:t>
            </a:r>
          </a:p>
        </p:txBody>
      </p:sp>
      <p:sp>
        <p:nvSpPr>
          <p:cNvPr id="7" name="Abgerundetes Rechteck 6"/>
          <p:cNvSpPr/>
          <p:nvPr/>
        </p:nvSpPr>
        <p:spPr>
          <a:xfrm>
            <a:off x="435769" y="2757845"/>
            <a:ext cx="3421856" cy="64114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Bewertungszeitpunkt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55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Gefaltete Ecke 7"/>
          <p:cNvSpPr/>
          <p:nvPr/>
        </p:nvSpPr>
        <p:spPr>
          <a:xfrm>
            <a:off x="1732928" y="4722160"/>
            <a:ext cx="1985041" cy="1828800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Eingang von Klage</a:t>
            </a: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…</a:t>
            </a:r>
          </a:p>
        </p:txBody>
      </p:sp>
      <p:sp>
        <p:nvSpPr>
          <p:cNvPr id="11" name="Gefaltete Ecke 10"/>
          <p:cNvSpPr/>
          <p:nvPr/>
        </p:nvSpPr>
        <p:spPr>
          <a:xfrm>
            <a:off x="4732792" y="4779745"/>
            <a:ext cx="1985041" cy="1828800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</a:t>
            </a:r>
          </a:p>
        </p:txBody>
      </p:sp>
      <p:sp>
        <p:nvSpPr>
          <p:cNvPr id="12" name="Gefaltete Ecke 11"/>
          <p:cNvSpPr/>
          <p:nvPr/>
        </p:nvSpPr>
        <p:spPr>
          <a:xfrm rot="580966">
            <a:off x="8073532" y="4779745"/>
            <a:ext cx="1985041" cy="1828800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oder Rechts-mittel</a:t>
            </a:r>
          </a:p>
        </p:txBody>
      </p:sp>
    </p:spTree>
    <p:extLst>
      <p:ext uri="{BB962C8B-B14F-4D97-AF65-F5344CB8AC3E}">
        <p14:creationId xmlns:p14="http://schemas.microsoft.com/office/powerpoint/2010/main" val="192918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8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bgerundetes Rechteck 4"/>
          <p:cNvSpPr/>
          <p:nvPr/>
        </p:nvSpPr>
        <p:spPr>
          <a:xfrm>
            <a:off x="1415876" y="4443411"/>
            <a:ext cx="9619060" cy="190829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90588" indent="0">
              <a:buNone/>
            </a:pPr>
            <a:endParaRPr lang="de-DE" sz="2400" b="1" i="1" dirty="0" smtClean="0">
              <a:solidFill>
                <a:schemeClr val="tx1"/>
              </a:solidFill>
            </a:endParaRPr>
          </a:p>
          <a:p>
            <a:pPr marL="890588" indent="0">
              <a:buNone/>
            </a:pPr>
            <a:r>
              <a:rPr lang="de-DE" sz="2400" b="1" i="1" dirty="0" smtClean="0">
                <a:solidFill>
                  <a:schemeClr val="tx1"/>
                </a:solidFill>
              </a:rPr>
              <a:t>z.B</a:t>
            </a:r>
            <a:r>
              <a:rPr lang="de-DE" sz="2400" b="1" i="1" dirty="0">
                <a:solidFill>
                  <a:schemeClr val="tx1"/>
                </a:solidFill>
              </a:rPr>
              <a:t>. Klage auf Zahlung von 7.500,-€ </a:t>
            </a:r>
            <a:r>
              <a:rPr lang="de-DE" sz="2400" b="1" i="1" dirty="0" smtClean="0">
                <a:solidFill>
                  <a:schemeClr val="tx1"/>
                </a:solidFill>
              </a:rPr>
              <a:t>Kaufpreisforderung </a:t>
            </a:r>
            <a:r>
              <a:rPr lang="de-DE" sz="2400" b="1" i="1" dirty="0">
                <a:solidFill>
                  <a:schemeClr val="tx1"/>
                </a:solidFill>
              </a:rPr>
              <a:t>nebst 785,-€ Inkassokosten </a:t>
            </a:r>
            <a:br>
              <a:rPr lang="de-DE" sz="2400" b="1" i="1" dirty="0">
                <a:solidFill>
                  <a:schemeClr val="tx1"/>
                </a:solidFill>
              </a:rPr>
            </a:br>
            <a:r>
              <a:rPr lang="de-DE" sz="2400" b="1" i="1" dirty="0">
                <a:solidFill>
                  <a:schemeClr val="tx1"/>
                </a:solidFill>
              </a:rPr>
              <a:t>       </a:t>
            </a:r>
            <a:endParaRPr lang="de-DE" sz="2400" b="1" dirty="0">
              <a:solidFill>
                <a:schemeClr val="tx1"/>
              </a:solidFill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1415876" y="2632893"/>
            <a:ext cx="9619060" cy="2112429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 smtClean="0"/>
          </a:p>
          <a:p>
            <a:r>
              <a:rPr lang="de-DE" sz="28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Zinsen</a:t>
            </a:r>
            <a:r>
              <a:rPr lang="de-DE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und sonstige </a:t>
            </a:r>
            <a:r>
              <a:rPr lang="de-DE" sz="28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Nebenforderungen</a:t>
            </a:r>
            <a:r>
              <a:rPr lang="de-DE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bleiben bei der Bestimmung des Streitwerts unberücksichtigt </a:t>
            </a:r>
            <a:r>
              <a:rPr lang="de-DE" sz="2800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(§ 43 Abs. 1 GKG, § 4 Abs. 1 ZPO)</a:t>
            </a:r>
            <a:r>
              <a:rPr lang="de-DE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solange die Hauptforderung Streitgegenstand ist. </a:t>
            </a:r>
          </a:p>
          <a:p>
            <a:endParaRPr lang="de-DE" sz="2800" dirty="0"/>
          </a:p>
        </p:txBody>
      </p:sp>
      <p:sp>
        <p:nvSpPr>
          <p:cNvPr id="4" name="Abgerundetes Rechteck 3"/>
          <p:cNvSpPr/>
          <p:nvPr/>
        </p:nvSpPr>
        <p:spPr>
          <a:xfrm>
            <a:off x="4425741" y="1525401"/>
            <a:ext cx="3599330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Streitwert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56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Gefaltete Ecke 10"/>
          <p:cNvSpPr/>
          <p:nvPr/>
        </p:nvSpPr>
        <p:spPr>
          <a:xfrm rot="21375477">
            <a:off x="454412" y="4117705"/>
            <a:ext cx="1922927" cy="1948555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200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Streitwert: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7500,00</a:t>
            </a:r>
            <a:r>
              <a:rPr lang="de-DE" sz="22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€ </a:t>
            </a:r>
            <a:r>
              <a:rPr lang="de-DE" sz="22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 </a:t>
            </a:r>
            <a:br>
              <a:rPr lang="de-DE" sz="22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</a:br>
            <a:endParaRPr lang="de-DE" sz="22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2" name="Gefaltete Ecke 11"/>
          <p:cNvSpPr/>
          <p:nvPr/>
        </p:nvSpPr>
        <p:spPr>
          <a:xfrm rot="21375477">
            <a:off x="10073473" y="4342483"/>
            <a:ext cx="1922927" cy="1948555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36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</a:t>
            </a:r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43 I GKG</a:t>
            </a:r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 </a:t>
            </a:r>
            <a:b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</a:b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3" name="Gefaltete Ecke 12"/>
          <p:cNvSpPr/>
          <p:nvPr/>
        </p:nvSpPr>
        <p:spPr>
          <a:xfrm rot="21375477">
            <a:off x="9993263" y="2563873"/>
            <a:ext cx="1922927" cy="1948555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Inkasso-kosten = Neben-</a:t>
            </a:r>
          </a:p>
          <a:p>
            <a:pPr algn="ctr"/>
            <a:r>
              <a:rPr lang="de-DE" sz="24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forderung</a:t>
            </a:r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 </a:t>
            </a:r>
            <a:b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</a:b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493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  <p:bldP spid="4" grpId="0" animBg="1"/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368</Words>
  <Application>Microsoft Office PowerPoint</Application>
  <PresentationFormat>Breitbild</PresentationFormat>
  <Paragraphs>95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MV Boli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16</cp:revision>
  <dcterms:created xsi:type="dcterms:W3CDTF">2023-05-04T13:22:15Z</dcterms:created>
  <dcterms:modified xsi:type="dcterms:W3CDTF">2024-02-22T07:54:12Z</dcterms:modified>
</cp:coreProperties>
</file>