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8" autoAdjust="0"/>
    <p:restoredTop sz="94660"/>
  </p:normalViewPr>
  <p:slideViewPr>
    <p:cSldViewPr snapToGrid="0">
      <p:cViewPr varScale="1">
        <p:scale>
          <a:sx n="54" d="100"/>
          <a:sy n="54" d="100"/>
        </p:scale>
        <p:origin x="114"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de-DE" smtClean="0"/>
              <a:t>Formatvorlagen des Textmasters bearbeiten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nchor="ct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de-DE" smtClean="0"/>
              <a:t>Titelmasterformat durch Klicken bearbeiten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10/4/2024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Erledigung und Weglegung von Akten</a:t>
            </a:r>
            <a:endParaRPr lang="de-DE" dirty="0"/>
          </a:p>
        </p:txBody>
      </p:sp>
      <p:sp>
        <p:nvSpPr>
          <p:cNvPr id="3" name="Untertitel 2"/>
          <p:cNvSpPr>
            <a:spLocks noGrp="1"/>
          </p:cNvSpPr>
          <p:nvPr>
            <p:ph type="subTitle" idx="1"/>
          </p:nvPr>
        </p:nvSpPr>
        <p:spPr/>
        <p:txBody>
          <a:bodyPr/>
          <a:lstStyle/>
          <a:p>
            <a:r>
              <a:rPr lang="de-DE" dirty="0" smtClean="0"/>
              <a:t>Geschäftsgang</a:t>
            </a:r>
            <a:endParaRPr lang="de-DE" dirty="0"/>
          </a:p>
        </p:txBody>
      </p:sp>
    </p:spTree>
    <p:extLst>
      <p:ext uri="{BB962C8B-B14F-4D97-AF65-F5344CB8AC3E}">
        <p14:creationId xmlns:p14="http://schemas.microsoft.com/office/powerpoint/2010/main" val="115800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Erledigung und Weglegung einer Akte</a:t>
            </a:r>
            <a:endParaRPr lang="de-DE" dirty="0"/>
          </a:p>
        </p:txBody>
      </p:sp>
      <p:sp>
        <p:nvSpPr>
          <p:cNvPr id="3" name="Inhaltsplatzhalter 2"/>
          <p:cNvSpPr>
            <a:spLocks noGrp="1"/>
          </p:cNvSpPr>
          <p:nvPr>
            <p:ph idx="1"/>
          </p:nvPr>
        </p:nvSpPr>
        <p:spPr/>
        <p:txBody>
          <a:bodyPr>
            <a:normAutofit/>
          </a:bodyPr>
          <a:lstStyle/>
          <a:p>
            <a:r>
              <a:rPr lang="de-DE" dirty="0" smtClean="0">
                <a:solidFill>
                  <a:srgbClr val="FF0000"/>
                </a:solidFill>
              </a:rPr>
              <a:t>Gerichtliche Akten sind wegzulegen, wenn die Angelegenheit als beendet gilt.</a:t>
            </a:r>
          </a:p>
          <a:p>
            <a:r>
              <a:rPr lang="de-DE" dirty="0" smtClean="0"/>
              <a:t>Dies ist der Fall, wenn im Zivilprozess ein rechtskräftiges Urteil oder Vergleich oder im Strafbereich bei der Erledigung der Vollstreckung. In der Betreuung nach Beendigung der Betreuung. Im Nachlass z.B. nach Erteilung des Erbscheins oder der Testamentseröffnung</a:t>
            </a:r>
            <a:endParaRPr lang="de-DE" dirty="0"/>
          </a:p>
        </p:txBody>
      </p:sp>
    </p:spTree>
    <p:extLst>
      <p:ext uri="{BB962C8B-B14F-4D97-AF65-F5344CB8AC3E}">
        <p14:creationId xmlns:p14="http://schemas.microsoft.com/office/powerpoint/2010/main" val="2017905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Weglegung gerichtlicher Akten</a:t>
            </a:r>
            <a:endParaRPr lang="de-DE" dirty="0"/>
          </a:p>
        </p:txBody>
      </p:sp>
      <p:sp>
        <p:nvSpPr>
          <p:cNvPr id="3" name="Inhaltsplatzhalter 2"/>
          <p:cNvSpPr>
            <a:spLocks noGrp="1"/>
          </p:cNvSpPr>
          <p:nvPr>
            <p:ph idx="1"/>
          </p:nvPr>
        </p:nvSpPr>
        <p:spPr/>
        <p:txBody>
          <a:bodyPr/>
          <a:lstStyle/>
          <a:p>
            <a:r>
              <a:rPr lang="de-DE" dirty="0" smtClean="0"/>
              <a:t>Vor der Weglegung einer Akte sind alle </a:t>
            </a:r>
            <a:r>
              <a:rPr lang="de-DE" dirty="0" err="1" smtClean="0"/>
              <a:t>Beiakten</a:t>
            </a:r>
            <a:r>
              <a:rPr lang="de-DE" dirty="0" smtClean="0"/>
              <a:t>, zum Verfahren hinzugezogene Akten, Beweismittel usw. zurückzusenden.</a:t>
            </a:r>
          </a:p>
          <a:p>
            <a:r>
              <a:rPr lang="de-DE" dirty="0" smtClean="0"/>
              <a:t>Über die Rücksendung wird ein Vermerk gefertigt.</a:t>
            </a:r>
          </a:p>
          <a:p>
            <a:r>
              <a:rPr lang="de-DE" dirty="0" smtClean="0"/>
              <a:t>Auf dem Aktenumschlag ist das Jahr der Weglegung und das Jahr der Aufbewahrung zu notieren.</a:t>
            </a:r>
            <a:endParaRPr lang="de-DE" dirty="0"/>
          </a:p>
        </p:txBody>
      </p:sp>
    </p:spTree>
    <p:extLst>
      <p:ext uri="{BB962C8B-B14F-4D97-AF65-F5344CB8AC3E}">
        <p14:creationId xmlns:p14="http://schemas.microsoft.com/office/powerpoint/2010/main" val="4176504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Weglegung gerichtlicher Akten</a:t>
            </a:r>
            <a:br>
              <a:rPr lang="de-DE" dirty="0" smtClean="0"/>
            </a:br>
            <a:r>
              <a:rPr lang="de-DE" dirty="0" smtClean="0"/>
              <a:t>§ 10 </a:t>
            </a:r>
            <a:r>
              <a:rPr lang="de-DE" dirty="0" err="1" smtClean="0"/>
              <a:t>AktO</a:t>
            </a:r>
            <a:endParaRPr lang="de-DE" dirty="0"/>
          </a:p>
        </p:txBody>
      </p:sp>
      <p:sp>
        <p:nvSpPr>
          <p:cNvPr id="3" name="Inhaltsplatzhalter 2"/>
          <p:cNvSpPr>
            <a:spLocks noGrp="1"/>
          </p:cNvSpPr>
          <p:nvPr>
            <p:ph idx="1"/>
          </p:nvPr>
        </p:nvSpPr>
        <p:spPr/>
        <p:txBody>
          <a:bodyPr/>
          <a:lstStyle/>
          <a:p>
            <a:r>
              <a:rPr lang="de-DE" dirty="0" smtClean="0"/>
              <a:t>Weglegung wird vom Kostenbeamten angeordnet</a:t>
            </a:r>
          </a:p>
          <a:p>
            <a:endParaRPr lang="de-DE" dirty="0" smtClean="0"/>
          </a:p>
          <a:p>
            <a:r>
              <a:rPr lang="de-DE" dirty="0" smtClean="0"/>
              <a:t>Aktenprüfvermerk vom zuständigen Kostenbeamten im Akteninnendeckel</a:t>
            </a:r>
          </a:p>
          <a:p>
            <a:r>
              <a:rPr lang="de-DE" dirty="0" smtClean="0"/>
              <a:t>In Straf- und Bußgeldsachen ordnet die Weglegung der Staatsanwalt/ Amtsanwalt an.</a:t>
            </a:r>
            <a:endParaRPr lang="de-DE" dirty="0"/>
          </a:p>
        </p:txBody>
      </p:sp>
    </p:spTree>
    <p:extLst>
      <p:ext uri="{BB962C8B-B14F-4D97-AF65-F5344CB8AC3E}">
        <p14:creationId xmlns:p14="http://schemas.microsoft.com/office/powerpoint/2010/main" val="1690618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Weglegung der Akten</a:t>
            </a:r>
            <a:endParaRPr lang="de-DE" dirty="0"/>
          </a:p>
        </p:txBody>
      </p:sp>
      <p:sp>
        <p:nvSpPr>
          <p:cNvPr id="3" name="Inhaltsplatzhalter 2"/>
          <p:cNvSpPr>
            <a:spLocks noGrp="1"/>
          </p:cNvSpPr>
          <p:nvPr>
            <p:ph idx="1"/>
          </p:nvPr>
        </p:nvSpPr>
        <p:spPr/>
        <p:txBody>
          <a:bodyPr/>
          <a:lstStyle/>
          <a:p>
            <a:r>
              <a:rPr lang="de-DE" dirty="0" smtClean="0"/>
              <a:t>Bei keiner endgültigen Entscheidung legt man die Akte weg:</a:t>
            </a:r>
          </a:p>
          <a:p>
            <a:r>
              <a:rPr lang="de-DE" dirty="0" smtClean="0"/>
              <a:t>Nach 3 Monaten beim Anerkenntnisurteil, wenn kein Rechtsmittel eingelegt wird</a:t>
            </a:r>
          </a:p>
          <a:p>
            <a:r>
              <a:rPr lang="de-DE" dirty="0" smtClean="0"/>
              <a:t>Nach 6 Monaten wenn Verfahren nicht betrieben werden =&gt; bei Fortsetzung des Verfahrens wird es unter dem selben Aktenzeichen weitergeführt.</a:t>
            </a:r>
            <a:endParaRPr lang="de-DE" dirty="0"/>
          </a:p>
        </p:txBody>
      </p:sp>
    </p:spTree>
    <p:extLst>
      <p:ext uri="{BB962C8B-B14F-4D97-AF65-F5344CB8AC3E}">
        <p14:creationId xmlns:p14="http://schemas.microsoft.com/office/powerpoint/2010/main" val="3094979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Schriftgutaufbewahrungsverordnung (</a:t>
            </a:r>
            <a:r>
              <a:rPr lang="de-DE" dirty="0" err="1" smtClean="0"/>
              <a:t>SchrAV</a:t>
            </a:r>
            <a:r>
              <a:rPr lang="de-DE" dirty="0" smtClean="0"/>
              <a:t>)</a:t>
            </a:r>
            <a:endParaRPr lang="de-DE" dirty="0"/>
          </a:p>
        </p:txBody>
      </p:sp>
      <p:sp>
        <p:nvSpPr>
          <p:cNvPr id="3" name="Inhaltsplatzhalter 2"/>
          <p:cNvSpPr>
            <a:spLocks noGrp="1"/>
          </p:cNvSpPr>
          <p:nvPr>
            <p:ph idx="1"/>
          </p:nvPr>
        </p:nvSpPr>
        <p:spPr/>
        <p:txBody>
          <a:bodyPr>
            <a:normAutofit/>
          </a:bodyPr>
          <a:lstStyle/>
          <a:p>
            <a:r>
              <a:rPr lang="de-DE" dirty="0" smtClean="0"/>
              <a:t>Die </a:t>
            </a:r>
            <a:r>
              <a:rPr lang="de-DE" dirty="0" err="1" smtClean="0"/>
              <a:t>SchrAV</a:t>
            </a:r>
            <a:r>
              <a:rPr lang="de-DE" dirty="0" smtClean="0"/>
              <a:t> gibt an, was wie lange aufbewahrt werden soll und was von der Vernichtung ausgeschlossen wird.</a:t>
            </a:r>
          </a:p>
          <a:p>
            <a:r>
              <a:rPr lang="de-DE" dirty="0" smtClean="0"/>
              <a:t>Die </a:t>
            </a:r>
            <a:r>
              <a:rPr lang="de-DE" dirty="0" err="1" smtClean="0"/>
              <a:t>SchrAV</a:t>
            </a:r>
            <a:r>
              <a:rPr lang="de-DE" dirty="0" smtClean="0"/>
              <a:t> bezieht sich nicht ausschließlich auf Sachakten, sondern auf die Aufbewahrung von Personalakten etc.</a:t>
            </a:r>
          </a:p>
          <a:p>
            <a:r>
              <a:rPr lang="de-DE" dirty="0" smtClean="0"/>
              <a:t>Die Anlage der </a:t>
            </a:r>
            <a:r>
              <a:rPr lang="de-DE" dirty="0" err="1" smtClean="0"/>
              <a:t>SchrAV</a:t>
            </a:r>
            <a:r>
              <a:rPr lang="de-DE" dirty="0" smtClean="0"/>
              <a:t> gibt Informationen über die Aufbewahrungsdauer und die von der Vernichtung auszuschließenden </a:t>
            </a:r>
            <a:r>
              <a:rPr lang="de-DE" dirty="0"/>
              <a:t>G</a:t>
            </a:r>
            <a:r>
              <a:rPr lang="de-DE" dirty="0" smtClean="0"/>
              <a:t>egenstände</a:t>
            </a:r>
            <a:endParaRPr lang="de-DE" dirty="0"/>
          </a:p>
        </p:txBody>
      </p:sp>
    </p:spTree>
    <p:extLst>
      <p:ext uri="{BB962C8B-B14F-4D97-AF65-F5344CB8AC3E}">
        <p14:creationId xmlns:p14="http://schemas.microsoft.com/office/powerpoint/2010/main" val="1422259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 und Zweck der Aufbewahrung</a:t>
            </a:r>
            <a:endParaRPr lang="de-DE" dirty="0"/>
          </a:p>
        </p:txBody>
      </p:sp>
      <p:sp>
        <p:nvSpPr>
          <p:cNvPr id="3" name="Inhaltsplatzhalter 2"/>
          <p:cNvSpPr>
            <a:spLocks noGrp="1"/>
          </p:cNvSpPr>
          <p:nvPr>
            <p:ph idx="1"/>
          </p:nvPr>
        </p:nvSpPr>
        <p:spPr/>
        <p:txBody>
          <a:bodyPr/>
          <a:lstStyle/>
          <a:p>
            <a:r>
              <a:rPr lang="de-DE" dirty="0" smtClean="0"/>
              <a:t>Personenbezogene Daten sollen nicht länger als erforderlich  aufbewahrt werden.</a:t>
            </a:r>
          </a:p>
          <a:p>
            <a:r>
              <a:rPr lang="de-DE" dirty="0" smtClean="0"/>
              <a:t>Des weiteren sollen Verfahrensbeteiligte die Möglichkeit erhalten Ausfertigungen, Abschriften oder Auszüge aus der Akte zu erhalten</a:t>
            </a:r>
            <a:endParaRPr lang="de-DE" dirty="0"/>
          </a:p>
        </p:txBody>
      </p:sp>
    </p:spTree>
    <p:extLst>
      <p:ext uri="{BB962C8B-B14F-4D97-AF65-F5344CB8AC3E}">
        <p14:creationId xmlns:p14="http://schemas.microsoft.com/office/powerpoint/2010/main" val="3424746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274</Words>
  <Application>Microsoft Office PowerPoint</Application>
  <PresentationFormat>Breitbild</PresentationFormat>
  <Paragraphs>25</Paragraphs>
  <Slides>7</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7</vt:i4>
      </vt:variant>
    </vt:vector>
  </HeadingPairs>
  <TitlesOfParts>
    <vt:vector size="10" baseType="lpstr">
      <vt:lpstr>Century Gothic</vt:lpstr>
      <vt:lpstr>Wingdings 3</vt:lpstr>
      <vt:lpstr>Segment</vt:lpstr>
      <vt:lpstr>Erledigung und Weglegung von Akten</vt:lpstr>
      <vt:lpstr>Erledigung und Weglegung einer Akte</vt:lpstr>
      <vt:lpstr>Weglegung gerichtlicher Akten</vt:lpstr>
      <vt:lpstr>Weglegung gerichtlicher Akten § 10 AktO</vt:lpstr>
      <vt:lpstr>Weglegung der Akten</vt:lpstr>
      <vt:lpstr>Schriftgutaufbewahrungsverordnung (SchrAV)</vt:lpstr>
      <vt:lpstr>Sinn und Zweck der Aufbewahrung</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Erledigung und Weglegung von Akten</dc:title>
  <dc:creator>Neuendorf-Schulz, Simone</dc:creator>
  <cp:lastModifiedBy>Neuendorf-Schulz, Simone</cp:lastModifiedBy>
  <cp:revision>1</cp:revision>
  <dcterms:created xsi:type="dcterms:W3CDTF">2024-10-04T07:16:32Z</dcterms:created>
  <dcterms:modified xsi:type="dcterms:W3CDTF">2024-10-04T07:18:59Z</dcterms:modified>
</cp:coreProperties>
</file>