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00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8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34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9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6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7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34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7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49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5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1BBF8-AA73-4D29-B252-2952A42235A4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66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5" y="1400175"/>
            <a:ext cx="10244138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1)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 verabschiedet Gesetze?					</a:t>
            </a:r>
            <a:r>
              <a:rPr lang="de-DE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Punkte)</a:t>
            </a: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288257" y="3429000"/>
            <a:ext cx="9542462" cy="1428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Der Deutsche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Bundestag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7186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00149" y="1212514"/>
            <a:ext cx="10244138" cy="13430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10)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Wie machen Sie Fristen in der Akte kenntlich und wo ist die Notierung notwendig?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</a:t>
            </a:r>
            <a:r>
              <a:rPr lang="de-DE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r>
              <a:rPr lang="de-DE" sz="2000" i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3,5 Punkte)</a:t>
            </a: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314450" y="2844129"/>
            <a:ext cx="8072438" cy="31423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Notierung auf dem Blatt wo die Frist gesetzt wurde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 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In rot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Auf dem Aktendeckel 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– mit Bleistift 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In ForumStar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91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1407775"/>
            <a:ext cx="10244138" cy="1198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11)</a:t>
            </a:r>
            <a:r>
              <a:rPr lang="de-DE" sz="2000" dirty="0">
                <a:solidFill>
                  <a:schemeClr val="tx1"/>
                </a:solidFill>
              </a:rPr>
              <a:t> Wie gewährleisten Sie das die Zustellungsnachweise im Anschluss an die entsprechende     Verfügung geheftet werden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b="1" dirty="0">
                <a:solidFill>
                  <a:schemeClr val="tx1"/>
                </a:solidFill>
              </a:rPr>
              <a:t>				</a:t>
            </a:r>
            <a:r>
              <a:rPr lang="de-DE" sz="2000" i="1" dirty="0">
                <a:solidFill>
                  <a:schemeClr val="tx1"/>
                </a:solidFill>
              </a:rPr>
              <a:t>(2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313189" y="3429000"/>
            <a:ext cx="8885040" cy="20819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durch 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Sperren von Seiten</a:t>
            </a:r>
            <a:r>
              <a:rPr lang="de-DE" sz="2800" baseline="300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bei der </a:t>
            </a: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Foliierung</a:t>
            </a:r>
            <a:r>
              <a:rPr lang="de-DE" sz="2800" baseline="300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50510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52500" y="3693994"/>
            <a:ext cx="10287000" cy="2328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Fortlaufende Nummerierung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 – in blau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 – mit speziellem Stift </a:t>
            </a:r>
            <a:r>
              <a:rPr lang="de-DE" sz="28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800" dirty="0" smtClean="0">
                <a:solidFill>
                  <a:schemeClr val="accent1">
                    <a:lumMod val="75000"/>
                  </a:schemeClr>
                </a:solidFill>
              </a:rPr>
              <a:t>Kostenrechnungen</a:t>
            </a:r>
            <a:r>
              <a:rPr lang="de-DE" sz="28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mit römischen Ziffern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 fortlaufend nummerieren</a:t>
            </a:r>
          </a:p>
        </p:txBody>
      </p:sp>
      <p:sp>
        <p:nvSpPr>
          <p:cNvPr id="7" name="Rechteck 6"/>
          <p:cNvSpPr/>
          <p:nvPr/>
        </p:nvSpPr>
        <p:spPr>
          <a:xfrm>
            <a:off x="508794" y="1050452"/>
            <a:ext cx="11101387" cy="20506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12)</a:t>
            </a:r>
            <a:r>
              <a:rPr lang="de-DE" sz="2000" dirty="0">
                <a:solidFill>
                  <a:schemeClr val="tx1"/>
                </a:solidFill>
              </a:rPr>
              <a:t> In welcher Form sind Blattzahlen in der Gerichtsakte anzubringen</a:t>
            </a:r>
            <a:r>
              <a:rPr lang="de-DE" sz="2000" dirty="0" smtClean="0">
                <a:solidFill>
                  <a:schemeClr val="tx1"/>
                </a:solidFill>
              </a:rPr>
              <a:t>?  </a:t>
            </a: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 i="1" dirty="0">
                <a:solidFill>
                  <a:schemeClr val="tx1"/>
                </a:solidFill>
              </a:rPr>
              <a:t>(5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58609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14437" y="1336567"/>
            <a:ext cx="10244138" cy="692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13) </a:t>
            </a:r>
            <a:r>
              <a:rPr lang="de-DE" sz="2000" dirty="0">
                <a:solidFill>
                  <a:schemeClr val="tx1"/>
                </a:solidFill>
              </a:rPr>
              <a:t>Für welches Gesetz steht die Abkürzung BGB?			</a:t>
            </a:r>
            <a:r>
              <a:rPr lang="de-DE" sz="2000" i="1" dirty="0">
                <a:solidFill>
                  <a:schemeClr val="tx1"/>
                </a:solidFill>
              </a:rPr>
              <a:t>(3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638268" y="3265611"/>
            <a:ext cx="6842440" cy="9206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Bürgerliches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Gesetz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buch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0996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14437" y="1099952"/>
            <a:ext cx="10244138" cy="14497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14)</a:t>
            </a:r>
            <a:r>
              <a:rPr lang="de-DE" sz="2000" dirty="0">
                <a:solidFill>
                  <a:schemeClr val="tx1"/>
                </a:solidFill>
              </a:rPr>
              <a:t> In welcher gesetzlichen Bestimmung ist geregelt, wer mit der Aufgabe des   </a:t>
            </a:r>
          </a:p>
          <a:p>
            <a:r>
              <a:rPr lang="de-DE" sz="2000" dirty="0">
                <a:solidFill>
                  <a:schemeClr val="tx1"/>
                </a:solidFill>
              </a:rPr>
              <a:t>                       Urkundsbeamten der Geschäftsstelle (</a:t>
            </a:r>
            <a:r>
              <a:rPr lang="de-DE" sz="2000" dirty="0" err="1">
                <a:solidFill>
                  <a:schemeClr val="tx1"/>
                </a:solidFill>
              </a:rPr>
              <a:t>UdG</a:t>
            </a:r>
            <a:r>
              <a:rPr lang="de-DE" sz="2000" dirty="0">
                <a:solidFill>
                  <a:schemeClr val="tx1"/>
                </a:solidFill>
              </a:rPr>
              <a:t>) betraut werden darf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 i="1" dirty="0">
                <a:solidFill>
                  <a:schemeClr val="tx1"/>
                </a:solidFill>
              </a:rPr>
              <a:t>(1,5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069338" y="3248209"/>
            <a:ext cx="5474588" cy="19064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§ 153</a:t>
            </a:r>
            <a:r>
              <a:rPr lang="de-DE" sz="3200" baseline="30000" dirty="0">
                <a:solidFill>
                  <a:schemeClr val="accent1">
                    <a:lumMod val="75000"/>
                  </a:schemeClr>
                </a:solidFill>
              </a:rPr>
              <a:t>0,5   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II</a:t>
            </a:r>
            <a:r>
              <a:rPr lang="de-DE" sz="3200" baseline="30000" dirty="0">
                <a:solidFill>
                  <a:schemeClr val="accent1">
                    <a:lumMod val="75000"/>
                  </a:schemeClr>
                </a:solidFill>
              </a:rPr>
              <a:t>0,5   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GVG</a:t>
            </a:r>
            <a:r>
              <a:rPr lang="de-DE" sz="32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55287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5" y="1400175"/>
            <a:ext cx="10244138" cy="1485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2)</a:t>
            </a:r>
            <a:r>
              <a:rPr lang="de-DE" sz="2000" dirty="0">
                <a:solidFill>
                  <a:schemeClr val="tx1"/>
                </a:solidFill>
              </a:rPr>
              <a:t> Durch welche Gerichte wird die ordentliche Gerichtsbarkeit ausgeübt?	</a:t>
            </a:r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i="1" dirty="0">
                <a:solidFill>
                  <a:schemeClr val="tx1"/>
                </a:solidFill>
              </a:rPr>
              <a:t>	</a:t>
            </a:r>
            <a:r>
              <a:rPr lang="de-DE" sz="2000" i="1" dirty="0" smtClean="0">
                <a:solidFill>
                  <a:schemeClr val="tx1"/>
                </a:solidFill>
              </a:rPr>
              <a:t>								(</a:t>
            </a:r>
            <a:r>
              <a:rPr lang="de-DE" sz="2000" i="1" dirty="0">
                <a:solidFill>
                  <a:schemeClr val="tx1"/>
                </a:solidFill>
              </a:rPr>
              <a:t>4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467100" y="3343275"/>
            <a:ext cx="4448969" cy="23288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AG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   LG 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 KG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(OLG)   BGH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5891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00149" y="1257300"/>
            <a:ext cx="10244138" cy="1300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3)</a:t>
            </a:r>
            <a:r>
              <a:rPr lang="de-DE" sz="2000" dirty="0">
                <a:solidFill>
                  <a:schemeClr val="tx1"/>
                </a:solidFill>
              </a:rPr>
              <a:t> Wonach richtet sich der allg. Gerichtsstand in Zivilsachen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dirty="0">
                <a:solidFill>
                  <a:schemeClr val="tx1"/>
                </a:solidFill>
              </a:rPr>
              <a:t>		</a:t>
            </a:r>
            <a:r>
              <a:rPr lang="de-DE" sz="2000" i="1" dirty="0">
                <a:solidFill>
                  <a:schemeClr val="tx1"/>
                </a:solidFill>
              </a:rPr>
              <a:t>(2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450306" y="3286124"/>
            <a:ext cx="7136607" cy="2143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Nach dem Wohnort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des Beklagten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83854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5862" y="1577851"/>
            <a:ext cx="10244138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4)</a:t>
            </a:r>
            <a:r>
              <a:rPr lang="de-DE" sz="2000" dirty="0">
                <a:solidFill>
                  <a:schemeClr val="tx1"/>
                </a:solidFill>
              </a:rPr>
              <a:t> Nennen Sie alle Berliner Amtsgerichte				</a:t>
            </a:r>
            <a:r>
              <a:rPr lang="de-DE" sz="2000" i="1" dirty="0">
                <a:solidFill>
                  <a:schemeClr val="tx1"/>
                </a:solidFill>
              </a:rPr>
              <a:t>(11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783690" y="3200400"/>
            <a:ext cx="8551595" cy="277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i="1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Jeweils </a:t>
            </a:r>
            <a:r>
              <a:rPr lang="de-DE" sz="2400" i="1" u="sng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einen </a:t>
            </a:r>
            <a:r>
              <a:rPr lang="de-DE" sz="2400" i="1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</a:t>
            </a:r>
            <a:r>
              <a:rPr lang="de-DE" sz="2400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Wedding    AG Charlottenburg   </a:t>
            </a:r>
            <a:endParaRPr lang="de-DE" sz="2400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Spandau  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Schöneberg   AG 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Kreuzberg  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   </a:t>
            </a:r>
            <a:endParaRPr lang="de-DE" sz="2400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Pankow   	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Lichtenberg   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Köpenick   </a:t>
            </a:r>
            <a:endParaRPr lang="de-DE" sz="2400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Tiergarten </a:t>
            </a:r>
            <a:r>
              <a:rPr lang="de-DE" sz="24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de-DE" sz="2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 Neukölln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66295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1285873"/>
            <a:ext cx="10244138" cy="1457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5)</a:t>
            </a:r>
            <a:r>
              <a:rPr lang="de-DE" sz="2000" dirty="0">
                <a:solidFill>
                  <a:schemeClr val="tx1"/>
                </a:solidFill>
              </a:rPr>
              <a:t> Nennen Sie 2 Gericht der besonderen Gerichtsbarkeit.		</a:t>
            </a:r>
            <a:r>
              <a:rPr lang="de-DE" sz="2000" i="1" dirty="0">
                <a:solidFill>
                  <a:schemeClr val="tx1"/>
                </a:solidFill>
              </a:rPr>
              <a:t>(2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42083" y="2871789"/>
            <a:ext cx="5801917" cy="36799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800" i="1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de-DE" sz="2800" i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Punkte …. </a:t>
            </a:r>
            <a:r>
              <a:rPr lang="de-DE" sz="2800" i="1" u="sng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Antwortmöglichkeiten:</a:t>
            </a:r>
            <a:endParaRPr lang="de-DE" sz="2800" u="sng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Verwaltungsgericht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de-DE" sz="2800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Arbeitsgericht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Sozialgericht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de-DE" sz="2800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Finanzgericht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74148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14424" y="1267558"/>
            <a:ext cx="10244138" cy="1157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6)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Wie nennt man die Beteiligten in den folgenden Verfahren</a:t>
            </a:r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            </a:t>
            </a:r>
            <a:r>
              <a:rPr lang="de-DE" sz="2000" i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 Punkte)</a:t>
            </a:r>
            <a:endParaRPr lang="de-DE" sz="2000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828674" y="3147281"/>
            <a:ext cx="10787063" cy="2481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Zivilprozess				Kläger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Beklagter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		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Punkte)</a:t>
            </a:r>
            <a:endParaRPr lang="de-DE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Familiensachen		Antragsteller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Antragsgegner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		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Punkte)</a:t>
            </a:r>
            <a:endParaRPr lang="de-DE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Zwangsvollstreckungssachen	Gläubiger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Schuldner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     	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Punkte)</a:t>
            </a:r>
            <a:endParaRPr lang="de-DE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1118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57286" y="1157287"/>
            <a:ext cx="10244138" cy="11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7)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Nennen Sie die gesetzliche Bestimmung in der die Bildung der Akte geregelt ist.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</a:t>
            </a:r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(</a:t>
            </a:r>
            <a:r>
              <a:rPr lang="de-DE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Punkt)</a:t>
            </a: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683322" y="3428999"/>
            <a:ext cx="2131816" cy="10287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§ 3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0,5</a:t>
            </a: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 AktO</a:t>
            </a:r>
            <a:r>
              <a:rPr lang="de-DE" sz="2800" baseline="3000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0378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993898"/>
            <a:ext cx="10244138" cy="942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8) </a:t>
            </a:r>
            <a:r>
              <a:rPr lang="de-DE" sz="2000" dirty="0">
                <a:solidFill>
                  <a:schemeClr val="tx1"/>
                </a:solidFill>
              </a:rPr>
              <a:t>Wozu dient der Geschäftsverteilungsplan und was regelt er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dirty="0">
                <a:solidFill>
                  <a:schemeClr val="tx1"/>
                </a:solidFill>
              </a:rPr>
              <a:t>	(</a:t>
            </a:r>
            <a:r>
              <a:rPr lang="de-DE" sz="2000" i="1" dirty="0">
                <a:solidFill>
                  <a:schemeClr val="tx1"/>
                </a:solidFill>
              </a:rPr>
              <a:t>3 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71574" y="2809966"/>
            <a:ext cx="10158412" cy="18334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Sorgt für ein faires Verfahren 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schützt den Bürger vor Manipulationen und Willkür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Regelt die Zuständigkeit der Richter innerhalb des Gerichts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04132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28712" y="1371600"/>
            <a:ext cx="10244138" cy="1243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9)</a:t>
            </a:r>
            <a:r>
              <a:rPr lang="de-DE" sz="2000" dirty="0">
                <a:solidFill>
                  <a:schemeClr val="tx1"/>
                </a:solidFill>
              </a:rPr>
              <a:t> Wie viele Geschäftsstellen hat ein Gericht? Nennen Sie die gesetzliche Bestimmung aus der sich das ergibt.		 					(2 Punkte)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14700" y="3571875"/>
            <a:ext cx="3929063" cy="1885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Eine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§ 153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 GVG</a:t>
            </a:r>
            <a:r>
              <a:rPr lang="de-DE" sz="2800" baseline="30000" dirty="0">
                <a:solidFill>
                  <a:schemeClr val="accent1">
                    <a:lumMod val="75000"/>
                  </a:schemeClr>
                </a:solidFill>
              </a:rPr>
              <a:t>0,5	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22756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Microsoft Office PowerPoint</Application>
  <PresentationFormat>Breitbild</PresentationFormat>
  <Paragraphs>78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22</cp:revision>
  <dcterms:created xsi:type="dcterms:W3CDTF">2023-08-28T19:13:31Z</dcterms:created>
  <dcterms:modified xsi:type="dcterms:W3CDTF">2024-09-27T13:19:51Z</dcterms:modified>
</cp:coreProperties>
</file>