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0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3300"/>
    <a:srgbClr val="CCECFF"/>
    <a:srgbClr val="66CCFF"/>
    <a:srgbClr val="66FFFF"/>
    <a:srgbClr val="FF99CC"/>
    <a:srgbClr val="FF00FF"/>
    <a:srgbClr val="FF3399"/>
    <a:srgbClr val="F0C688"/>
    <a:srgbClr val="EED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32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871538" y="2647271"/>
            <a:ext cx="7329487" cy="112171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 Eingang der Klage entsteht die Gebühr der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371850" y="1515729"/>
            <a:ext cx="566548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792337" y="3441955"/>
            <a:ext cx="6423351" cy="9144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KV-Nr. 1210 = </a:t>
            </a:r>
            <a:r>
              <a:rPr lang="de-DE" sz="2800" dirty="0"/>
              <a:t>3,0-fache Verfahrensgebühr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871538" y="5151039"/>
            <a:ext cx="10458450" cy="109417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36638" indent="0">
              <a:buNone/>
            </a:pPr>
            <a:r>
              <a:rPr lang="de-DE" sz="2000" b="1" dirty="0"/>
              <a:t>Im Laufe des Verfahrens können ggf. noch Auslagen nach KV-Nummern 9000 </a:t>
            </a:r>
            <a:r>
              <a:rPr lang="de-DE" sz="2000" b="1" smtClean="0"/>
              <a:t>ff. sowie</a:t>
            </a:r>
            <a:r>
              <a:rPr lang="de-DE" sz="2000" b="1" dirty="0"/>
              <a:t> Gebühren nach KV-Nr. 1900 und 1610 sowie 1700 entstehen (dazu nähere Ausführungen später). 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20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371850" y="1515729"/>
            <a:ext cx="566548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42a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Ovale Legende 4"/>
          <p:cNvSpPr/>
          <p:nvPr/>
        </p:nvSpPr>
        <p:spPr>
          <a:xfrm>
            <a:off x="2328163" y="2843213"/>
            <a:ext cx="5157787" cy="2286000"/>
          </a:xfrm>
          <a:prstGeom prst="wedgeEllipseCallout">
            <a:avLst>
              <a:gd name="adj1" fmla="val -51304"/>
              <a:gd name="adj2" fmla="val 6562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 smtClean="0">
                <a:latin typeface="MV Boli" panose="02000500030200090000" pitchFamily="2" charset="0"/>
                <a:cs typeface="MV Boli" panose="02000500030200090000" pitchFamily="2" charset="0"/>
              </a:rPr>
              <a:t>Wir betrachten mal </a:t>
            </a:r>
            <a:r>
              <a:rPr lang="de-DE" sz="3200" smtClean="0">
                <a:latin typeface="MV Boli" panose="02000500030200090000" pitchFamily="2" charset="0"/>
                <a:cs typeface="MV Boli" panose="02000500030200090000" pitchFamily="2" charset="0"/>
              </a:rPr>
              <a:t>den </a:t>
            </a:r>
            <a:r>
              <a:rPr lang="de-DE" sz="3200" smtClean="0">
                <a:latin typeface="MV Boli" panose="02000500030200090000" pitchFamily="2" charset="0"/>
                <a:cs typeface="MV Boli" panose="02000500030200090000" pitchFamily="2" charset="0"/>
              </a:rPr>
              <a:t>Aufbau </a:t>
            </a:r>
            <a:r>
              <a:rPr lang="de-DE" sz="3200" dirty="0" smtClean="0">
                <a:latin typeface="MV Boli" panose="02000500030200090000" pitchFamily="2" charset="0"/>
                <a:cs typeface="MV Boli" panose="02000500030200090000" pitchFamily="2" charset="0"/>
              </a:rPr>
              <a:t>des GKG…..</a:t>
            </a:r>
            <a:endParaRPr lang="de-DE" sz="32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1" name="Grafik 10" descr="Ein Bild, das Entwurf, Menschliches Gesicht, Darstellung, Zeichnung enthält.&#10;&#10;Automatisch generierte Beschreibung">
            <a:extLst>
              <a:ext uri="{FF2B5EF4-FFF2-40B4-BE49-F238E27FC236}">
                <a16:creationId xmlns:a16="http://schemas.microsoft.com/office/drawing/2014/main" id="{708860EF-57F5-69B6-CE7C-1527FEE12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6" y="3876327"/>
            <a:ext cx="2205831" cy="3064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87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841732"/>
              </p:ext>
            </p:extLst>
          </p:nvPr>
        </p:nvGraphicFramePr>
        <p:xfrm>
          <a:off x="1469036" y="2032955"/>
          <a:ext cx="9728616" cy="4045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236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Der Kläger A, vertreten durch Rechtsanwalt R., reicht eine Klage gegen den Beklagten B mit einem Zahlungsantrag in Höhe von </a:t>
            </a:r>
            <a:r>
              <a:rPr lang="de-DE" sz="2000" b="1" dirty="0" smtClean="0">
                <a:solidFill>
                  <a:schemeClr val="tx1"/>
                </a:solidFill>
              </a:rPr>
              <a:t>1.000,00 </a:t>
            </a:r>
            <a:r>
              <a:rPr lang="de-DE" sz="2000" b="1" dirty="0">
                <a:solidFill>
                  <a:schemeClr val="tx1"/>
                </a:solidFill>
              </a:rPr>
              <a:t>EUR beim </a:t>
            </a:r>
            <a:r>
              <a:rPr lang="de-DE" sz="2000" b="1" dirty="0" smtClean="0">
                <a:solidFill>
                  <a:schemeClr val="tx1"/>
                </a:solidFill>
              </a:rPr>
              <a:t>Amtsgericht </a:t>
            </a:r>
            <a:r>
              <a:rPr lang="de-DE" sz="2000" b="1" dirty="0">
                <a:solidFill>
                  <a:schemeClr val="tx1"/>
                </a:solidFill>
              </a:rPr>
              <a:t>ein.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Übung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6053096" y="5153283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c)</a:t>
            </a:r>
          </a:p>
          <a:p>
            <a:pPr algn="ctr"/>
            <a:r>
              <a:rPr lang="de-DE" sz="200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?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Warum?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16620">
            <a:off x="4552200" y="5193174"/>
            <a:ext cx="1447492" cy="1356876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b)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Kosten-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schuldner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3092656" y="5250358"/>
            <a:ext cx="1336820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a)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Fälligkeit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1468111" y="5250359"/>
            <a:ext cx="1362096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ußerdem: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9247832" y="1804422"/>
            <a:ext cx="2472460" cy="2285866"/>
          </a:xfrm>
          <a:prstGeom prst="foldedCorner">
            <a:avLst/>
          </a:prstGeom>
          <a:solidFill>
            <a:srgbClr val="FF7C8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Kostenansatz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80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Breitbild</PresentationFormat>
  <Paragraphs>61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29</cp:revision>
  <dcterms:created xsi:type="dcterms:W3CDTF">2023-05-04T13:22:15Z</dcterms:created>
  <dcterms:modified xsi:type="dcterms:W3CDTF">2024-02-23T10:10:13Z</dcterms:modified>
</cp:coreProperties>
</file>