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7" r:id="rId2"/>
    <p:sldId id="338" r:id="rId3"/>
    <p:sldId id="339" r:id="rId4"/>
    <p:sldId id="340" r:id="rId5"/>
    <p:sldId id="341" r:id="rId6"/>
    <p:sldId id="440"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1" d="100"/>
          <a:sy n="81" d="100"/>
        </p:scale>
        <p:origin x="120"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D936F0-C3EE-47A4-B5C0-65E1318FC84A}" type="doc">
      <dgm:prSet loTypeId="urn:microsoft.com/office/officeart/2005/8/layout/vList4" loCatId="list" qsTypeId="urn:microsoft.com/office/officeart/2005/8/quickstyle/simple1" qsCatId="simple" csTypeId="urn:microsoft.com/office/officeart/2005/8/colors/accent0_1" csCatId="mainScheme" phldr="1"/>
      <dgm:spPr/>
      <dgm:t>
        <a:bodyPr/>
        <a:lstStyle/>
        <a:p>
          <a:endParaRPr lang="de-DE"/>
        </a:p>
      </dgm:t>
    </dgm:pt>
    <dgm:pt modelId="{FBADFF1A-2916-48F8-A7A8-0551F7EA83FC}">
      <dgm:prSet phldrT="[Text]" custT="1"/>
      <dgm:spPr/>
      <dgm:t>
        <a:bodyPr/>
        <a:lstStyle/>
        <a:p>
          <a:pPr algn="l"/>
          <a:r>
            <a:rPr lang="de-DE" sz="800" dirty="0"/>
            <a:t> </a:t>
          </a:r>
          <a:r>
            <a:rPr lang="de-DE" sz="1400" b="1" dirty="0">
              <a:latin typeface=" Arial Narrow"/>
            </a:rPr>
            <a:t>Aufstellung des Vermögensverzeichnisses gem. § 1835 BGB</a:t>
          </a:r>
        </a:p>
        <a:p>
          <a:pPr algn="l"/>
          <a:r>
            <a:rPr lang="de-DE" sz="1400" b="1" dirty="0">
              <a:latin typeface=" Arial Narrow"/>
            </a:rPr>
            <a:t> Übersicht über den Vermögensbestand im jährlichen Rhythmus gem. § 1859 BGB</a:t>
          </a:r>
        </a:p>
        <a:p>
          <a:pPr algn="l"/>
          <a:r>
            <a:rPr lang="de-DE" sz="1400" b="1" dirty="0">
              <a:latin typeface=" Arial Narrow"/>
            </a:rPr>
            <a:t> Anzeigepflicht über Eröffnung eines Giro- oder Anlagekontos gem. § 1846 BGB</a:t>
          </a:r>
        </a:p>
        <a:p>
          <a:pPr algn="l"/>
          <a:r>
            <a:rPr lang="de-DE" sz="1400" b="1" dirty="0">
              <a:latin typeface=" Arial Narrow"/>
            </a:rPr>
            <a:t> Schlussrechnung zur Belegpflicht gem. § 1873 BGB</a:t>
          </a:r>
        </a:p>
        <a:p>
          <a:pPr algn="l"/>
          <a:endParaRPr lang="de-DE" sz="1400" b="1" dirty="0">
            <a:latin typeface=" Arial Narrow"/>
          </a:endParaRPr>
        </a:p>
        <a:p>
          <a:pPr algn="l"/>
          <a:r>
            <a:rPr lang="de-DE" sz="800" dirty="0"/>
            <a:t>  </a:t>
          </a:r>
        </a:p>
      </dgm:t>
    </dgm:pt>
    <dgm:pt modelId="{DEC9B564-A7AF-4C17-8636-08836B2A7F33}" type="parTrans" cxnId="{0598F67C-DEEC-455D-BE22-DA8A03E87EDD}">
      <dgm:prSet/>
      <dgm:spPr/>
      <dgm:t>
        <a:bodyPr/>
        <a:lstStyle/>
        <a:p>
          <a:endParaRPr lang="de-DE"/>
        </a:p>
      </dgm:t>
    </dgm:pt>
    <dgm:pt modelId="{57CDFBC4-D2D7-4B38-AE77-9E6E9EE99D51}" type="sibTrans" cxnId="{0598F67C-DEEC-455D-BE22-DA8A03E87EDD}">
      <dgm:prSet/>
      <dgm:spPr/>
      <dgm:t>
        <a:bodyPr/>
        <a:lstStyle/>
        <a:p>
          <a:endParaRPr lang="de-DE"/>
        </a:p>
      </dgm:t>
    </dgm:pt>
    <dgm:pt modelId="{8F09462D-A1E9-4FD4-8DA8-791AA28E0F98}">
      <dgm:prSet phldrT="[Text]" phldr="1" custT="1"/>
      <dgm:spPr/>
      <dgm:t>
        <a:bodyPr/>
        <a:lstStyle/>
        <a:p>
          <a:pPr algn="l"/>
          <a:endParaRPr lang="de-DE" sz="1400" dirty="0"/>
        </a:p>
      </dgm:t>
    </dgm:pt>
    <dgm:pt modelId="{BF3753E7-AE1F-4425-86CB-EE216C7FE6BB}" type="parTrans" cxnId="{3CF11621-4102-4768-81F3-71BF6465C951}">
      <dgm:prSet/>
      <dgm:spPr/>
      <dgm:t>
        <a:bodyPr/>
        <a:lstStyle/>
        <a:p>
          <a:endParaRPr lang="de-DE"/>
        </a:p>
      </dgm:t>
    </dgm:pt>
    <dgm:pt modelId="{001CC8FA-D68F-477B-B366-0D8002347A62}" type="sibTrans" cxnId="{3CF11621-4102-4768-81F3-71BF6465C951}">
      <dgm:prSet/>
      <dgm:spPr/>
      <dgm:t>
        <a:bodyPr/>
        <a:lstStyle/>
        <a:p>
          <a:endParaRPr lang="de-DE"/>
        </a:p>
      </dgm:t>
    </dgm:pt>
    <dgm:pt modelId="{FDD1B6DD-00DD-4DD9-B069-4A1ADDE98D6A}">
      <dgm:prSet phldrT="[Text]" custT="1"/>
      <dgm:spPr/>
      <dgm:t>
        <a:bodyPr/>
        <a:lstStyle/>
        <a:p>
          <a:r>
            <a:rPr lang="de-DE" sz="1400" b="1" dirty="0">
              <a:latin typeface=" Arial Narrow"/>
            </a:rPr>
            <a:t>Verwahrungspflichten gem. § 1844 BGB</a:t>
          </a:r>
        </a:p>
        <a:p>
          <a:r>
            <a:rPr lang="de-DE" sz="1400" b="1" dirty="0">
              <a:latin typeface=" Arial Narrow"/>
            </a:rPr>
            <a:t>Anzeigepflichten gem. § 1846 BGB</a:t>
          </a:r>
        </a:p>
        <a:p>
          <a:r>
            <a:rPr lang="de-DE" sz="1400" b="1" dirty="0">
              <a:latin typeface=" Arial Narrow"/>
            </a:rPr>
            <a:t>Jährliche Berichtspflicht über die Betreuung gem. § 1863 BGB</a:t>
          </a:r>
        </a:p>
        <a:p>
          <a:r>
            <a:rPr lang="de-DE" sz="1400" b="1" dirty="0">
              <a:latin typeface=" Arial Narrow"/>
            </a:rPr>
            <a:t>Genehmigungspflicht für Wohnungsauflösungen gem. § 1833 BGB</a:t>
          </a:r>
        </a:p>
      </dgm:t>
    </dgm:pt>
    <dgm:pt modelId="{953D1C38-5AFC-40D0-928D-900E904B0E17}" type="parTrans" cxnId="{BB256CC8-F130-401E-8DC8-669F482DFC28}">
      <dgm:prSet/>
      <dgm:spPr/>
      <dgm:t>
        <a:bodyPr/>
        <a:lstStyle/>
        <a:p>
          <a:endParaRPr lang="de-DE"/>
        </a:p>
      </dgm:t>
    </dgm:pt>
    <dgm:pt modelId="{0908948D-2F9F-4FDE-BD31-FB684E5F6A78}" type="sibTrans" cxnId="{BB256CC8-F130-401E-8DC8-669F482DFC28}">
      <dgm:prSet/>
      <dgm:spPr/>
      <dgm:t>
        <a:bodyPr/>
        <a:lstStyle/>
        <a:p>
          <a:endParaRPr lang="de-DE"/>
        </a:p>
      </dgm:t>
    </dgm:pt>
    <dgm:pt modelId="{72A80695-59D3-45F5-BAE7-46D12B8EE256}">
      <dgm:prSet phldrT="[Text]" phldr="1"/>
      <dgm:spPr/>
      <dgm:t>
        <a:bodyPr/>
        <a:lstStyle/>
        <a:p>
          <a:endParaRPr lang="de-DE" sz="1600"/>
        </a:p>
      </dgm:t>
    </dgm:pt>
    <dgm:pt modelId="{1FB8899C-8E29-4E46-84EC-C0271849BCE8}" type="parTrans" cxnId="{40DF9E15-FB29-445B-AB51-32336C38B2C4}">
      <dgm:prSet/>
      <dgm:spPr/>
      <dgm:t>
        <a:bodyPr/>
        <a:lstStyle/>
        <a:p>
          <a:endParaRPr lang="de-DE"/>
        </a:p>
      </dgm:t>
    </dgm:pt>
    <dgm:pt modelId="{1C321BAD-9059-4FAC-9431-CD4E5B554A6C}" type="sibTrans" cxnId="{40DF9E15-FB29-445B-AB51-32336C38B2C4}">
      <dgm:prSet/>
      <dgm:spPr/>
      <dgm:t>
        <a:bodyPr/>
        <a:lstStyle/>
        <a:p>
          <a:endParaRPr lang="de-DE"/>
        </a:p>
      </dgm:t>
    </dgm:pt>
    <dgm:pt modelId="{D7C61BBE-095B-45E9-93F4-47FF101BAFBE}">
      <dgm:prSet phldrT="[Text]" custT="1"/>
      <dgm:spPr/>
      <dgm:t>
        <a:bodyPr/>
        <a:lstStyle/>
        <a:p>
          <a:r>
            <a:rPr lang="de-DE" sz="1400" b="1" dirty="0">
              <a:latin typeface=" Arial Narrow"/>
            </a:rPr>
            <a:t>Genehmigungspflichten für Grundstücksgeschäfte und alle in §§ 1850 – 1854 BGB aufgeführten Rechtsgeschäfte</a:t>
          </a:r>
        </a:p>
      </dgm:t>
    </dgm:pt>
    <dgm:pt modelId="{67A35E6A-D31C-4D71-8588-4987C5A61589}" type="parTrans" cxnId="{488DEB68-CD06-41D2-92A2-B6DF93D820FD}">
      <dgm:prSet/>
      <dgm:spPr/>
      <dgm:t>
        <a:bodyPr/>
        <a:lstStyle/>
        <a:p>
          <a:endParaRPr lang="de-DE"/>
        </a:p>
      </dgm:t>
    </dgm:pt>
    <dgm:pt modelId="{073584AE-CD34-49F3-8BEC-25220AF0C2F5}" type="sibTrans" cxnId="{488DEB68-CD06-41D2-92A2-B6DF93D820FD}">
      <dgm:prSet/>
      <dgm:spPr/>
      <dgm:t>
        <a:bodyPr/>
        <a:lstStyle/>
        <a:p>
          <a:endParaRPr lang="de-DE"/>
        </a:p>
      </dgm:t>
    </dgm:pt>
    <dgm:pt modelId="{504F95A9-C409-489F-BBC0-FB0FC778B07F}" type="pres">
      <dgm:prSet presAssocID="{E0D936F0-C3EE-47A4-B5C0-65E1318FC84A}" presName="linear" presStyleCnt="0">
        <dgm:presLayoutVars>
          <dgm:dir/>
          <dgm:resizeHandles val="exact"/>
        </dgm:presLayoutVars>
      </dgm:prSet>
      <dgm:spPr/>
    </dgm:pt>
    <dgm:pt modelId="{9AA043CD-552F-4D50-976B-0162CDB875A5}" type="pres">
      <dgm:prSet presAssocID="{FBADFF1A-2916-48F8-A7A8-0551F7EA83FC}" presName="comp" presStyleCnt="0"/>
      <dgm:spPr/>
    </dgm:pt>
    <dgm:pt modelId="{AEF17739-A617-4AF3-8970-423F6956D730}" type="pres">
      <dgm:prSet presAssocID="{FBADFF1A-2916-48F8-A7A8-0551F7EA83FC}" presName="box" presStyleLbl="node1" presStyleIdx="0" presStyleCnt="3" custLinFactNeighborY="-1559"/>
      <dgm:spPr/>
    </dgm:pt>
    <dgm:pt modelId="{766E378B-23D0-4DD0-8244-71A81479F379}" type="pres">
      <dgm:prSet presAssocID="{FBADFF1A-2916-48F8-A7A8-0551F7EA83FC}" presName="img" presStyleLbl="fgImgPlace1" presStyleIdx="0" presStyleCnt="3"/>
      <dgm:spPr>
        <a:blipFill rotWithShape="1">
          <a:blip xmlns:r="http://schemas.openxmlformats.org/officeDocument/2006/relationships" r:embed="rId1"/>
          <a:srcRect/>
          <a:stretch>
            <a:fillRect t="-41000" b="-41000"/>
          </a:stretch>
        </a:blipFill>
      </dgm:spPr>
    </dgm:pt>
    <dgm:pt modelId="{F6B10909-E73C-42CA-AB65-DECB98A2CF03}" type="pres">
      <dgm:prSet presAssocID="{FBADFF1A-2916-48F8-A7A8-0551F7EA83FC}" presName="text" presStyleLbl="node1" presStyleIdx="0" presStyleCnt="3">
        <dgm:presLayoutVars>
          <dgm:bulletEnabled val="1"/>
        </dgm:presLayoutVars>
      </dgm:prSet>
      <dgm:spPr/>
    </dgm:pt>
    <dgm:pt modelId="{67C70BF0-CF46-4969-B574-1A70C6034772}" type="pres">
      <dgm:prSet presAssocID="{57CDFBC4-D2D7-4B38-AE77-9E6E9EE99D51}" presName="spacer" presStyleCnt="0"/>
      <dgm:spPr/>
    </dgm:pt>
    <dgm:pt modelId="{7AC0326C-A276-42A0-88BF-7C0A779C42E5}" type="pres">
      <dgm:prSet presAssocID="{FDD1B6DD-00DD-4DD9-B069-4A1ADDE98D6A}" presName="comp" presStyleCnt="0"/>
      <dgm:spPr/>
    </dgm:pt>
    <dgm:pt modelId="{9AD50A49-3CDA-4846-8729-C3BAB526B5DB}" type="pres">
      <dgm:prSet presAssocID="{FDD1B6DD-00DD-4DD9-B069-4A1ADDE98D6A}" presName="box" presStyleLbl="node1" presStyleIdx="1" presStyleCnt="3"/>
      <dgm:spPr/>
    </dgm:pt>
    <dgm:pt modelId="{BBA6A61B-5A4B-4716-AEE1-A77212F3C508}" type="pres">
      <dgm:prSet presAssocID="{FDD1B6DD-00DD-4DD9-B069-4A1ADDE98D6A}" presName="img" presStyleLbl="fgImgPlace1" presStyleIdx="1" presStyleCnt="3"/>
      <dgm:spPr>
        <a:blipFill rotWithShape="1">
          <a:blip xmlns:r="http://schemas.openxmlformats.org/officeDocument/2006/relationships" r:embed="rId1"/>
          <a:srcRect/>
          <a:stretch>
            <a:fillRect t="-41000" b="-41000"/>
          </a:stretch>
        </a:blipFill>
      </dgm:spPr>
    </dgm:pt>
    <dgm:pt modelId="{27033170-5473-4E0A-A677-FAC047C659F1}" type="pres">
      <dgm:prSet presAssocID="{FDD1B6DD-00DD-4DD9-B069-4A1ADDE98D6A}" presName="text" presStyleLbl="node1" presStyleIdx="1" presStyleCnt="3">
        <dgm:presLayoutVars>
          <dgm:bulletEnabled val="1"/>
        </dgm:presLayoutVars>
      </dgm:prSet>
      <dgm:spPr/>
    </dgm:pt>
    <dgm:pt modelId="{78DE6311-E366-4A5B-8481-B434AF70D53B}" type="pres">
      <dgm:prSet presAssocID="{0908948D-2F9F-4FDE-BD31-FB684E5F6A78}" presName="spacer" presStyleCnt="0"/>
      <dgm:spPr/>
    </dgm:pt>
    <dgm:pt modelId="{90372D39-0972-4FE3-8DF1-25362FB170D4}" type="pres">
      <dgm:prSet presAssocID="{D7C61BBE-095B-45E9-93F4-47FF101BAFBE}" presName="comp" presStyleCnt="0"/>
      <dgm:spPr/>
    </dgm:pt>
    <dgm:pt modelId="{619BE069-C73A-4DDC-8D45-68748703DD3D}" type="pres">
      <dgm:prSet presAssocID="{D7C61BBE-095B-45E9-93F4-47FF101BAFBE}" presName="box" presStyleLbl="node1" presStyleIdx="2" presStyleCnt="3"/>
      <dgm:spPr/>
    </dgm:pt>
    <dgm:pt modelId="{DEC9E78B-5F43-4870-BB5B-0DA5704FF145}" type="pres">
      <dgm:prSet presAssocID="{D7C61BBE-095B-45E9-93F4-47FF101BAFBE}" presName="img" presStyleLbl="fgImgPlace1" presStyleIdx="2" presStyleCnt="3" custScaleY="129192"/>
      <dgm:spPr>
        <a:blipFill rotWithShape="1">
          <a:blip xmlns:r="http://schemas.openxmlformats.org/officeDocument/2006/relationships" r:embed="rId2"/>
          <a:srcRect/>
          <a:stretch>
            <a:fillRect t="-80000" b="-80000"/>
          </a:stretch>
        </a:blipFill>
      </dgm:spPr>
    </dgm:pt>
    <dgm:pt modelId="{A6F26571-E909-4A6E-8D8A-08B802737D39}" type="pres">
      <dgm:prSet presAssocID="{D7C61BBE-095B-45E9-93F4-47FF101BAFBE}" presName="text" presStyleLbl="node1" presStyleIdx="2" presStyleCnt="3">
        <dgm:presLayoutVars>
          <dgm:bulletEnabled val="1"/>
        </dgm:presLayoutVars>
      </dgm:prSet>
      <dgm:spPr/>
    </dgm:pt>
  </dgm:ptLst>
  <dgm:cxnLst>
    <dgm:cxn modelId="{40DF9E15-FB29-445B-AB51-32336C38B2C4}" srcId="{FDD1B6DD-00DD-4DD9-B069-4A1ADDE98D6A}" destId="{72A80695-59D3-45F5-BAE7-46D12B8EE256}" srcOrd="0" destOrd="0" parTransId="{1FB8899C-8E29-4E46-84EC-C0271849BCE8}" sibTransId="{1C321BAD-9059-4FAC-9431-CD4E5B554A6C}"/>
    <dgm:cxn modelId="{3CF11621-4102-4768-81F3-71BF6465C951}" srcId="{FBADFF1A-2916-48F8-A7A8-0551F7EA83FC}" destId="{8F09462D-A1E9-4FD4-8DA8-791AA28E0F98}" srcOrd="0" destOrd="0" parTransId="{BF3753E7-AE1F-4425-86CB-EE216C7FE6BB}" sibTransId="{001CC8FA-D68F-477B-B366-0D8002347A62}"/>
    <dgm:cxn modelId="{D35E6622-AF23-4BB5-AD78-E51EA9D846BA}" type="presOf" srcId="{D7C61BBE-095B-45E9-93F4-47FF101BAFBE}" destId="{A6F26571-E909-4A6E-8D8A-08B802737D39}" srcOrd="1" destOrd="0" presId="urn:microsoft.com/office/officeart/2005/8/layout/vList4"/>
    <dgm:cxn modelId="{488DEB68-CD06-41D2-92A2-B6DF93D820FD}" srcId="{E0D936F0-C3EE-47A4-B5C0-65E1318FC84A}" destId="{D7C61BBE-095B-45E9-93F4-47FF101BAFBE}" srcOrd="2" destOrd="0" parTransId="{67A35E6A-D31C-4D71-8588-4987C5A61589}" sibTransId="{073584AE-CD34-49F3-8BEC-25220AF0C2F5}"/>
    <dgm:cxn modelId="{AC455970-8C53-40C9-843F-57CC676D16C7}" type="presOf" srcId="{8F09462D-A1E9-4FD4-8DA8-791AA28E0F98}" destId="{F6B10909-E73C-42CA-AB65-DECB98A2CF03}" srcOrd="1" destOrd="1" presId="urn:microsoft.com/office/officeart/2005/8/layout/vList4"/>
    <dgm:cxn modelId="{D67CFA77-EB86-4D89-8782-84D0E71396D6}" type="presOf" srcId="{FDD1B6DD-00DD-4DD9-B069-4A1ADDE98D6A}" destId="{9AD50A49-3CDA-4846-8729-C3BAB526B5DB}" srcOrd="0" destOrd="0" presId="urn:microsoft.com/office/officeart/2005/8/layout/vList4"/>
    <dgm:cxn modelId="{0598F67C-DEEC-455D-BE22-DA8A03E87EDD}" srcId="{E0D936F0-C3EE-47A4-B5C0-65E1318FC84A}" destId="{FBADFF1A-2916-48F8-A7A8-0551F7EA83FC}" srcOrd="0" destOrd="0" parTransId="{DEC9B564-A7AF-4C17-8636-08836B2A7F33}" sibTransId="{57CDFBC4-D2D7-4B38-AE77-9E6E9EE99D51}"/>
    <dgm:cxn modelId="{0F10E585-63C0-4F99-9024-4BD80BBD2C4C}" type="presOf" srcId="{72A80695-59D3-45F5-BAE7-46D12B8EE256}" destId="{27033170-5473-4E0A-A677-FAC047C659F1}" srcOrd="1" destOrd="1" presId="urn:microsoft.com/office/officeart/2005/8/layout/vList4"/>
    <dgm:cxn modelId="{E6A79C86-D7DE-452E-A8D6-C4A837A7464E}" type="presOf" srcId="{E0D936F0-C3EE-47A4-B5C0-65E1318FC84A}" destId="{504F95A9-C409-489F-BBC0-FB0FC778B07F}" srcOrd="0" destOrd="0" presId="urn:microsoft.com/office/officeart/2005/8/layout/vList4"/>
    <dgm:cxn modelId="{F3CE73AE-C06F-4F77-8E2F-4C86FBAB0FD4}" type="presOf" srcId="{FDD1B6DD-00DD-4DD9-B069-4A1ADDE98D6A}" destId="{27033170-5473-4E0A-A677-FAC047C659F1}" srcOrd="1" destOrd="0" presId="urn:microsoft.com/office/officeart/2005/8/layout/vList4"/>
    <dgm:cxn modelId="{1091FEB1-7D8F-4BBF-8BF1-1EB1D5ED9941}" type="presOf" srcId="{8F09462D-A1E9-4FD4-8DA8-791AA28E0F98}" destId="{AEF17739-A617-4AF3-8970-423F6956D730}" srcOrd="0" destOrd="1" presId="urn:microsoft.com/office/officeart/2005/8/layout/vList4"/>
    <dgm:cxn modelId="{BB256CC8-F130-401E-8DC8-669F482DFC28}" srcId="{E0D936F0-C3EE-47A4-B5C0-65E1318FC84A}" destId="{FDD1B6DD-00DD-4DD9-B069-4A1ADDE98D6A}" srcOrd="1" destOrd="0" parTransId="{953D1C38-5AFC-40D0-928D-900E904B0E17}" sibTransId="{0908948D-2F9F-4FDE-BD31-FB684E5F6A78}"/>
    <dgm:cxn modelId="{725005D0-AD0A-428C-AA50-47429C9C1FB9}" type="presOf" srcId="{72A80695-59D3-45F5-BAE7-46D12B8EE256}" destId="{9AD50A49-3CDA-4846-8729-C3BAB526B5DB}" srcOrd="0" destOrd="1" presId="urn:microsoft.com/office/officeart/2005/8/layout/vList4"/>
    <dgm:cxn modelId="{F8F6C0EE-BE9D-4D9F-B08C-41B6E94345FE}" type="presOf" srcId="{FBADFF1A-2916-48F8-A7A8-0551F7EA83FC}" destId="{F6B10909-E73C-42CA-AB65-DECB98A2CF03}" srcOrd="1" destOrd="0" presId="urn:microsoft.com/office/officeart/2005/8/layout/vList4"/>
    <dgm:cxn modelId="{ADC192F6-1514-4418-BF6C-1B7B2F715014}" type="presOf" srcId="{D7C61BBE-095B-45E9-93F4-47FF101BAFBE}" destId="{619BE069-C73A-4DDC-8D45-68748703DD3D}" srcOrd="0" destOrd="0" presId="urn:microsoft.com/office/officeart/2005/8/layout/vList4"/>
    <dgm:cxn modelId="{AD577FF7-D0B8-4447-9C76-F525A30C45ED}" type="presOf" srcId="{FBADFF1A-2916-48F8-A7A8-0551F7EA83FC}" destId="{AEF17739-A617-4AF3-8970-423F6956D730}" srcOrd="0" destOrd="0" presId="urn:microsoft.com/office/officeart/2005/8/layout/vList4"/>
    <dgm:cxn modelId="{4649CCE6-0334-4DBB-A353-5A022BB80B19}" type="presParOf" srcId="{504F95A9-C409-489F-BBC0-FB0FC778B07F}" destId="{9AA043CD-552F-4D50-976B-0162CDB875A5}" srcOrd="0" destOrd="0" presId="urn:microsoft.com/office/officeart/2005/8/layout/vList4"/>
    <dgm:cxn modelId="{A8164A8D-B849-4C97-8634-C5D48C771170}" type="presParOf" srcId="{9AA043CD-552F-4D50-976B-0162CDB875A5}" destId="{AEF17739-A617-4AF3-8970-423F6956D730}" srcOrd="0" destOrd="0" presId="urn:microsoft.com/office/officeart/2005/8/layout/vList4"/>
    <dgm:cxn modelId="{D20AF5C3-303C-40A6-BE98-C75DFDD354CD}" type="presParOf" srcId="{9AA043CD-552F-4D50-976B-0162CDB875A5}" destId="{766E378B-23D0-4DD0-8244-71A81479F379}" srcOrd="1" destOrd="0" presId="urn:microsoft.com/office/officeart/2005/8/layout/vList4"/>
    <dgm:cxn modelId="{56B017F4-CCE3-4B33-B905-74D8B33089C8}" type="presParOf" srcId="{9AA043CD-552F-4D50-976B-0162CDB875A5}" destId="{F6B10909-E73C-42CA-AB65-DECB98A2CF03}" srcOrd="2" destOrd="0" presId="urn:microsoft.com/office/officeart/2005/8/layout/vList4"/>
    <dgm:cxn modelId="{87004E3A-D0E3-4EE4-AEF9-60E3B74C631E}" type="presParOf" srcId="{504F95A9-C409-489F-BBC0-FB0FC778B07F}" destId="{67C70BF0-CF46-4969-B574-1A70C6034772}" srcOrd="1" destOrd="0" presId="urn:microsoft.com/office/officeart/2005/8/layout/vList4"/>
    <dgm:cxn modelId="{07D64871-467B-4FA7-9E5E-6351F0609FA0}" type="presParOf" srcId="{504F95A9-C409-489F-BBC0-FB0FC778B07F}" destId="{7AC0326C-A276-42A0-88BF-7C0A779C42E5}" srcOrd="2" destOrd="0" presId="urn:microsoft.com/office/officeart/2005/8/layout/vList4"/>
    <dgm:cxn modelId="{64887087-F293-49AF-8A6A-0D9EDA0D83E5}" type="presParOf" srcId="{7AC0326C-A276-42A0-88BF-7C0A779C42E5}" destId="{9AD50A49-3CDA-4846-8729-C3BAB526B5DB}" srcOrd="0" destOrd="0" presId="urn:microsoft.com/office/officeart/2005/8/layout/vList4"/>
    <dgm:cxn modelId="{AC02C24E-7888-40F5-A9B8-DF4C5E080E94}" type="presParOf" srcId="{7AC0326C-A276-42A0-88BF-7C0A779C42E5}" destId="{BBA6A61B-5A4B-4716-AEE1-A77212F3C508}" srcOrd="1" destOrd="0" presId="urn:microsoft.com/office/officeart/2005/8/layout/vList4"/>
    <dgm:cxn modelId="{74AFC4DA-EDFB-4A83-A95C-CCCBC18AC6D9}" type="presParOf" srcId="{7AC0326C-A276-42A0-88BF-7C0A779C42E5}" destId="{27033170-5473-4E0A-A677-FAC047C659F1}" srcOrd="2" destOrd="0" presId="urn:microsoft.com/office/officeart/2005/8/layout/vList4"/>
    <dgm:cxn modelId="{A6689E90-EDA9-411A-A66B-433072D04C56}" type="presParOf" srcId="{504F95A9-C409-489F-BBC0-FB0FC778B07F}" destId="{78DE6311-E366-4A5B-8481-B434AF70D53B}" srcOrd="3" destOrd="0" presId="urn:microsoft.com/office/officeart/2005/8/layout/vList4"/>
    <dgm:cxn modelId="{88607594-432D-4A75-A8EE-765D27639554}" type="presParOf" srcId="{504F95A9-C409-489F-BBC0-FB0FC778B07F}" destId="{90372D39-0972-4FE3-8DF1-25362FB170D4}" srcOrd="4" destOrd="0" presId="urn:microsoft.com/office/officeart/2005/8/layout/vList4"/>
    <dgm:cxn modelId="{91639707-584C-4393-8018-C47EB59DC06F}" type="presParOf" srcId="{90372D39-0972-4FE3-8DF1-25362FB170D4}" destId="{619BE069-C73A-4DDC-8D45-68748703DD3D}" srcOrd="0" destOrd="0" presId="urn:microsoft.com/office/officeart/2005/8/layout/vList4"/>
    <dgm:cxn modelId="{358D4B77-3C3D-42EB-910F-13289E8BA7BC}" type="presParOf" srcId="{90372D39-0972-4FE3-8DF1-25362FB170D4}" destId="{DEC9E78B-5F43-4870-BB5B-0DA5704FF145}" srcOrd="1" destOrd="0" presId="urn:microsoft.com/office/officeart/2005/8/layout/vList4"/>
    <dgm:cxn modelId="{0E8B18F6-799F-46E1-91C3-D94B2CB6FE2C}" type="presParOf" srcId="{90372D39-0972-4FE3-8DF1-25362FB170D4}" destId="{A6F26571-E909-4A6E-8D8A-08B802737D3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11748F-3D37-4476-B143-03492C4B7AD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7C241AD3-1BF0-4DFD-9AF0-6463DC316C2F}">
      <dgm:prSet phldrT="[Text]" custT="1"/>
      <dgm:spPr/>
      <dgm:t>
        <a:bodyPr/>
        <a:lstStyle/>
        <a:p>
          <a:r>
            <a:rPr lang="de-DE" sz="1600" b="1" dirty="0"/>
            <a:t>Sind der Normalfall und zu bevorzugen!!!</a:t>
          </a:r>
        </a:p>
      </dgm:t>
    </dgm:pt>
    <dgm:pt modelId="{D2A92D34-CCB1-4289-98D9-58B48AA70C61}" type="parTrans" cxnId="{8B1A83BE-1B2A-418F-B736-013B31F05A3C}">
      <dgm:prSet/>
      <dgm:spPr/>
      <dgm:t>
        <a:bodyPr/>
        <a:lstStyle/>
        <a:p>
          <a:endParaRPr lang="de-DE"/>
        </a:p>
      </dgm:t>
    </dgm:pt>
    <dgm:pt modelId="{FB2E52E3-7803-4977-8553-6670DEBE036E}" type="sibTrans" cxnId="{8B1A83BE-1B2A-418F-B736-013B31F05A3C}">
      <dgm:prSet/>
      <dgm:spPr/>
      <dgm:t>
        <a:bodyPr/>
        <a:lstStyle/>
        <a:p>
          <a:endParaRPr lang="de-DE"/>
        </a:p>
      </dgm:t>
    </dgm:pt>
    <dgm:pt modelId="{A23A5123-C965-4006-AEC8-FF7C6AFFC973}">
      <dgm:prSet phldrT="[Text]" custT="1"/>
      <dgm:spPr/>
      <dgm:t>
        <a:bodyPr/>
        <a:lstStyle/>
        <a:p>
          <a:r>
            <a:rPr lang="de-DE" sz="1600" b="1" dirty="0"/>
            <a:t>Erhalten keine Vergütung</a:t>
          </a:r>
        </a:p>
      </dgm:t>
    </dgm:pt>
    <dgm:pt modelId="{4B23C6EC-681A-4673-AA9D-7DE7FDB1AC13}" type="parTrans" cxnId="{A1895FED-317E-4D51-A610-A93FDC8A3D86}">
      <dgm:prSet/>
      <dgm:spPr/>
      <dgm:t>
        <a:bodyPr/>
        <a:lstStyle/>
        <a:p>
          <a:endParaRPr lang="de-DE"/>
        </a:p>
      </dgm:t>
    </dgm:pt>
    <dgm:pt modelId="{E83E4289-18D7-4F05-A0F8-7F541825BF31}" type="sibTrans" cxnId="{A1895FED-317E-4D51-A610-A93FDC8A3D86}">
      <dgm:prSet/>
      <dgm:spPr/>
      <dgm:t>
        <a:bodyPr/>
        <a:lstStyle/>
        <a:p>
          <a:endParaRPr lang="de-DE"/>
        </a:p>
      </dgm:t>
    </dgm:pt>
    <dgm:pt modelId="{007D7754-DC32-49BD-8360-2FF80BB980AD}">
      <dgm:prSet phldrT="[Text]" custT="1"/>
      <dgm:spPr/>
      <dgm:t>
        <a:bodyPr/>
        <a:lstStyle/>
        <a:p>
          <a:r>
            <a:rPr lang="de-DE" sz="1600" b="1" dirty="0"/>
            <a:t>Meist Angehörige des Betroffenen  §1816 III BGB</a:t>
          </a:r>
        </a:p>
      </dgm:t>
    </dgm:pt>
    <dgm:pt modelId="{D04BF93A-FAF7-4612-8900-8C88385322D9}" type="parTrans" cxnId="{427F0007-05A6-43A1-B84A-A2B145CD66E2}">
      <dgm:prSet/>
      <dgm:spPr/>
      <dgm:t>
        <a:bodyPr/>
        <a:lstStyle/>
        <a:p>
          <a:endParaRPr lang="de-DE"/>
        </a:p>
      </dgm:t>
    </dgm:pt>
    <dgm:pt modelId="{3424A308-C495-4D62-BDA9-8E5D58BEED5A}" type="sibTrans" cxnId="{427F0007-05A6-43A1-B84A-A2B145CD66E2}">
      <dgm:prSet/>
      <dgm:spPr/>
      <dgm:t>
        <a:bodyPr/>
        <a:lstStyle/>
        <a:p>
          <a:endParaRPr lang="de-DE"/>
        </a:p>
      </dgm:t>
    </dgm:pt>
    <dgm:pt modelId="{1D5A0DDF-B6DA-45A0-8FFC-BA1F7C15DBF3}">
      <dgm:prSet phldrT="[Text]" custT="1"/>
      <dgm:spPr/>
      <dgm:t>
        <a:bodyPr/>
        <a:lstStyle/>
        <a:p>
          <a:r>
            <a:rPr lang="de-DE" sz="1600" b="1" dirty="0"/>
            <a:t>Aufwandspauschale von 450,- € jährlich möglich § 1878 BGB</a:t>
          </a:r>
        </a:p>
      </dgm:t>
    </dgm:pt>
    <dgm:pt modelId="{984D2202-90E5-4551-98B8-E429B274B47C}" type="parTrans" cxnId="{125B06E0-054A-4A37-9E79-61E09A3E5503}">
      <dgm:prSet/>
      <dgm:spPr/>
      <dgm:t>
        <a:bodyPr/>
        <a:lstStyle/>
        <a:p>
          <a:endParaRPr lang="de-DE"/>
        </a:p>
      </dgm:t>
    </dgm:pt>
    <dgm:pt modelId="{FB7656EC-6079-43D0-854A-3802E4E11903}" type="sibTrans" cxnId="{125B06E0-054A-4A37-9E79-61E09A3E5503}">
      <dgm:prSet/>
      <dgm:spPr/>
      <dgm:t>
        <a:bodyPr/>
        <a:lstStyle/>
        <a:p>
          <a:endParaRPr lang="de-DE"/>
        </a:p>
      </dgm:t>
    </dgm:pt>
    <dgm:pt modelId="{5BC85E17-6D03-4E78-B362-028D1EA96AC9}">
      <dgm:prSet phldrT="[Text]" custT="1"/>
      <dgm:spPr/>
      <dgm:t>
        <a:bodyPr/>
        <a:lstStyle/>
        <a:p>
          <a:r>
            <a:rPr lang="de-DE" sz="1600" b="1" dirty="0"/>
            <a:t>Aufwendungsersatz gem. § 1877 BGB möglich</a:t>
          </a:r>
        </a:p>
      </dgm:t>
    </dgm:pt>
    <dgm:pt modelId="{1881FB24-7F4C-4AF7-81DC-0563E5EDCC23}" type="parTrans" cxnId="{5C3F8E42-A548-4606-979D-A46EFB218545}">
      <dgm:prSet/>
      <dgm:spPr/>
      <dgm:t>
        <a:bodyPr/>
        <a:lstStyle/>
        <a:p>
          <a:endParaRPr lang="de-DE"/>
        </a:p>
      </dgm:t>
    </dgm:pt>
    <dgm:pt modelId="{8087C9F3-1144-4E21-A860-EDABB8C37F06}" type="sibTrans" cxnId="{5C3F8E42-A548-4606-979D-A46EFB218545}">
      <dgm:prSet/>
      <dgm:spPr/>
      <dgm:t>
        <a:bodyPr/>
        <a:lstStyle/>
        <a:p>
          <a:endParaRPr lang="de-DE"/>
        </a:p>
      </dgm:t>
    </dgm:pt>
    <dgm:pt modelId="{431A3619-8BC3-4187-9CD0-31F731044909}" type="pres">
      <dgm:prSet presAssocID="{C111748F-3D37-4476-B143-03492C4B7AD6}" presName="diagram" presStyleCnt="0">
        <dgm:presLayoutVars>
          <dgm:dir/>
          <dgm:resizeHandles val="exact"/>
        </dgm:presLayoutVars>
      </dgm:prSet>
      <dgm:spPr/>
    </dgm:pt>
    <dgm:pt modelId="{F39274EA-81CA-4566-AC8F-A9ACDD6B83AC}" type="pres">
      <dgm:prSet presAssocID="{7C241AD3-1BF0-4DFD-9AF0-6463DC316C2F}" presName="node" presStyleLbl="node1" presStyleIdx="0" presStyleCnt="5">
        <dgm:presLayoutVars>
          <dgm:bulletEnabled val="1"/>
        </dgm:presLayoutVars>
      </dgm:prSet>
      <dgm:spPr/>
    </dgm:pt>
    <dgm:pt modelId="{883CFF47-E93D-4C81-AAF3-A180828C6F3D}" type="pres">
      <dgm:prSet presAssocID="{FB2E52E3-7803-4977-8553-6670DEBE036E}" presName="sibTrans" presStyleCnt="0"/>
      <dgm:spPr/>
    </dgm:pt>
    <dgm:pt modelId="{47B7D076-E718-4C2E-92F3-F18A38E358D0}" type="pres">
      <dgm:prSet presAssocID="{A23A5123-C965-4006-AEC8-FF7C6AFFC973}" presName="node" presStyleLbl="node1" presStyleIdx="1" presStyleCnt="5">
        <dgm:presLayoutVars>
          <dgm:bulletEnabled val="1"/>
        </dgm:presLayoutVars>
      </dgm:prSet>
      <dgm:spPr/>
    </dgm:pt>
    <dgm:pt modelId="{A7791F36-F6A2-4DD0-995B-450F9CE8D506}" type="pres">
      <dgm:prSet presAssocID="{E83E4289-18D7-4F05-A0F8-7F541825BF31}" presName="sibTrans" presStyleCnt="0"/>
      <dgm:spPr/>
    </dgm:pt>
    <dgm:pt modelId="{D25162D8-6190-4F29-8D75-74EC3C53863F}" type="pres">
      <dgm:prSet presAssocID="{007D7754-DC32-49BD-8360-2FF80BB980AD}" presName="node" presStyleLbl="node1" presStyleIdx="2" presStyleCnt="5">
        <dgm:presLayoutVars>
          <dgm:bulletEnabled val="1"/>
        </dgm:presLayoutVars>
      </dgm:prSet>
      <dgm:spPr/>
    </dgm:pt>
    <dgm:pt modelId="{9B22527E-5609-48EA-B707-C3E450802539}" type="pres">
      <dgm:prSet presAssocID="{3424A308-C495-4D62-BDA9-8E5D58BEED5A}" presName="sibTrans" presStyleCnt="0"/>
      <dgm:spPr/>
    </dgm:pt>
    <dgm:pt modelId="{B56B5DB3-D282-4DBB-9B03-293B34EEC0F7}" type="pres">
      <dgm:prSet presAssocID="{1D5A0DDF-B6DA-45A0-8FFC-BA1F7C15DBF3}" presName="node" presStyleLbl="node1" presStyleIdx="3" presStyleCnt="5">
        <dgm:presLayoutVars>
          <dgm:bulletEnabled val="1"/>
        </dgm:presLayoutVars>
      </dgm:prSet>
      <dgm:spPr/>
    </dgm:pt>
    <dgm:pt modelId="{0306A5C0-56D7-4D75-95CD-ED9A31C4DD4A}" type="pres">
      <dgm:prSet presAssocID="{FB7656EC-6079-43D0-854A-3802E4E11903}" presName="sibTrans" presStyleCnt="0"/>
      <dgm:spPr/>
    </dgm:pt>
    <dgm:pt modelId="{5871C150-3AFE-482F-B00F-51AD316D7EAC}" type="pres">
      <dgm:prSet presAssocID="{5BC85E17-6D03-4E78-B362-028D1EA96AC9}" presName="node" presStyleLbl="node1" presStyleIdx="4" presStyleCnt="5" custLinFactNeighborX="679" custLinFactNeighborY="1132">
        <dgm:presLayoutVars>
          <dgm:bulletEnabled val="1"/>
        </dgm:presLayoutVars>
      </dgm:prSet>
      <dgm:spPr/>
    </dgm:pt>
  </dgm:ptLst>
  <dgm:cxnLst>
    <dgm:cxn modelId="{427F0007-05A6-43A1-B84A-A2B145CD66E2}" srcId="{C111748F-3D37-4476-B143-03492C4B7AD6}" destId="{007D7754-DC32-49BD-8360-2FF80BB980AD}" srcOrd="2" destOrd="0" parTransId="{D04BF93A-FAF7-4612-8900-8C88385322D9}" sibTransId="{3424A308-C495-4D62-BDA9-8E5D58BEED5A}"/>
    <dgm:cxn modelId="{0EC9A13D-4E38-4B42-9137-239241C33F18}" type="presOf" srcId="{7C241AD3-1BF0-4DFD-9AF0-6463DC316C2F}" destId="{F39274EA-81CA-4566-AC8F-A9ACDD6B83AC}" srcOrd="0" destOrd="0" presId="urn:microsoft.com/office/officeart/2005/8/layout/default"/>
    <dgm:cxn modelId="{5C3F8E42-A548-4606-979D-A46EFB218545}" srcId="{C111748F-3D37-4476-B143-03492C4B7AD6}" destId="{5BC85E17-6D03-4E78-B362-028D1EA96AC9}" srcOrd="4" destOrd="0" parTransId="{1881FB24-7F4C-4AF7-81DC-0563E5EDCC23}" sibTransId="{8087C9F3-1144-4E21-A860-EDABB8C37F06}"/>
    <dgm:cxn modelId="{C6B77151-321D-4C26-909E-8886231E5266}" type="presOf" srcId="{A23A5123-C965-4006-AEC8-FF7C6AFFC973}" destId="{47B7D076-E718-4C2E-92F3-F18A38E358D0}" srcOrd="0" destOrd="0" presId="urn:microsoft.com/office/officeart/2005/8/layout/default"/>
    <dgm:cxn modelId="{B43BA771-2EEC-49F6-967B-C073D0A63D2F}" type="presOf" srcId="{C111748F-3D37-4476-B143-03492C4B7AD6}" destId="{431A3619-8BC3-4187-9CD0-31F731044909}" srcOrd="0" destOrd="0" presId="urn:microsoft.com/office/officeart/2005/8/layout/default"/>
    <dgm:cxn modelId="{4B496CA5-3AE5-4244-856B-99D458D81E06}" type="presOf" srcId="{007D7754-DC32-49BD-8360-2FF80BB980AD}" destId="{D25162D8-6190-4F29-8D75-74EC3C53863F}" srcOrd="0" destOrd="0" presId="urn:microsoft.com/office/officeart/2005/8/layout/default"/>
    <dgm:cxn modelId="{8B1A83BE-1B2A-418F-B736-013B31F05A3C}" srcId="{C111748F-3D37-4476-B143-03492C4B7AD6}" destId="{7C241AD3-1BF0-4DFD-9AF0-6463DC316C2F}" srcOrd="0" destOrd="0" parTransId="{D2A92D34-CCB1-4289-98D9-58B48AA70C61}" sibTransId="{FB2E52E3-7803-4977-8553-6670DEBE036E}"/>
    <dgm:cxn modelId="{125B06E0-054A-4A37-9E79-61E09A3E5503}" srcId="{C111748F-3D37-4476-B143-03492C4B7AD6}" destId="{1D5A0DDF-B6DA-45A0-8FFC-BA1F7C15DBF3}" srcOrd="3" destOrd="0" parTransId="{984D2202-90E5-4551-98B8-E429B274B47C}" sibTransId="{FB7656EC-6079-43D0-854A-3802E4E11903}"/>
    <dgm:cxn modelId="{A1895FED-317E-4D51-A610-A93FDC8A3D86}" srcId="{C111748F-3D37-4476-B143-03492C4B7AD6}" destId="{A23A5123-C965-4006-AEC8-FF7C6AFFC973}" srcOrd="1" destOrd="0" parTransId="{4B23C6EC-681A-4673-AA9D-7DE7FDB1AC13}" sibTransId="{E83E4289-18D7-4F05-A0F8-7F541825BF31}"/>
    <dgm:cxn modelId="{4C6B39F8-1EF3-4600-A8D2-6B0FE9D3AF12}" type="presOf" srcId="{5BC85E17-6D03-4E78-B362-028D1EA96AC9}" destId="{5871C150-3AFE-482F-B00F-51AD316D7EAC}" srcOrd="0" destOrd="0" presId="urn:microsoft.com/office/officeart/2005/8/layout/default"/>
    <dgm:cxn modelId="{E59E54F8-EA83-4EFA-8921-6877F2AF1B1A}" type="presOf" srcId="{1D5A0DDF-B6DA-45A0-8FFC-BA1F7C15DBF3}" destId="{B56B5DB3-D282-4DBB-9B03-293B34EEC0F7}" srcOrd="0" destOrd="0" presId="urn:microsoft.com/office/officeart/2005/8/layout/default"/>
    <dgm:cxn modelId="{37408672-8FCE-4A75-9732-39EA4DD5FE96}" type="presParOf" srcId="{431A3619-8BC3-4187-9CD0-31F731044909}" destId="{F39274EA-81CA-4566-AC8F-A9ACDD6B83AC}" srcOrd="0" destOrd="0" presId="urn:microsoft.com/office/officeart/2005/8/layout/default"/>
    <dgm:cxn modelId="{6758C1D4-A6CF-4D45-85BF-1D76FA6911DA}" type="presParOf" srcId="{431A3619-8BC3-4187-9CD0-31F731044909}" destId="{883CFF47-E93D-4C81-AAF3-A180828C6F3D}" srcOrd="1" destOrd="0" presId="urn:microsoft.com/office/officeart/2005/8/layout/default"/>
    <dgm:cxn modelId="{C4BCAC33-1E37-4330-9AEF-B8A0645C5EB3}" type="presParOf" srcId="{431A3619-8BC3-4187-9CD0-31F731044909}" destId="{47B7D076-E718-4C2E-92F3-F18A38E358D0}" srcOrd="2" destOrd="0" presId="urn:microsoft.com/office/officeart/2005/8/layout/default"/>
    <dgm:cxn modelId="{C492F57E-A529-4C50-8C7F-E5899B66E0B1}" type="presParOf" srcId="{431A3619-8BC3-4187-9CD0-31F731044909}" destId="{A7791F36-F6A2-4DD0-995B-450F9CE8D506}" srcOrd="3" destOrd="0" presId="urn:microsoft.com/office/officeart/2005/8/layout/default"/>
    <dgm:cxn modelId="{0D867850-CC95-4695-890D-149F909E02DB}" type="presParOf" srcId="{431A3619-8BC3-4187-9CD0-31F731044909}" destId="{D25162D8-6190-4F29-8D75-74EC3C53863F}" srcOrd="4" destOrd="0" presId="urn:microsoft.com/office/officeart/2005/8/layout/default"/>
    <dgm:cxn modelId="{5ED10412-8ABE-49D6-8C65-5B2321F1344A}" type="presParOf" srcId="{431A3619-8BC3-4187-9CD0-31F731044909}" destId="{9B22527E-5609-48EA-B707-C3E450802539}" srcOrd="5" destOrd="0" presId="urn:microsoft.com/office/officeart/2005/8/layout/default"/>
    <dgm:cxn modelId="{AE29C52C-5C1F-462D-B7DC-6AD698C64AF9}" type="presParOf" srcId="{431A3619-8BC3-4187-9CD0-31F731044909}" destId="{B56B5DB3-D282-4DBB-9B03-293B34EEC0F7}" srcOrd="6" destOrd="0" presId="urn:microsoft.com/office/officeart/2005/8/layout/default"/>
    <dgm:cxn modelId="{69CBD1A2-93D7-4EE6-A72C-5C96C700E873}" type="presParOf" srcId="{431A3619-8BC3-4187-9CD0-31F731044909}" destId="{0306A5C0-56D7-4D75-95CD-ED9A31C4DD4A}" srcOrd="7" destOrd="0" presId="urn:microsoft.com/office/officeart/2005/8/layout/default"/>
    <dgm:cxn modelId="{EB6827AF-29AA-4AD9-B070-F571D6CC6FBE}" type="presParOf" srcId="{431A3619-8BC3-4187-9CD0-31F731044909}" destId="{5871C150-3AFE-482F-B00F-51AD316D7EA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6D257C-A2E5-484A-86DC-CCF7AC9845BA}"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de-DE"/>
        </a:p>
      </dgm:t>
    </dgm:pt>
    <dgm:pt modelId="{DDA21B1B-280D-4497-BB5C-B2D50B8E5702}">
      <dgm:prSet phldrT="[Text]" custT="1"/>
      <dgm:spPr>
        <a:solidFill>
          <a:schemeClr val="tx1"/>
        </a:solidFill>
      </dgm:spPr>
      <dgm:t>
        <a:bodyPr/>
        <a:lstStyle/>
        <a:p>
          <a:r>
            <a:rPr lang="de-DE" sz="1600" b="1" dirty="0"/>
            <a:t>Erhält eine Vergütung</a:t>
          </a:r>
        </a:p>
      </dgm:t>
    </dgm:pt>
    <dgm:pt modelId="{58CD71E0-9592-430F-9434-394765DDFEE8}" type="parTrans" cxnId="{8C4863D2-D156-4A51-B28F-F6B2FD2793A1}">
      <dgm:prSet/>
      <dgm:spPr/>
      <dgm:t>
        <a:bodyPr/>
        <a:lstStyle/>
        <a:p>
          <a:endParaRPr lang="de-DE"/>
        </a:p>
      </dgm:t>
    </dgm:pt>
    <dgm:pt modelId="{106BE542-CA60-43E0-9A71-55EBCC533F13}" type="sibTrans" cxnId="{8C4863D2-D156-4A51-B28F-F6B2FD2793A1}">
      <dgm:prSet/>
      <dgm:spPr/>
      <dgm:t>
        <a:bodyPr/>
        <a:lstStyle/>
        <a:p>
          <a:endParaRPr lang="de-DE"/>
        </a:p>
      </dgm:t>
    </dgm:pt>
    <dgm:pt modelId="{476CF9AB-E18E-4F33-BA94-948134FB9475}">
      <dgm:prSet phldrT="[Text]" custT="1"/>
      <dgm:spPr>
        <a:solidFill>
          <a:schemeClr val="tx1"/>
        </a:solidFill>
      </dgm:spPr>
      <dgm:t>
        <a:bodyPr/>
        <a:lstStyle/>
        <a:p>
          <a:r>
            <a:rPr lang="de-DE" sz="1600" b="1" dirty="0"/>
            <a:t>Muss registriert sein</a:t>
          </a:r>
        </a:p>
        <a:p>
          <a:r>
            <a:rPr lang="de-DE" sz="1600" b="1" dirty="0"/>
            <a:t>(Betreuerregister § 23 (1) </a:t>
          </a:r>
          <a:r>
            <a:rPr lang="de-DE" sz="1600" b="1" dirty="0" err="1"/>
            <a:t>BtOG</a:t>
          </a:r>
          <a:r>
            <a:rPr lang="de-DE" sz="1600" b="1" dirty="0"/>
            <a:t>)</a:t>
          </a:r>
        </a:p>
      </dgm:t>
    </dgm:pt>
    <dgm:pt modelId="{3FE87D6A-1827-4D1B-90BF-C49E23D2F8C3}" type="parTrans" cxnId="{91BDC276-DC16-400B-9683-1A0D7B911A90}">
      <dgm:prSet/>
      <dgm:spPr/>
      <dgm:t>
        <a:bodyPr/>
        <a:lstStyle/>
        <a:p>
          <a:endParaRPr lang="de-DE"/>
        </a:p>
      </dgm:t>
    </dgm:pt>
    <dgm:pt modelId="{1A0FE448-51C1-4797-A14D-622A98CB8DD9}" type="sibTrans" cxnId="{91BDC276-DC16-400B-9683-1A0D7B911A90}">
      <dgm:prSet/>
      <dgm:spPr/>
      <dgm:t>
        <a:bodyPr/>
        <a:lstStyle/>
        <a:p>
          <a:endParaRPr lang="de-DE"/>
        </a:p>
      </dgm:t>
    </dgm:pt>
    <dgm:pt modelId="{5BA04B59-FC43-4CB6-8176-5489F580687D}">
      <dgm:prSet phldrT="[Text]" custT="1"/>
      <dgm:spPr>
        <a:solidFill>
          <a:schemeClr val="tx1"/>
        </a:solidFill>
      </dgm:spPr>
      <dgm:t>
        <a:bodyPr/>
        <a:lstStyle/>
        <a:p>
          <a:r>
            <a:rPr lang="de-DE" sz="1600" b="1" dirty="0"/>
            <a:t>Eignung und Zuverlässigkeit müssen gegeben sein</a:t>
          </a:r>
        </a:p>
      </dgm:t>
    </dgm:pt>
    <dgm:pt modelId="{6E535791-DBB5-4203-B97B-6A91AFED96A2}" type="parTrans" cxnId="{E5B602DA-7D02-4624-A5E4-F17C4956D974}">
      <dgm:prSet/>
      <dgm:spPr/>
      <dgm:t>
        <a:bodyPr/>
        <a:lstStyle/>
        <a:p>
          <a:endParaRPr lang="de-DE"/>
        </a:p>
      </dgm:t>
    </dgm:pt>
    <dgm:pt modelId="{3989C5DF-226D-4D9F-A64F-18AED8D563A2}" type="sibTrans" cxnId="{E5B602DA-7D02-4624-A5E4-F17C4956D974}">
      <dgm:prSet/>
      <dgm:spPr/>
      <dgm:t>
        <a:bodyPr/>
        <a:lstStyle/>
        <a:p>
          <a:endParaRPr lang="de-DE"/>
        </a:p>
      </dgm:t>
    </dgm:pt>
    <dgm:pt modelId="{E63180C5-0BA5-4C43-B20B-39A536F1F6D6}">
      <dgm:prSet phldrT="[Text]" custT="1"/>
      <dgm:spPr>
        <a:solidFill>
          <a:schemeClr val="tx1"/>
        </a:solidFill>
      </dgm:spPr>
      <dgm:t>
        <a:bodyPr/>
        <a:lstStyle/>
        <a:p>
          <a:r>
            <a:rPr lang="de-DE" sz="1600" b="1" dirty="0"/>
            <a:t>Sachkundeprüfung muss abgelegt werden</a:t>
          </a:r>
        </a:p>
      </dgm:t>
    </dgm:pt>
    <dgm:pt modelId="{F5F3C188-FDDF-4256-80B1-42DE87D0791B}" type="parTrans" cxnId="{1C423DD6-2D20-40A4-8BA3-D5DE4C49E4BC}">
      <dgm:prSet/>
      <dgm:spPr/>
      <dgm:t>
        <a:bodyPr/>
        <a:lstStyle/>
        <a:p>
          <a:endParaRPr lang="de-DE"/>
        </a:p>
      </dgm:t>
    </dgm:pt>
    <dgm:pt modelId="{94D1877C-5C04-4E89-996F-95169E399D44}" type="sibTrans" cxnId="{1C423DD6-2D20-40A4-8BA3-D5DE4C49E4BC}">
      <dgm:prSet/>
      <dgm:spPr/>
      <dgm:t>
        <a:bodyPr/>
        <a:lstStyle/>
        <a:p>
          <a:endParaRPr lang="de-DE"/>
        </a:p>
      </dgm:t>
    </dgm:pt>
    <dgm:pt modelId="{FB08B485-4DA7-40D2-80FE-232CD7316BB5}">
      <dgm:prSet phldrT="[Text]" custT="1"/>
      <dgm:spPr>
        <a:solidFill>
          <a:schemeClr val="tx1"/>
        </a:solidFill>
      </dgm:spPr>
      <dgm:t>
        <a:bodyPr/>
        <a:lstStyle/>
        <a:p>
          <a:r>
            <a:rPr lang="de-DE" sz="1600" b="1" dirty="0">
              <a:solidFill>
                <a:schemeClr val="bg1"/>
              </a:solidFill>
            </a:rPr>
            <a:t>Berufshaftpflicht von mindestens 250.000,- € muss abgeschlossen werden</a:t>
          </a:r>
        </a:p>
      </dgm:t>
    </dgm:pt>
    <dgm:pt modelId="{D8EF7117-ADC0-4DF3-9751-AACDEFDDB14D}" type="parTrans" cxnId="{B9547874-EA36-4C6A-86E0-51EEB7172771}">
      <dgm:prSet/>
      <dgm:spPr/>
      <dgm:t>
        <a:bodyPr/>
        <a:lstStyle/>
        <a:p>
          <a:endParaRPr lang="de-DE"/>
        </a:p>
      </dgm:t>
    </dgm:pt>
    <dgm:pt modelId="{9084CAB1-BF6A-465F-9BD7-C1654FAFE06F}" type="sibTrans" cxnId="{B9547874-EA36-4C6A-86E0-51EEB7172771}">
      <dgm:prSet/>
      <dgm:spPr/>
      <dgm:t>
        <a:bodyPr/>
        <a:lstStyle/>
        <a:p>
          <a:endParaRPr lang="de-DE"/>
        </a:p>
      </dgm:t>
    </dgm:pt>
    <dgm:pt modelId="{0AB675F1-D12F-43B2-9EE8-62C002D96213}" type="pres">
      <dgm:prSet presAssocID="{326D257C-A2E5-484A-86DC-CCF7AC9845BA}" presName="diagram" presStyleCnt="0">
        <dgm:presLayoutVars>
          <dgm:dir/>
          <dgm:resizeHandles val="exact"/>
        </dgm:presLayoutVars>
      </dgm:prSet>
      <dgm:spPr/>
    </dgm:pt>
    <dgm:pt modelId="{EA1BED55-A94E-4787-8F41-6D93DFF29FEC}" type="pres">
      <dgm:prSet presAssocID="{DDA21B1B-280D-4497-BB5C-B2D50B8E5702}" presName="node" presStyleLbl="node1" presStyleIdx="0" presStyleCnt="5">
        <dgm:presLayoutVars>
          <dgm:bulletEnabled val="1"/>
        </dgm:presLayoutVars>
      </dgm:prSet>
      <dgm:spPr/>
    </dgm:pt>
    <dgm:pt modelId="{75C41665-96C8-4510-8EB5-AA2A447C5EC4}" type="pres">
      <dgm:prSet presAssocID="{106BE542-CA60-43E0-9A71-55EBCC533F13}" presName="sibTrans" presStyleCnt="0"/>
      <dgm:spPr/>
    </dgm:pt>
    <dgm:pt modelId="{A15B06B6-C25D-4426-BFE3-84E133E8768B}" type="pres">
      <dgm:prSet presAssocID="{476CF9AB-E18E-4F33-BA94-948134FB9475}" presName="node" presStyleLbl="node1" presStyleIdx="1" presStyleCnt="5">
        <dgm:presLayoutVars>
          <dgm:bulletEnabled val="1"/>
        </dgm:presLayoutVars>
      </dgm:prSet>
      <dgm:spPr/>
    </dgm:pt>
    <dgm:pt modelId="{E5D37C02-8CB4-4290-A1D5-6F90D03F8F2D}" type="pres">
      <dgm:prSet presAssocID="{1A0FE448-51C1-4797-A14D-622A98CB8DD9}" presName="sibTrans" presStyleCnt="0"/>
      <dgm:spPr/>
    </dgm:pt>
    <dgm:pt modelId="{D8F8EDF9-A730-48F4-B521-0C98F37C2A3D}" type="pres">
      <dgm:prSet presAssocID="{5BA04B59-FC43-4CB6-8176-5489F580687D}" presName="node" presStyleLbl="node1" presStyleIdx="2" presStyleCnt="5">
        <dgm:presLayoutVars>
          <dgm:bulletEnabled val="1"/>
        </dgm:presLayoutVars>
      </dgm:prSet>
      <dgm:spPr/>
    </dgm:pt>
    <dgm:pt modelId="{881F7385-0D89-40CE-9660-1ECDE2673C26}" type="pres">
      <dgm:prSet presAssocID="{3989C5DF-226D-4D9F-A64F-18AED8D563A2}" presName="sibTrans" presStyleCnt="0"/>
      <dgm:spPr/>
    </dgm:pt>
    <dgm:pt modelId="{AA89FF56-29FF-4B1B-B755-E5B24F3661D1}" type="pres">
      <dgm:prSet presAssocID="{E63180C5-0BA5-4C43-B20B-39A536F1F6D6}" presName="node" presStyleLbl="node1" presStyleIdx="3" presStyleCnt="5" custLinFactNeighborX="637" custLinFactNeighborY="0">
        <dgm:presLayoutVars>
          <dgm:bulletEnabled val="1"/>
        </dgm:presLayoutVars>
      </dgm:prSet>
      <dgm:spPr/>
    </dgm:pt>
    <dgm:pt modelId="{40BB5D48-8365-4905-A755-D7A5E3F63BF5}" type="pres">
      <dgm:prSet presAssocID="{94D1877C-5C04-4E89-996F-95169E399D44}" presName="sibTrans" presStyleCnt="0"/>
      <dgm:spPr/>
    </dgm:pt>
    <dgm:pt modelId="{A3822BA5-ECAB-4A3A-9A19-30B2383E8EF6}" type="pres">
      <dgm:prSet presAssocID="{FB08B485-4DA7-40D2-80FE-232CD7316BB5}" presName="node" presStyleLbl="node1" presStyleIdx="4" presStyleCnt="5">
        <dgm:presLayoutVars>
          <dgm:bulletEnabled val="1"/>
        </dgm:presLayoutVars>
      </dgm:prSet>
      <dgm:spPr/>
    </dgm:pt>
  </dgm:ptLst>
  <dgm:cxnLst>
    <dgm:cxn modelId="{A8E90416-19B3-412D-897E-4BD091D520F7}" type="presOf" srcId="{FB08B485-4DA7-40D2-80FE-232CD7316BB5}" destId="{A3822BA5-ECAB-4A3A-9A19-30B2383E8EF6}" srcOrd="0" destOrd="0" presId="urn:microsoft.com/office/officeart/2005/8/layout/default"/>
    <dgm:cxn modelId="{EB1F0F2C-F0EF-4725-8676-5C36320FB86C}" type="presOf" srcId="{DDA21B1B-280D-4497-BB5C-B2D50B8E5702}" destId="{EA1BED55-A94E-4787-8F41-6D93DFF29FEC}" srcOrd="0" destOrd="0" presId="urn:microsoft.com/office/officeart/2005/8/layout/default"/>
    <dgm:cxn modelId="{3AFC282F-009F-41B2-8AC5-DF7E65E3828A}" type="presOf" srcId="{326D257C-A2E5-484A-86DC-CCF7AC9845BA}" destId="{0AB675F1-D12F-43B2-9EE8-62C002D96213}" srcOrd="0" destOrd="0" presId="urn:microsoft.com/office/officeart/2005/8/layout/default"/>
    <dgm:cxn modelId="{16367C61-1DB3-4A5B-971F-3F9A796FE4DA}" type="presOf" srcId="{5BA04B59-FC43-4CB6-8176-5489F580687D}" destId="{D8F8EDF9-A730-48F4-B521-0C98F37C2A3D}" srcOrd="0" destOrd="0" presId="urn:microsoft.com/office/officeart/2005/8/layout/default"/>
    <dgm:cxn modelId="{D30DE96F-343F-4786-918F-91DE19CEFFA4}" type="presOf" srcId="{476CF9AB-E18E-4F33-BA94-948134FB9475}" destId="{A15B06B6-C25D-4426-BFE3-84E133E8768B}" srcOrd="0" destOrd="0" presId="urn:microsoft.com/office/officeart/2005/8/layout/default"/>
    <dgm:cxn modelId="{B9547874-EA36-4C6A-86E0-51EEB7172771}" srcId="{326D257C-A2E5-484A-86DC-CCF7AC9845BA}" destId="{FB08B485-4DA7-40D2-80FE-232CD7316BB5}" srcOrd="4" destOrd="0" parTransId="{D8EF7117-ADC0-4DF3-9751-AACDEFDDB14D}" sibTransId="{9084CAB1-BF6A-465F-9BD7-C1654FAFE06F}"/>
    <dgm:cxn modelId="{91BDC276-DC16-400B-9683-1A0D7B911A90}" srcId="{326D257C-A2E5-484A-86DC-CCF7AC9845BA}" destId="{476CF9AB-E18E-4F33-BA94-948134FB9475}" srcOrd="1" destOrd="0" parTransId="{3FE87D6A-1827-4D1B-90BF-C49E23D2F8C3}" sibTransId="{1A0FE448-51C1-4797-A14D-622A98CB8DD9}"/>
    <dgm:cxn modelId="{1388B094-6413-4769-AF7F-635F2A235299}" type="presOf" srcId="{E63180C5-0BA5-4C43-B20B-39A536F1F6D6}" destId="{AA89FF56-29FF-4B1B-B755-E5B24F3661D1}" srcOrd="0" destOrd="0" presId="urn:microsoft.com/office/officeart/2005/8/layout/default"/>
    <dgm:cxn modelId="{8C4863D2-D156-4A51-B28F-F6B2FD2793A1}" srcId="{326D257C-A2E5-484A-86DC-CCF7AC9845BA}" destId="{DDA21B1B-280D-4497-BB5C-B2D50B8E5702}" srcOrd="0" destOrd="0" parTransId="{58CD71E0-9592-430F-9434-394765DDFEE8}" sibTransId="{106BE542-CA60-43E0-9A71-55EBCC533F13}"/>
    <dgm:cxn modelId="{1C423DD6-2D20-40A4-8BA3-D5DE4C49E4BC}" srcId="{326D257C-A2E5-484A-86DC-CCF7AC9845BA}" destId="{E63180C5-0BA5-4C43-B20B-39A536F1F6D6}" srcOrd="3" destOrd="0" parTransId="{F5F3C188-FDDF-4256-80B1-42DE87D0791B}" sibTransId="{94D1877C-5C04-4E89-996F-95169E399D44}"/>
    <dgm:cxn modelId="{E5B602DA-7D02-4624-A5E4-F17C4956D974}" srcId="{326D257C-A2E5-484A-86DC-CCF7AC9845BA}" destId="{5BA04B59-FC43-4CB6-8176-5489F580687D}" srcOrd="2" destOrd="0" parTransId="{6E535791-DBB5-4203-B97B-6A91AFED96A2}" sibTransId="{3989C5DF-226D-4D9F-A64F-18AED8D563A2}"/>
    <dgm:cxn modelId="{0B4EC65D-E817-4F8F-B768-4684C3C267E1}" type="presParOf" srcId="{0AB675F1-D12F-43B2-9EE8-62C002D96213}" destId="{EA1BED55-A94E-4787-8F41-6D93DFF29FEC}" srcOrd="0" destOrd="0" presId="urn:microsoft.com/office/officeart/2005/8/layout/default"/>
    <dgm:cxn modelId="{0B18BC9F-105D-4413-911D-A73109F4328C}" type="presParOf" srcId="{0AB675F1-D12F-43B2-9EE8-62C002D96213}" destId="{75C41665-96C8-4510-8EB5-AA2A447C5EC4}" srcOrd="1" destOrd="0" presId="urn:microsoft.com/office/officeart/2005/8/layout/default"/>
    <dgm:cxn modelId="{22F6FEC4-095E-41CE-8979-6B0EF02D3AC8}" type="presParOf" srcId="{0AB675F1-D12F-43B2-9EE8-62C002D96213}" destId="{A15B06B6-C25D-4426-BFE3-84E133E8768B}" srcOrd="2" destOrd="0" presId="urn:microsoft.com/office/officeart/2005/8/layout/default"/>
    <dgm:cxn modelId="{7D9F24CE-3401-405D-8DDA-83E3B09736A7}" type="presParOf" srcId="{0AB675F1-D12F-43B2-9EE8-62C002D96213}" destId="{E5D37C02-8CB4-4290-A1D5-6F90D03F8F2D}" srcOrd="3" destOrd="0" presId="urn:microsoft.com/office/officeart/2005/8/layout/default"/>
    <dgm:cxn modelId="{3287CB4D-41BF-4538-8C75-23C774F101B4}" type="presParOf" srcId="{0AB675F1-D12F-43B2-9EE8-62C002D96213}" destId="{D8F8EDF9-A730-48F4-B521-0C98F37C2A3D}" srcOrd="4" destOrd="0" presId="urn:microsoft.com/office/officeart/2005/8/layout/default"/>
    <dgm:cxn modelId="{0E5A52E2-CE27-4D74-A350-A87BA1CFDA88}" type="presParOf" srcId="{0AB675F1-D12F-43B2-9EE8-62C002D96213}" destId="{881F7385-0D89-40CE-9660-1ECDE2673C26}" srcOrd="5" destOrd="0" presId="urn:microsoft.com/office/officeart/2005/8/layout/default"/>
    <dgm:cxn modelId="{2D2040BB-2912-4201-B724-7B233D5DF843}" type="presParOf" srcId="{0AB675F1-D12F-43B2-9EE8-62C002D96213}" destId="{AA89FF56-29FF-4B1B-B755-E5B24F3661D1}" srcOrd="6" destOrd="0" presId="urn:microsoft.com/office/officeart/2005/8/layout/default"/>
    <dgm:cxn modelId="{8ACD697A-7D39-4AB1-86E5-049B7C5B25CA}" type="presParOf" srcId="{0AB675F1-D12F-43B2-9EE8-62C002D96213}" destId="{40BB5D48-8365-4905-A755-D7A5E3F63BF5}" srcOrd="7" destOrd="0" presId="urn:microsoft.com/office/officeart/2005/8/layout/default"/>
    <dgm:cxn modelId="{0A6AC9E8-BC63-45BC-A56F-733E5326D542}" type="presParOf" srcId="{0AB675F1-D12F-43B2-9EE8-62C002D96213}" destId="{A3822BA5-ECAB-4A3A-9A19-30B2383E8EF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17739-A617-4AF3-8970-423F6956D730}">
      <dsp:nvSpPr>
        <dsp:cNvPr id="0" name=""/>
        <dsp:cNvSpPr/>
      </dsp:nvSpPr>
      <dsp:spPr>
        <a:xfrm>
          <a:off x="0" y="0"/>
          <a:ext cx="8128000" cy="1094701"/>
        </a:xfrm>
        <a:prstGeom prst="roundRect">
          <a:avLst>
            <a:gd name="adj" fmla="val 10000"/>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de-DE" sz="800" kern="1200" dirty="0"/>
            <a:t> </a:t>
          </a:r>
          <a:r>
            <a:rPr lang="de-DE" sz="1400" b="1" kern="1200" dirty="0">
              <a:latin typeface=" Arial Narrow"/>
            </a:rPr>
            <a:t>Aufstellung des Vermögensverzeichnisses gem. § 1835 BGB</a:t>
          </a:r>
        </a:p>
        <a:p>
          <a:pPr marL="0" lvl="0" indent="0" algn="l" defTabSz="355600">
            <a:lnSpc>
              <a:spcPct val="90000"/>
            </a:lnSpc>
            <a:spcBef>
              <a:spcPct val="0"/>
            </a:spcBef>
            <a:spcAft>
              <a:spcPct val="35000"/>
            </a:spcAft>
            <a:buNone/>
          </a:pPr>
          <a:r>
            <a:rPr lang="de-DE" sz="1400" b="1" kern="1200" dirty="0">
              <a:latin typeface=" Arial Narrow"/>
            </a:rPr>
            <a:t> Übersicht über den Vermögensbestand im jährlichen Rhythmus gem. § 1859 BGB</a:t>
          </a:r>
        </a:p>
        <a:p>
          <a:pPr marL="0" lvl="0" indent="0" algn="l" defTabSz="355600">
            <a:lnSpc>
              <a:spcPct val="90000"/>
            </a:lnSpc>
            <a:spcBef>
              <a:spcPct val="0"/>
            </a:spcBef>
            <a:spcAft>
              <a:spcPct val="35000"/>
            </a:spcAft>
            <a:buNone/>
          </a:pPr>
          <a:r>
            <a:rPr lang="de-DE" sz="1400" b="1" kern="1200" dirty="0">
              <a:latin typeface=" Arial Narrow"/>
            </a:rPr>
            <a:t> Anzeigepflicht über Eröffnung eines Giro- oder Anlagekontos gem. § 1846 BGB</a:t>
          </a:r>
        </a:p>
        <a:p>
          <a:pPr marL="0" lvl="0" indent="0" algn="l" defTabSz="355600">
            <a:lnSpc>
              <a:spcPct val="90000"/>
            </a:lnSpc>
            <a:spcBef>
              <a:spcPct val="0"/>
            </a:spcBef>
            <a:spcAft>
              <a:spcPct val="35000"/>
            </a:spcAft>
            <a:buNone/>
          </a:pPr>
          <a:r>
            <a:rPr lang="de-DE" sz="1400" b="1" kern="1200" dirty="0">
              <a:latin typeface=" Arial Narrow"/>
            </a:rPr>
            <a:t> Schlussrechnung zur Belegpflicht gem. § 1873 BGB</a:t>
          </a:r>
        </a:p>
        <a:p>
          <a:pPr marL="0" lvl="0" indent="0" algn="l" defTabSz="355600">
            <a:lnSpc>
              <a:spcPct val="90000"/>
            </a:lnSpc>
            <a:spcBef>
              <a:spcPct val="0"/>
            </a:spcBef>
            <a:spcAft>
              <a:spcPct val="35000"/>
            </a:spcAft>
            <a:buNone/>
          </a:pPr>
          <a:endParaRPr lang="de-DE" sz="1400" b="1" kern="1200" dirty="0">
            <a:latin typeface=" Arial Narrow"/>
          </a:endParaRPr>
        </a:p>
        <a:p>
          <a:pPr marL="0" lvl="0" indent="0" algn="l" defTabSz="355600">
            <a:lnSpc>
              <a:spcPct val="90000"/>
            </a:lnSpc>
            <a:spcBef>
              <a:spcPct val="0"/>
            </a:spcBef>
            <a:spcAft>
              <a:spcPct val="35000"/>
            </a:spcAft>
            <a:buNone/>
          </a:pPr>
          <a:r>
            <a:rPr lang="de-DE" sz="800" kern="1200" dirty="0"/>
            <a:t>  </a:t>
          </a:r>
        </a:p>
        <a:p>
          <a:pPr marL="114300" lvl="1" indent="-114300" algn="l" defTabSz="622300">
            <a:lnSpc>
              <a:spcPct val="90000"/>
            </a:lnSpc>
            <a:spcBef>
              <a:spcPct val="0"/>
            </a:spcBef>
            <a:spcAft>
              <a:spcPct val="15000"/>
            </a:spcAft>
            <a:buChar char="•"/>
          </a:pPr>
          <a:endParaRPr lang="de-DE" sz="1400" kern="1200" dirty="0"/>
        </a:p>
      </dsp:txBody>
      <dsp:txXfrm>
        <a:off x="1735070" y="0"/>
        <a:ext cx="6392929" cy="1094701"/>
      </dsp:txXfrm>
    </dsp:sp>
    <dsp:sp modelId="{766E378B-23D0-4DD0-8244-71A81479F379}">
      <dsp:nvSpPr>
        <dsp:cNvPr id="0" name=""/>
        <dsp:cNvSpPr/>
      </dsp:nvSpPr>
      <dsp:spPr>
        <a:xfrm>
          <a:off x="109470" y="109470"/>
          <a:ext cx="1625600" cy="875760"/>
        </a:xfrm>
        <a:prstGeom prst="roundRect">
          <a:avLst>
            <a:gd name="adj" fmla="val 10000"/>
          </a:avLst>
        </a:prstGeom>
        <a:blipFill rotWithShape="1">
          <a:blip xmlns:r="http://schemas.openxmlformats.org/officeDocument/2006/relationships" r:embed="rId1"/>
          <a:srcRect/>
          <a:stretch>
            <a:fillRect t="-41000" b="-41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D50A49-3CDA-4846-8729-C3BAB526B5DB}">
      <dsp:nvSpPr>
        <dsp:cNvPr id="0" name=""/>
        <dsp:cNvSpPr/>
      </dsp:nvSpPr>
      <dsp:spPr>
        <a:xfrm>
          <a:off x="0" y="1204171"/>
          <a:ext cx="8128000" cy="1094701"/>
        </a:xfrm>
        <a:prstGeom prst="roundRect">
          <a:avLst>
            <a:gd name="adj" fmla="val 10000"/>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de-DE" sz="1400" b="1" kern="1200" dirty="0">
              <a:latin typeface=" Arial Narrow"/>
            </a:rPr>
            <a:t>Verwahrungspflichten gem. § 1844 BGB</a:t>
          </a:r>
        </a:p>
        <a:p>
          <a:pPr marL="0" lvl="0" indent="0" algn="l" defTabSz="622300">
            <a:lnSpc>
              <a:spcPct val="90000"/>
            </a:lnSpc>
            <a:spcBef>
              <a:spcPct val="0"/>
            </a:spcBef>
            <a:spcAft>
              <a:spcPct val="35000"/>
            </a:spcAft>
            <a:buNone/>
          </a:pPr>
          <a:r>
            <a:rPr lang="de-DE" sz="1400" b="1" kern="1200" dirty="0">
              <a:latin typeface=" Arial Narrow"/>
            </a:rPr>
            <a:t>Anzeigepflichten gem. § 1846 BGB</a:t>
          </a:r>
        </a:p>
        <a:p>
          <a:pPr marL="0" lvl="0" indent="0" algn="l" defTabSz="622300">
            <a:lnSpc>
              <a:spcPct val="90000"/>
            </a:lnSpc>
            <a:spcBef>
              <a:spcPct val="0"/>
            </a:spcBef>
            <a:spcAft>
              <a:spcPct val="35000"/>
            </a:spcAft>
            <a:buNone/>
          </a:pPr>
          <a:r>
            <a:rPr lang="de-DE" sz="1400" b="1" kern="1200" dirty="0">
              <a:latin typeface=" Arial Narrow"/>
            </a:rPr>
            <a:t>Jährliche Berichtspflicht über die Betreuung gem. § 1863 BGB</a:t>
          </a:r>
        </a:p>
        <a:p>
          <a:pPr marL="0" lvl="0" indent="0" algn="l" defTabSz="622300">
            <a:lnSpc>
              <a:spcPct val="90000"/>
            </a:lnSpc>
            <a:spcBef>
              <a:spcPct val="0"/>
            </a:spcBef>
            <a:spcAft>
              <a:spcPct val="35000"/>
            </a:spcAft>
            <a:buNone/>
          </a:pPr>
          <a:r>
            <a:rPr lang="de-DE" sz="1400" b="1" kern="1200" dirty="0">
              <a:latin typeface=" Arial Narrow"/>
            </a:rPr>
            <a:t>Genehmigungspflicht für Wohnungsauflösungen gem. § 1833 BGB</a:t>
          </a:r>
        </a:p>
        <a:p>
          <a:pPr marL="171450" lvl="1" indent="-171450" algn="l" defTabSz="711200">
            <a:lnSpc>
              <a:spcPct val="90000"/>
            </a:lnSpc>
            <a:spcBef>
              <a:spcPct val="0"/>
            </a:spcBef>
            <a:spcAft>
              <a:spcPct val="15000"/>
            </a:spcAft>
            <a:buChar char="•"/>
          </a:pPr>
          <a:endParaRPr lang="de-DE" sz="1600" kern="1200"/>
        </a:p>
      </dsp:txBody>
      <dsp:txXfrm>
        <a:off x="1735070" y="1204171"/>
        <a:ext cx="6392929" cy="1094701"/>
      </dsp:txXfrm>
    </dsp:sp>
    <dsp:sp modelId="{BBA6A61B-5A4B-4716-AEE1-A77212F3C508}">
      <dsp:nvSpPr>
        <dsp:cNvPr id="0" name=""/>
        <dsp:cNvSpPr/>
      </dsp:nvSpPr>
      <dsp:spPr>
        <a:xfrm>
          <a:off x="109470" y="1313641"/>
          <a:ext cx="1625600" cy="875760"/>
        </a:xfrm>
        <a:prstGeom prst="roundRect">
          <a:avLst>
            <a:gd name="adj" fmla="val 10000"/>
          </a:avLst>
        </a:prstGeom>
        <a:blipFill rotWithShape="1">
          <a:blip xmlns:r="http://schemas.openxmlformats.org/officeDocument/2006/relationships" r:embed="rId1"/>
          <a:srcRect/>
          <a:stretch>
            <a:fillRect t="-41000" b="-41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9BE069-C73A-4DDC-8D45-68748703DD3D}">
      <dsp:nvSpPr>
        <dsp:cNvPr id="0" name=""/>
        <dsp:cNvSpPr/>
      </dsp:nvSpPr>
      <dsp:spPr>
        <a:xfrm>
          <a:off x="0" y="2426698"/>
          <a:ext cx="8128000" cy="1094701"/>
        </a:xfrm>
        <a:prstGeom prst="roundRect">
          <a:avLst>
            <a:gd name="adj" fmla="val 10000"/>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latin typeface=" Arial Narrow"/>
            </a:rPr>
            <a:t>Genehmigungspflichten für Grundstücksgeschäfte und alle in §§ 1850 – 1854 BGB aufgeführten Rechtsgeschäfte</a:t>
          </a:r>
        </a:p>
      </dsp:txBody>
      <dsp:txXfrm>
        <a:off x="1735070" y="2426698"/>
        <a:ext cx="6392929" cy="1094701"/>
      </dsp:txXfrm>
    </dsp:sp>
    <dsp:sp modelId="{DEC9E78B-5F43-4870-BB5B-0DA5704FF145}">
      <dsp:nvSpPr>
        <dsp:cNvPr id="0" name=""/>
        <dsp:cNvSpPr/>
      </dsp:nvSpPr>
      <dsp:spPr>
        <a:xfrm>
          <a:off x="109470" y="2408342"/>
          <a:ext cx="1625600" cy="1131413"/>
        </a:xfrm>
        <a:prstGeom prst="roundRect">
          <a:avLst>
            <a:gd name="adj" fmla="val 10000"/>
          </a:avLst>
        </a:prstGeom>
        <a:blipFill rotWithShape="1">
          <a:blip xmlns:r="http://schemas.openxmlformats.org/officeDocument/2006/relationships" r:embed="rId2"/>
          <a:srcRect/>
          <a:stretch>
            <a:fillRect t="-80000" b="-80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274EA-81CA-4566-AC8F-A9ACDD6B83AC}">
      <dsp:nvSpPr>
        <dsp:cNvPr id="0" name=""/>
        <dsp:cNvSpPr/>
      </dsp:nvSpPr>
      <dsp:spPr>
        <a:xfrm>
          <a:off x="0" y="539566"/>
          <a:ext cx="2539999" cy="152400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Sind der Normalfall und zu bevorzugen!!!</a:t>
          </a:r>
        </a:p>
      </dsp:txBody>
      <dsp:txXfrm>
        <a:off x="0" y="539566"/>
        <a:ext cx="2539999" cy="1524000"/>
      </dsp:txXfrm>
    </dsp:sp>
    <dsp:sp modelId="{47B7D076-E718-4C2E-92F3-F18A38E358D0}">
      <dsp:nvSpPr>
        <dsp:cNvPr id="0" name=""/>
        <dsp:cNvSpPr/>
      </dsp:nvSpPr>
      <dsp:spPr>
        <a:xfrm>
          <a:off x="2794000" y="539566"/>
          <a:ext cx="2539999" cy="152400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Erhalten keine Vergütung</a:t>
          </a:r>
        </a:p>
      </dsp:txBody>
      <dsp:txXfrm>
        <a:off x="2794000" y="539566"/>
        <a:ext cx="2539999" cy="1524000"/>
      </dsp:txXfrm>
    </dsp:sp>
    <dsp:sp modelId="{D25162D8-6190-4F29-8D75-74EC3C53863F}">
      <dsp:nvSpPr>
        <dsp:cNvPr id="0" name=""/>
        <dsp:cNvSpPr/>
      </dsp:nvSpPr>
      <dsp:spPr>
        <a:xfrm>
          <a:off x="5587999" y="539566"/>
          <a:ext cx="2539999" cy="152400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Meist Angehörige des Betroffenen  §1816 III BGB</a:t>
          </a:r>
        </a:p>
      </dsp:txBody>
      <dsp:txXfrm>
        <a:off x="5587999" y="539566"/>
        <a:ext cx="2539999" cy="1524000"/>
      </dsp:txXfrm>
    </dsp:sp>
    <dsp:sp modelId="{B56B5DB3-D282-4DBB-9B03-293B34EEC0F7}">
      <dsp:nvSpPr>
        <dsp:cNvPr id="0" name=""/>
        <dsp:cNvSpPr/>
      </dsp:nvSpPr>
      <dsp:spPr>
        <a:xfrm>
          <a:off x="1397000" y="2317567"/>
          <a:ext cx="2539999" cy="152400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Aufwandspauschale von 450,- € jährlich möglich § 1878 BGB</a:t>
          </a:r>
        </a:p>
      </dsp:txBody>
      <dsp:txXfrm>
        <a:off x="1397000" y="2317567"/>
        <a:ext cx="2539999" cy="1524000"/>
      </dsp:txXfrm>
    </dsp:sp>
    <dsp:sp modelId="{5871C150-3AFE-482F-B00F-51AD316D7EAC}">
      <dsp:nvSpPr>
        <dsp:cNvPr id="0" name=""/>
        <dsp:cNvSpPr/>
      </dsp:nvSpPr>
      <dsp:spPr>
        <a:xfrm>
          <a:off x="4208246" y="2334818"/>
          <a:ext cx="2539999" cy="1524000"/>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Aufwendungsersatz gem. § 1877 BGB möglich</a:t>
          </a:r>
        </a:p>
      </dsp:txBody>
      <dsp:txXfrm>
        <a:off x="4208246" y="2334818"/>
        <a:ext cx="2539999" cy="1524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BED55-A94E-4787-8F41-6D93DFF29FEC}">
      <dsp:nvSpPr>
        <dsp:cNvPr id="0" name=""/>
        <dsp:cNvSpPr/>
      </dsp:nvSpPr>
      <dsp:spPr>
        <a:xfrm>
          <a:off x="0" y="671981"/>
          <a:ext cx="2539999" cy="1524000"/>
        </a:xfrm>
        <a:prstGeom prst="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Erhält eine Vergütung</a:t>
          </a:r>
        </a:p>
      </dsp:txBody>
      <dsp:txXfrm>
        <a:off x="0" y="671981"/>
        <a:ext cx="2539999" cy="1524000"/>
      </dsp:txXfrm>
    </dsp:sp>
    <dsp:sp modelId="{A15B06B6-C25D-4426-BFE3-84E133E8768B}">
      <dsp:nvSpPr>
        <dsp:cNvPr id="0" name=""/>
        <dsp:cNvSpPr/>
      </dsp:nvSpPr>
      <dsp:spPr>
        <a:xfrm>
          <a:off x="2794000" y="671981"/>
          <a:ext cx="2539999" cy="1524000"/>
        </a:xfrm>
        <a:prstGeom prst="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Muss registriert sein</a:t>
          </a:r>
        </a:p>
        <a:p>
          <a:pPr marL="0" lvl="0" indent="0" algn="ctr" defTabSz="711200">
            <a:lnSpc>
              <a:spcPct val="90000"/>
            </a:lnSpc>
            <a:spcBef>
              <a:spcPct val="0"/>
            </a:spcBef>
            <a:spcAft>
              <a:spcPct val="35000"/>
            </a:spcAft>
            <a:buNone/>
          </a:pPr>
          <a:r>
            <a:rPr lang="de-DE" sz="1600" b="1" kern="1200" dirty="0"/>
            <a:t>(Betreuerregister § 23 (1) </a:t>
          </a:r>
          <a:r>
            <a:rPr lang="de-DE" sz="1600" b="1" kern="1200" dirty="0" err="1"/>
            <a:t>BtOG</a:t>
          </a:r>
          <a:r>
            <a:rPr lang="de-DE" sz="1600" b="1" kern="1200" dirty="0"/>
            <a:t>)</a:t>
          </a:r>
        </a:p>
      </dsp:txBody>
      <dsp:txXfrm>
        <a:off x="2794000" y="671981"/>
        <a:ext cx="2539999" cy="1524000"/>
      </dsp:txXfrm>
    </dsp:sp>
    <dsp:sp modelId="{D8F8EDF9-A730-48F4-B521-0C98F37C2A3D}">
      <dsp:nvSpPr>
        <dsp:cNvPr id="0" name=""/>
        <dsp:cNvSpPr/>
      </dsp:nvSpPr>
      <dsp:spPr>
        <a:xfrm>
          <a:off x="5587999" y="671981"/>
          <a:ext cx="2539999" cy="1524000"/>
        </a:xfrm>
        <a:prstGeom prst="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Eignung und Zuverlässigkeit müssen gegeben sein</a:t>
          </a:r>
        </a:p>
      </dsp:txBody>
      <dsp:txXfrm>
        <a:off x="5587999" y="671981"/>
        <a:ext cx="2539999" cy="1524000"/>
      </dsp:txXfrm>
    </dsp:sp>
    <dsp:sp modelId="{AA89FF56-29FF-4B1B-B755-E5B24F3661D1}">
      <dsp:nvSpPr>
        <dsp:cNvPr id="0" name=""/>
        <dsp:cNvSpPr/>
      </dsp:nvSpPr>
      <dsp:spPr>
        <a:xfrm>
          <a:off x="1413179" y="2449981"/>
          <a:ext cx="2539999" cy="1524000"/>
        </a:xfrm>
        <a:prstGeom prst="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t>Sachkundeprüfung muss abgelegt werden</a:t>
          </a:r>
        </a:p>
      </dsp:txBody>
      <dsp:txXfrm>
        <a:off x="1413179" y="2449981"/>
        <a:ext cx="2539999" cy="1524000"/>
      </dsp:txXfrm>
    </dsp:sp>
    <dsp:sp modelId="{A3822BA5-ECAB-4A3A-9A19-30B2383E8EF6}">
      <dsp:nvSpPr>
        <dsp:cNvPr id="0" name=""/>
        <dsp:cNvSpPr/>
      </dsp:nvSpPr>
      <dsp:spPr>
        <a:xfrm>
          <a:off x="4191000" y="2449981"/>
          <a:ext cx="2539999" cy="1524000"/>
        </a:xfrm>
        <a:prstGeom prst="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1" kern="1200" dirty="0">
              <a:solidFill>
                <a:schemeClr val="bg1"/>
              </a:solidFill>
            </a:rPr>
            <a:t>Berufshaftpflicht von mindestens 250.000,- € muss abgeschlossen werden</a:t>
          </a:r>
        </a:p>
      </dsp:txBody>
      <dsp:txXfrm>
        <a:off x="4191000" y="2449981"/>
        <a:ext cx="2539999"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2046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391696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111251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47033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710671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67709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024846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175620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280270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701938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825067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490426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317EEDE-9A0F-4F4C-9483-37B287FACD18}" type="datetimeFigureOut">
              <a:rPr lang="de-DE" smtClean="0"/>
              <a:t>10.05.2026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508546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79980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7EEDE-9A0F-4F4C-9483-37B287FACD18}" type="datetimeFigureOut">
              <a:rPr lang="de-DE" smtClean="0"/>
              <a:t>10.05.2026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75772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419249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180002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317EEDE-9A0F-4F4C-9483-37B287FACD18}" type="datetimeFigureOut">
              <a:rPr lang="de-DE" smtClean="0"/>
              <a:t>10.05.2026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7E79344-8BBB-424A-A73A-F5C83737747D}" type="slidenum">
              <a:rPr lang="de-DE" smtClean="0"/>
              <a:t>‹Nr.›</a:t>
            </a:fld>
            <a:endParaRPr lang="de-DE"/>
          </a:p>
        </p:txBody>
      </p:sp>
    </p:spTree>
    <p:extLst>
      <p:ext uri="{BB962C8B-B14F-4D97-AF65-F5344CB8AC3E}">
        <p14:creationId xmlns:p14="http://schemas.microsoft.com/office/powerpoint/2010/main" val="15792286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solidFill>
                  <a:schemeClr val="bg1"/>
                </a:solidFill>
                <a:latin typeface=" Arial Narrow"/>
              </a:rPr>
              <a:t>Beteiligte</a:t>
            </a:r>
          </a:p>
        </p:txBody>
      </p:sp>
      <p:sp>
        <p:nvSpPr>
          <p:cNvPr id="3" name="Inhaltsplatzhalter 2"/>
          <p:cNvSpPr>
            <a:spLocks noGrp="1"/>
          </p:cNvSpPr>
          <p:nvPr>
            <p:ph idx="1"/>
          </p:nvPr>
        </p:nvSpPr>
        <p:spPr/>
        <p:txBody>
          <a:bodyPr/>
          <a:lstStyle/>
          <a:p>
            <a:pPr marL="0" indent="0" algn="ctr">
              <a:buNone/>
            </a:pPr>
            <a:endParaRPr lang="de-DE" dirty="0"/>
          </a:p>
          <a:p>
            <a:pPr marL="0" indent="0" algn="ctr">
              <a:buNone/>
            </a:pPr>
            <a:endParaRPr lang="de-DE" dirty="0"/>
          </a:p>
          <a:p>
            <a:pPr marL="0" indent="0" algn="ctr">
              <a:buNone/>
            </a:pPr>
            <a:endParaRPr lang="de-DE" dirty="0"/>
          </a:p>
          <a:p>
            <a:pPr marL="0" indent="0" algn="ctr">
              <a:buNone/>
            </a:pPr>
            <a:r>
              <a:rPr lang="de-DE" b="1" dirty="0">
                <a:solidFill>
                  <a:schemeClr val="bg1"/>
                </a:solidFill>
                <a:latin typeface=" Arial Narrow"/>
              </a:rPr>
              <a:t>§ 7 </a:t>
            </a:r>
            <a:r>
              <a:rPr lang="de-DE" b="1" dirty="0" err="1">
                <a:solidFill>
                  <a:schemeClr val="bg1"/>
                </a:solidFill>
                <a:latin typeface=" Arial Narrow"/>
              </a:rPr>
              <a:t>FamFG</a:t>
            </a:r>
            <a:r>
              <a:rPr lang="de-DE" b="1" dirty="0">
                <a:solidFill>
                  <a:schemeClr val="bg1"/>
                </a:solidFill>
                <a:latin typeface=" Arial Narrow"/>
              </a:rPr>
              <a:t> definiert die Beteiligten eines Verfahrens</a:t>
            </a:r>
          </a:p>
        </p:txBody>
      </p:sp>
    </p:spTree>
    <p:extLst>
      <p:ext uri="{BB962C8B-B14F-4D97-AF65-F5344CB8AC3E}">
        <p14:creationId xmlns:p14="http://schemas.microsoft.com/office/powerpoint/2010/main" val="3028760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441703"/>
            <a:ext cx="9144000" cy="1774556"/>
          </a:xfrm>
        </p:spPr>
        <p:txBody>
          <a:bodyPr>
            <a:normAutofit/>
          </a:bodyPr>
          <a:lstStyle/>
          <a:p>
            <a:r>
              <a:rPr lang="de-DE" sz="4000" b="1" dirty="0">
                <a:solidFill>
                  <a:schemeClr val="bg1"/>
                </a:solidFill>
              </a:rPr>
              <a:t>Befreite Betreuer</a:t>
            </a:r>
            <a:br>
              <a:rPr lang="de-DE" sz="4000" b="1" dirty="0"/>
            </a:br>
            <a:endParaRPr lang="de-DE" sz="4000" b="1" dirty="0"/>
          </a:p>
        </p:txBody>
      </p:sp>
      <p:sp>
        <p:nvSpPr>
          <p:cNvPr id="3" name="Untertitel 2"/>
          <p:cNvSpPr>
            <a:spLocks noGrp="1"/>
          </p:cNvSpPr>
          <p:nvPr>
            <p:ph type="subTitle" idx="1"/>
          </p:nvPr>
        </p:nvSpPr>
        <p:spPr>
          <a:xfrm>
            <a:off x="1524000" y="2007032"/>
            <a:ext cx="9144000" cy="4726278"/>
          </a:xfrm>
        </p:spPr>
        <p:txBody>
          <a:bodyPr>
            <a:normAutofit/>
          </a:bodyPr>
          <a:lstStyle/>
          <a:p>
            <a:r>
              <a:rPr lang="de-DE" b="1" u="sng" dirty="0">
                <a:solidFill>
                  <a:srgbClr val="FF0000"/>
                </a:solidFill>
              </a:rPr>
              <a:t>Bestehenbleibende Pflichten des befreiten Betreuers:</a:t>
            </a:r>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p:txBody>
      </p:sp>
      <p:graphicFrame>
        <p:nvGraphicFramePr>
          <p:cNvPr id="4" name="Diagramm 3">
            <a:extLst>
              <a:ext uri="{FF2B5EF4-FFF2-40B4-BE49-F238E27FC236}">
                <a16:creationId xmlns:a16="http://schemas.microsoft.com/office/drawing/2014/main" id="{40EE2DD3-44A9-AA88-D14B-44E22CA0B576}"/>
              </a:ext>
            </a:extLst>
          </p:cNvPr>
          <p:cNvGraphicFramePr/>
          <p:nvPr/>
        </p:nvGraphicFramePr>
        <p:xfrm>
          <a:off x="2032000" y="2596551"/>
          <a:ext cx="8128000" cy="3541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540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01043" y="526093"/>
            <a:ext cx="11311002" cy="123110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IDFont+F1"/>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Ehrenamtliche Betreuer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800" b="1" i="0" u="sng"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graphicFrame>
        <p:nvGraphicFramePr>
          <p:cNvPr id="4" name="Diagramm 3">
            <a:extLst>
              <a:ext uri="{FF2B5EF4-FFF2-40B4-BE49-F238E27FC236}">
                <a16:creationId xmlns:a16="http://schemas.microsoft.com/office/drawing/2014/main" id="{E726C0DF-056E-3C59-1053-5C6642C3F812}"/>
              </a:ext>
            </a:extLst>
          </p:cNvPr>
          <p:cNvGraphicFramePr/>
          <p:nvPr/>
        </p:nvGraphicFramePr>
        <p:xfrm>
          <a:off x="2032000" y="1757199"/>
          <a:ext cx="8128000" cy="4381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3150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A1D9FF76-AA3F-809B-E535-6B8F25B6CBE2}"/>
              </a:ext>
            </a:extLst>
          </p:cNvPr>
          <p:cNvGraphicFramePr/>
          <p:nvPr/>
        </p:nvGraphicFramePr>
        <p:xfrm>
          <a:off x="2032000" y="1492370"/>
          <a:ext cx="8128000" cy="464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a:extLst>
              <a:ext uri="{FF2B5EF4-FFF2-40B4-BE49-F238E27FC236}">
                <a16:creationId xmlns:a16="http://schemas.microsoft.com/office/drawing/2014/main" id="{742AB550-4A36-92D3-ADC7-9BC7521DCE01}"/>
              </a:ext>
            </a:extLst>
          </p:cNvPr>
          <p:cNvSpPr txBox="1"/>
          <p:nvPr/>
        </p:nvSpPr>
        <p:spPr>
          <a:xfrm>
            <a:off x="4468482" y="836762"/>
            <a:ext cx="3536831"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entury Gothic" panose="020B0502020202020204"/>
                <a:ea typeface="+mn-ea"/>
                <a:cs typeface="+mn-cs"/>
              </a:rPr>
              <a:t>          Der Berufsbetreuer </a:t>
            </a:r>
          </a:p>
        </p:txBody>
      </p:sp>
    </p:spTree>
    <p:extLst>
      <p:ext uri="{BB962C8B-B14F-4D97-AF65-F5344CB8AC3E}">
        <p14:creationId xmlns:p14="http://schemas.microsoft.com/office/powerpoint/2010/main" val="1377430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solidFill>
                  <a:schemeClr val="bg1"/>
                </a:solidFill>
              </a:rPr>
              <a:t>Berufsbetreuer</a:t>
            </a:r>
          </a:p>
        </p:txBody>
      </p:sp>
      <p:sp>
        <p:nvSpPr>
          <p:cNvPr id="3" name="Inhaltsplatzhalter 2"/>
          <p:cNvSpPr>
            <a:spLocks noGrp="1"/>
          </p:cNvSpPr>
          <p:nvPr>
            <p:ph idx="1"/>
          </p:nvPr>
        </p:nvSpPr>
        <p:spPr>
          <a:xfrm>
            <a:off x="961144" y="0"/>
            <a:ext cx="10515600" cy="4939393"/>
          </a:xfrm>
        </p:spPr>
        <p:txBody>
          <a:bodyPr>
            <a:normAutofit/>
          </a:bodyPr>
          <a:lstStyle/>
          <a:p>
            <a:pPr marL="0" indent="0">
              <a:buNone/>
            </a:pPr>
            <a:r>
              <a:rPr lang="de-DE" sz="1600" b="1" dirty="0">
                <a:solidFill>
                  <a:schemeClr val="bg1"/>
                </a:solidFill>
                <a:latin typeface=" Arial Narrow"/>
                <a:cs typeface="Arial" panose="020B0604020202020204" pitchFamily="34" charset="0"/>
              </a:rPr>
              <a:t>§ 23(3) </a:t>
            </a:r>
            <a:r>
              <a:rPr lang="de-DE" sz="1600" b="1" dirty="0" err="1">
                <a:solidFill>
                  <a:schemeClr val="bg1"/>
                </a:solidFill>
                <a:latin typeface=" Arial Narrow"/>
                <a:cs typeface="Arial" panose="020B0604020202020204" pitchFamily="34" charset="0"/>
              </a:rPr>
              <a:t>BtOG</a:t>
            </a:r>
            <a:r>
              <a:rPr lang="de-DE" sz="1600" b="1" dirty="0">
                <a:solidFill>
                  <a:schemeClr val="bg1"/>
                </a:solidFill>
                <a:latin typeface=" Arial Narrow"/>
                <a:cs typeface="Arial" panose="020B0604020202020204" pitchFamily="34" charset="0"/>
              </a:rPr>
              <a:t> besagt, dass die nach Abs. 1 Nr. 2 erforderliche Sachkunde ist gegenüber der Stammbehörde durch Unterlagen nachzuweisen und sie hat zu umfassen:</a:t>
            </a:r>
          </a:p>
          <a:p>
            <a:pPr marL="0" indent="0">
              <a:buNone/>
            </a:pPr>
            <a:endParaRPr lang="de-DE" sz="1600" b="1" dirty="0">
              <a:solidFill>
                <a:schemeClr val="bg1"/>
              </a:solidFill>
              <a:latin typeface=" Arial Narrow"/>
              <a:cs typeface="Arial" panose="020B0604020202020204" pitchFamily="34" charset="0"/>
            </a:endParaRPr>
          </a:p>
          <a:p>
            <a:pPr marL="0" indent="0">
              <a:buNone/>
            </a:pPr>
            <a:r>
              <a:rPr lang="de-DE" sz="1600" b="1" dirty="0">
                <a:solidFill>
                  <a:schemeClr val="bg1"/>
                </a:solidFill>
                <a:latin typeface=" Arial Narrow"/>
                <a:cs typeface="Arial" panose="020B0604020202020204" pitchFamily="34" charset="0"/>
              </a:rPr>
              <a:t>   1. Kenntnisse des Betreuungs- und Unterbringungsrechts, des dazugehörigen Verfahrensrechts</a:t>
            </a:r>
          </a:p>
          <a:p>
            <a:pPr marL="0" indent="0">
              <a:buNone/>
            </a:pPr>
            <a:r>
              <a:rPr lang="de-DE" sz="1600" b="1" dirty="0">
                <a:solidFill>
                  <a:schemeClr val="bg1"/>
                </a:solidFill>
                <a:latin typeface=" Arial Narrow"/>
                <a:cs typeface="Arial" panose="020B0604020202020204" pitchFamily="34" charset="0"/>
              </a:rPr>
              <a:t>       sowie auf den Gebieten der Personen- und Vermögenssorge</a:t>
            </a:r>
          </a:p>
          <a:p>
            <a:pPr marL="0" indent="0">
              <a:buNone/>
            </a:pPr>
            <a:r>
              <a:rPr lang="de-DE" sz="1600" b="1" dirty="0">
                <a:solidFill>
                  <a:schemeClr val="bg1"/>
                </a:solidFill>
                <a:latin typeface=" Arial Narrow"/>
                <a:cs typeface="Arial" panose="020B0604020202020204" pitchFamily="34" charset="0"/>
              </a:rPr>
              <a:t>   2. Kenntnisse des sozialrechtlichen Unterstützungssystems und</a:t>
            </a:r>
          </a:p>
          <a:p>
            <a:pPr marL="0" indent="0">
              <a:buNone/>
            </a:pPr>
            <a:r>
              <a:rPr lang="de-DE" sz="1600" b="1" dirty="0">
                <a:solidFill>
                  <a:schemeClr val="bg1"/>
                </a:solidFill>
                <a:latin typeface=" Arial Narrow"/>
                <a:cs typeface="Arial" panose="020B0604020202020204" pitchFamily="34" charset="0"/>
              </a:rPr>
              <a:t>   3. Kenntnisse der Kommunikation mit Personen mit Erkrankungen und Behinderungen und von</a:t>
            </a:r>
          </a:p>
          <a:p>
            <a:pPr marL="0" indent="0">
              <a:buNone/>
            </a:pPr>
            <a:r>
              <a:rPr lang="de-DE" sz="1600" b="1" dirty="0">
                <a:solidFill>
                  <a:schemeClr val="bg1"/>
                </a:solidFill>
                <a:latin typeface=" Arial Narrow"/>
                <a:cs typeface="Arial" panose="020B0604020202020204" pitchFamily="34" charset="0"/>
              </a:rPr>
              <a:t>       Methoden zur Unterstützung bei der Entscheidungsfindung</a:t>
            </a:r>
          </a:p>
          <a:p>
            <a:pPr marL="0" indent="0">
              <a:buNone/>
            </a:pPr>
            <a:endParaRPr lang="de-DE" sz="1600" b="1" dirty="0">
              <a:solidFill>
                <a:schemeClr val="bg1"/>
              </a:solidFill>
              <a:latin typeface=" Arial Narrow"/>
              <a:cs typeface="Arial" panose="020B0604020202020204" pitchFamily="34" charset="0"/>
            </a:endParaRPr>
          </a:p>
          <a:p>
            <a:pPr marL="0" indent="0">
              <a:buNone/>
            </a:pPr>
            <a:endParaRPr lang="de-DE" sz="1600" b="1" dirty="0">
              <a:solidFill>
                <a:schemeClr val="bg1"/>
              </a:solidFill>
              <a:latin typeface=" Arial Narrow"/>
              <a:cs typeface="Arial" panose="020B0604020202020204" pitchFamily="34" charset="0"/>
            </a:endParaRPr>
          </a:p>
          <a:p>
            <a:pPr marL="0" indent="0">
              <a:buNone/>
            </a:pPr>
            <a:r>
              <a:rPr lang="de-DE" sz="1600" b="1" dirty="0">
                <a:solidFill>
                  <a:schemeClr val="bg1"/>
                </a:solidFill>
                <a:latin typeface=" Arial Narrow"/>
                <a:cs typeface="Arial" panose="020B0604020202020204" pitchFamily="34" charset="0"/>
              </a:rPr>
              <a:t>Der Berufsbetreuer hat einen Vergütungsanspruch, der sich nach dem VBVG (Gesetz über die Vergütung von Vormündern und Betreuern) richtet. Dieser Anspruch kann sich gegen die Staatskasse oder gegen das Vermögen des Betroffenen richtet. Hier ist das einzusetzende Vermögen und Einkommen des Betroffenen maßgeblich, ein Eigenbehalt von 5000,-€ auch für mittellose Personen ist vorgesehen.</a:t>
            </a:r>
            <a:endParaRPr lang="de-DE" sz="1600" dirty="0">
              <a:solidFill>
                <a:schemeClr val="bg1"/>
              </a:solidFill>
              <a:latin typeface=" Arial Narrow"/>
              <a:cs typeface="Arial" panose="020B0604020202020204" pitchFamily="34" charset="0"/>
            </a:endParaRPr>
          </a:p>
        </p:txBody>
      </p:sp>
    </p:spTree>
    <p:extLst>
      <p:ext uri="{BB962C8B-B14F-4D97-AF65-F5344CB8AC3E}">
        <p14:creationId xmlns:p14="http://schemas.microsoft.com/office/powerpoint/2010/main" val="2411398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3170" y="925965"/>
            <a:ext cx="10221239" cy="255454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Vereinsbetreuer nach § 1818 BGB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Die Betreuungsvereine nehmen verschiedene Aufgaben im Zuge der Umsetzung des Betreuungsgesetzes wahr. So können die Vereinsmitglieder auch als Betreuer bestellt werden. Hierfür kann der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Verein eine Vergütung nach dem VBVG beanspruchen (§ 19(2) </a:t>
            </a:r>
            <a:r>
              <a:rPr kumimoji="0" lang="de-DE" sz="2000" b="1" i="0" u="none" strike="noStrike" kern="1200" cap="none" spc="0" normalizeH="0" baseline="0" noProof="0" dirty="0" err="1">
                <a:ln>
                  <a:noFill/>
                </a:ln>
                <a:solidFill>
                  <a:prstClr val="black"/>
                </a:solidFill>
                <a:effectLst/>
                <a:uLnTx/>
                <a:uFillTx/>
                <a:latin typeface=" Arial Narrow"/>
                <a:ea typeface="+mn-ea"/>
                <a:cs typeface="Arial" panose="020B0604020202020204" pitchFamily="34" charset="0"/>
              </a:rPr>
              <a:t>BtOG</a:t>
            </a: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a:t>
            </a:r>
            <a:b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b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In Ausnahmefällen kann auch der Verein selbst zum Betreuer bestellt werden.</a:t>
            </a:r>
          </a:p>
        </p:txBody>
      </p:sp>
    </p:spTree>
    <p:extLst>
      <p:ext uri="{BB962C8B-B14F-4D97-AF65-F5344CB8AC3E}">
        <p14:creationId xmlns:p14="http://schemas.microsoft.com/office/powerpoint/2010/main" val="3847756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01459" y="522992"/>
            <a:ext cx="10584492" cy="353943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Behördenbetreuer §§ 1818 (4)/1819 (3) S. 2 BGB</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Ist Beschäftigter bei einer Betreuungsbehörde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000" b="1" i="0" u="sng"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Zählen zu den befreiten Betreuern</a:t>
            </a: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Vergütungsanspruch nur bei vermögenden Betreuten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Recht auf Aufwandsersatz gegen die Staatskasse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54963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14192" y="195890"/>
            <a:ext cx="10872592" cy="440120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Sterilisationsbetreuer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Gemäß § 1817 Abs. 2 BGB ist für die Entscheidung über die Einwilligung in eine Sterilisation des Betroffenen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immer ein besonderer Betreuer zu bestellen.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Der Sterilisationsbetreuer hat ausschließlich die Aufgabe, zu prüfen, ob die Sterilisation des Betroffenen notwendig ist und sodann in diese einzuwilligen.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Für diese Einwilligung bedarf er außerdem der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Genehmigung durch das Betreuungsgericht nach § 1830 BGB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der Verfahrensablauf ist im § 297 </a:t>
            </a:r>
            <a:r>
              <a:rPr kumimoji="0" lang="de-DE" sz="2000" b="1" i="0" u="none" strike="noStrike" kern="1200" cap="none" spc="0" normalizeH="0" baseline="0" noProof="0" dirty="0" err="1">
                <a:ln>
                  <a:noFill/>
                </a:ln>
                <a:solidFill>
                  <a:prstClr val="black"/>
                </a:solidFill>
                <a:effectLst/>
                <a:uLnTx/>
                <a:uFillTx/>
                <a:latin typeface=" Arial Narrow"/>
                <a:ea typeface="+mn-ea"/>
                <a:cs typeface="Arial" panose="020B0604020202020204" pitchFamily="34" charset="0"/>
              </a:rPr>
              <a:t>FamFG</a:t>
            </a:r>
            <a:r>
              <a:rPr kumimoji="0" lang="de-DE" sz="20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geregelt.</a:t>
            </a:r>
          </a:p>
        </p:txBody>
      </p:sp>
    </p:spTree>
    <p:extLst>
      <p:ext uri="{BB962C8B-B14F-4D97-AF65-F5344CB8AC3E}">
        <p14:creationId xmlns:p14="http://schemas.microsoft.com/office/powerpoint/2010/main" val="852049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40D7D82-ABD1-5A4C-367B-860ECFE9DBDF}"/>
              </a:ext>
            </a:extLst>
          </p:cNvPr>
          <p:cNvSpPr txBox="1"/>
          <p:nvPr/>
        </p:nvSpPr>
        <p:spPr>
          <a:xfrm>
            <a:off x="2999117" y="240039"/>
            <a:ext cx="619376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Der Verhinderungsbetreuer gem. § 1817 IV BGB </a:t>
            </a:r>
          </a:p>
        </p:txBody>
      </p:sp>
      <p:pic>
        <p:nvPicPr>
          <p:cNvPr id="4" name="Grafik 3">
            <a:extLst>
              <a:ext uri="{FF2B5EF4-FFF2-40B4-BE49-F238E27FC236}">
                <a16:creationId xmlns:a16="http://schemas.microsoft.com/office/drawing/2014/main" id="{8A642614-5FE7-3300-A4B9-7B4B44EC1359}"/>
              </a:ext>
            </a:extLst>
          </p:cNvPr>
          <p:cNvPicPr>
            <a:picLocks noChangeAspect="1"/>
          </p:cNvPicPr>
          <p:nvPr/>
        </p:nvPicPr>
        <p:blipFill>
          <a:blip r:embed="rId2"/>
          <a:stretch>
            <a:fillRect/>
          </a:stretch>
        </p:blipFill>
        <p:spPr>
          <a:xfrm>
            <a:off x="1080548" y="1992701"/>
            <a:ext cx="2543175" cy="1680803"/>
          </a:xfrm>
          <a:prstGeom prst="rect">
            <a:avLst/>
          </a:prstGeom>
        </p:spPr>
      </p:pic>
      <p:pic>
        <p:nvPicPr>
          <p:cNvPr id="5" name="Grafik 4">
            <a:extLst>
              <a:ext uri="{FF2B5EF4-FFF2-40B4-BE49-F238E27FC236}">
                <a16:creationId xmlns:a16="http://schemas.microsoft.com/office/drawing/2014/main" id="{7C1AF4DD-713A-6090-25AC-8737F6F0F165}"/>
              </a:ext>
            </a:extLst>
          </p:cNvPr>
          <p:cNvPicPr>
            <a:picLocks noChangeAspect="1"/>
          </p:cNvPicPr>
          <p:nvPr/>
        </p:nvPicPr>
        <p:blipFill>
          <a:blip r:embed="rId3"/>
          <a:stretch>
            <a:fillRect/>
          </a:stretch>
        </p:blipFill>
        <p:spPr>
          <a:xfrm>
            <a:off x="6615112" y="1992701"/>
            <a:ext cx="2619375" cy="1743075"/>
          </a:xfrm>
          <a:prstGeom prst="rect">
            <a:avLst/>
          </a:prstGeom>
        </p:spPr>
      </p:pic>
      <p:sp>
        <p:nvSpPr>
          <p:cNvPr id="6" name="Textfeld 5">
            <a:extLst>
              <a:ext uri="{FF2B5EF4-FFF2-40B4-BE49-F238E27FC236}">
                <a16:creationId xmlns:a16="http://schemas.microsoft.com/office/drawing/2014/main" id="{55BB12B8-BB89-7FBA-FEC2-157CA732B465}"/>
              </a:ext>
            </a:extLst>
          </p:cNvPr>
          <p:cNvSpPr txBox="1"/>
          <p:nvPr/>
        </p:nvSpPr>
        <p:spPr>
          <a:xfrm>
            <a:off x="957531" y="912796"/>
            <a:ext cx="2976114"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prstClr val="black"/>
                </a:solidFill>
                <a:effectLst/>
                <a:uLnTx/>
                <a:uFillTx/>
                <a:latin typeface="Century Gothic" panose="020B0502020202020204"/>
                <a:ea typeface="+mn-ea"/>
                <a:cs typeface="+mn-cs"/>
              </a:rPr>
              <a:t>Der bestellte Betreuer ist vielleicht mal im Urlaub</a:t>
            </a:r>
          </a:p>
        </p:txBody>
      </p:sp>
      <p:sp>
        <p:nvSpPr>
          <p:cNvPr id="7" name="Textfeld 6">
            <a:extLst>
              <a:ext uri="{FF2B5EF4-FFF2-40B4-BE49-F238E27FC236}">
                <a16:creationId xmlns:a16="http://schemas.microsoft.com/office/drawing/2014/main" id="{7CE8F95C-B2C5-8621-AD89-2015412BF9EF}"/>
              </a:ext>
            </a:extLst>
          </p:cNvPr>
          <p:cNvSpPr txBox="1"/>
          <p:nvPr/>
        </p:nvSpPr>
        <p:spPr>
          <a:xfrm>
            <a:off x="6615112" y="1104181"/>
            <a:ext cx="26193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entury Gothic" panose="020B0502020202020204"/>
                <a:ea typeface="+mn-ea"/>
                <a:cs typeface="+mn-cs"/>
              </a:rPr>
              <a:t>Der bestellte Betreuer ist </a:t>
            </a:r>
            <a:r>
              <a:rPr kumimoji="0" lang="de-DE" sz="1600" b="1" i="0" u="none" strike="noStrike" kern="1200" cap="none" spc="0" normalizeH="0" baseline="0" noProof="0" dirty="0">
                <a:ln>
                  <a:noFill/>
                </a:ln>
                <a:solidFill>
                  <a:prstClr val="black"/>
                </a:solidFill>
                <a:effectLst/>
                <a:uLnTx/>
                <a:uFillTx/>
                <a:latin typeface="Century Gothic" panose="020B0502020202020204"/>
                <a:ea typeface="+mn-ea"/>
                <a:cs typeface="+mn-cs"/>
              </a:rPr>
              <a:t>vielleicht mal krank</a:t>
            </a:r>
          </a:p>
        </p:txBody>
      </p:sp>
      <p:pic>
        <p:nvPicPr>
          <p:cNvPr id="8" name="Grafik 7">
            <a:extLst>
              <a:ext uri="{FF2B5EF4-FFF2-40B4-BE49-F238E27FC236}">
                <a16:creationId xmlns:a16="http://schemas.microsoft.com/office/drawing/2014/main" id="{0E9F2E6E-24B9-68C0-E121-9D255F60D8EA}"/>
              </a:ext>
            </a:extLst>
          </p:cNvPr>
          <p:cNvPicPr>
            <a:picLocks noChangeAspect="1"/>
          </p:cNvPicPr>
          <p:nvPr/>
        </p:nvPicPr>
        <p:blipFill>
          <a:blip r:embed="rId4"/>
          <a:stretch>
            <a:fillRect/>
          </a:stretch>
        </p:blipFill>
        <p:spPr>
          <a:xfrm>
            <a:off x="3040721" y="4563374"/>
            <a:ext cx="3963928" cy="1527863"/>
          </a:xfrm>
          <a:prstGeom prst="rect">
            <a:avLst/>
          </a:prstGeom>
        </p:spPr>
      </p:pic>
      <p:sp>
        <p:nvSpPr>
          <p:cNvPr id="9" name="Textfeld 8">
            <a:extLst>
              <a:ext uri="{FF2B5EF4-FFF2-40B4-BE49-F238E27FC236}">
                <a16:creationId xmlns:a16="http://schemas.microsoft.com/office/drawing/2014/main" id="{1E2A88CD-B527-1616-9BE3-041B6908AB9B}"/>
              </a:ext>
            </a:extLst>
          </p:cNvPr>
          <p:cNvSpPr txBox="1"/>
          <p:nvPr/>
        </p:nvSpPr>
        <p:spPr>
          <a:xfrm>
            <a:off x="3306028" y="3767507"/>
            <a:ext cx="3433313"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prstClr val="black"/>
                </a:solidFill>
                <a:effectLst/>
                <a:uLnTx/>
                <a:uFillTx/>
                <a:latin typeface="Century Gothic" panose="020B0502020202020204"/>
                <a:ea typeface="+mn-ea"/>
                <a:cs typeface="+mn-cs"/>
              </a:rPr>
              <a:t>Der bestellte Betreuer </a:t>
            </a:r>
            <a:r>
              <a:rPr kumimoji="0" lang="de-DE" sz="1600" b="1" i="0" u="none" strike="noStrike" kern="1200" cap="none" spc="0" normalizeH="0" baseline="0" noProof="0" dirty="0" err="1">
                <a:ln>
                  <a:noFill/>
                </a:ln>
                <a:solidFill>
                  <a:prstClr val="black"/>
                </a:solidFill>
                <a:effectLst/>
                <a:uLnTx/>
                <a:uFillTx/>
                <a:latin typeface="Century Gothic" panose="020B0502020202020204"/>
                <a:ea typeface="+mn-ea"/>
                <a:cs typeface="+mn-cs"/>
              </a:rPr>
              <a:t>istvielleicht</a:t>
            </a:r>
            <a:r>
              <a:rPr kumimoji="0" lang="de-DE" sz="1600" b="1" i="0" u="none" strike="noStrike" kern="1200" cap="none" spc="0" normalizeH="0" baseline="0" noProof="0" dirty="0">
                <a:ln>
                  <a:noFill/>
                </a:ln>
                <a:solidFill>
                  <a:prstClr val="black"/>
                </a:solidFill>
                <a:effectLst/>
                <a:uLnTx/>
                <a:uFillTx/>
                <a:latin typeface="Century Gothic" panose="020B0502020202020204"/>
                <a:ea typeface="+mn-ea"/>
                <a:cs typeface="+mn-cs"/>
              </a:rPr>
              <a:t> rechtlich verhindert § 1824 BGB</a:t>
            </a:r>
          </a:p>
        </p:txBody>
      </p:sp>
    </p:spTree>
    <p:extLst>
      <p:ext uri="{BB962C8B-B14F-4D97-AF65-F5344CB8AC3E}">
        <p14:creationId xmlns:p14="http://schemas.microsoft.com/office/powerpoint/2010/main" val="3835371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b="1" u="sng" dirty="0">
                <a:solidFill>
                  <a:schemeClr val="bg1"/>
                </a:solidFill>
                <a:latin typeface=" Arial Narrow"/>
                <a:cs typeface="Arial" panose="020B0604020202020204" pitchFamily="34" charset="0"/>
              </a:rPr>
              <a:t>Kontrollbetreuer § 1820(3) BGB</a:t>
            </a:r>
          </a:p>
        </p:txBody>
      </p:sp>
      <p:sp>
        <p:nvSpPr>
          <p:cNvPr id="3" name="Inhaltsplatzhalter 2"/>
          <p:cNvSpPr>
            <a:spLocks noGrp="1"/>
          </p:cNvSpPr>
          <p:nvPr>
            <p:ph idx="1"/>
          </p:nvPr>
        </p:nvSpPr>
        <p:spPr>
          <a:xfrm>
            <a:off x="945776" y="1"/>
            <a:ext cx="10515600" cy="5048250"/>
          </a:xfrm>
        </p:spPr>
        <p:txBody>
          <a:bodyPr>
            <a:normAutofit/>
          </a:bodyPr>
          <a:lstStyle/>
          <a:p>
            <a:r>
              <a:rPr lang="de-DE" b="1" dirty="0">
                <a:solidFill>
                  <a:schemeClr val="bg1"/>
                </a:solidFill>
                <a:latin typeface=" Arial Narrow"/>
                <a:cs typeface="Arial" panose="020B0604020202020204" pitchFamily="34" charset="0"/>
              </a:rPr>
              <a:t>Kann zur Kontrolle und Überwachung eines Bevollmächtigten (s. Vorsorgevollmacht) bei der Ausübung seiner Vollmacht durch das Betreuungsgericht eingesetzt werden. </a:t>
            </a:r>
          </a:p>
          <a:p>
            <a:r>
              <a:rPr lang="de-DE" b="1" dirty="0">
                <a:solidFill>
                  <a:schemeClr val="bg1"/>
                </a:solidFill>
                <a:latin typeface=" Arial Narrow"/>
                <a:cs typeface="Arial" panose="020B0604020202020204" pitchFamily="34" charset="0"/>
              </a:rPr>
              <a:t>Dies ist dann angebracht, wenn ein konkretes Bedürfnis hierfür sichtbar geworden ist, ohne dass schon der Verdacht des Vollmachtmissbrauchs bestehen muss. </a:t>
            </a:r>
          </a:p>
          <a:p>
            <a:r>
              <a:rPr lang="de-DE" b="1" dirty="0">
                <a:solidFill>
                  <a:schemeClr val="bg1"/>
                </a:solidFill>
                <a:latin typeface=" Arial Narrow"/>
                <a:cs typeface="Arial" panose="020B0604020202020204" pitchFamily="34" charset="0"/>
              </a:rPr>
              <a:t>Ziel ist die Verhinderung von Rechtsmissbrauch. </a:t>
            </a:r>
          </a:p>
          <a:p>
            <a:r>
              <a:rPr lang="de-DE" b="1" dirty="0">
                <a:solidFill>
                  <a:schemeClr val="bg1"/>
                </a:solidFill>
                <a:latin typeface=" Arial Narrow"/>
                <a:cs typeface="Arial" panose="020B0604020202020204" pitchFamily="34" charset="0"/>
              </a:rPr>
              <a:t>Der Kontrollbetreuer ist berechtigt und verpflichtet, die Tätigkeit des Bevollmächtigten als gesetzlicher Vertreter des Betroffenen zu überwachen und die Rechte des Betroffenen geltend zu machen. </a:t>
            </a:r>
          </a:p>
          <a:p>
            <a:r>
              <a:rPr lang="de-DE" b="1" dirty="0">
                <a:solidFill>
                  <a:schemeClr val="bg1"/>
                </a:solidFill>
                <a:latin typeface=" Arial Narrow"/>
                <a:cs typeface="Arial" panose="020B0604020202020204" pitchFamily="34" charset="0"/>
              </a:rPr>
              <a:t>Der Umfang der Befugnisse des Kontrollbetreuers ergibt sich aus dem Aufgabenkreis, für den die Vollmacht erteilt wurde.</a:t>
            </a:r>
          </a:p>
        </p:txBody>
      </p:sp>
    </p:spTree>
    <p:extLst>
      <p:ext uri="{BB962C8B-B14F-4D97-AF65-F5344CB8AC3E}">
        <p14:creationId xmlns:p14="http://schemas.microsoft.com/office/powerpoint/2010/main" val="2592397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b="1" u="sng" dirty="0">
                <a:solidFill>
                  <a:schemeClr val="bg1"/>
                </a:solidFill>
                <a:latin typeface=" Arial Narrow"/>
                <a:cs typeface="Arial" panose="020B0604020202020204" pitchFamily="34" charset="0"/>
              </a:rPr>
              <a:t>Ergänzungsbetreuer</a:t>
            </a:r>
          </a:p>
        </p:txBody>
      </p:sp>
      <p:sp>
        <p:nvSpPr>
          <p:cNvPr id="3" name="Inhaltsplatzhalter 2"/>
          <p:cNvSpPr>
            <a:spLocks noGrp="1"/>
          </p:cNvSpPr>
          <p:nvPr>
            <p:ph idx="1"/>
          </p:nvPr>
        </p:nvSpPr>
        <p:spPr>
          <a:xfrm>
            <a:off x="838200" y="1390811"/>
            <a:ext cx="10515600" cy="3327186"/>
          </a:xfrm>
        </p:spPr>
        <p:txBody>
          <a:bodyPr>
            <a:normAutofit/>
          </a:bodyPr>
          <a:lstStyle/>
          <a:p>
            <a:pPr marL="0" indent="0">
              <a:buNone/>
            </a:pPr>
            <a:endParaRPr lang="de-DE" dirty="0"/>
          </a:p>
          <a:p>
            <a:pPr marL="0" indent="0">
              <a:buNone/>
            </a:pPr>
            <a:endParaRPr lang="de-DE" dirty="0"/>
          </a:p>
          <a:p>
            <a:pPr marL="0" indent="0">
              <a:buNone/>
            </a:pPr>
            <a:r>
              <a:rPr lang="de-DE" b="1" dirty="0">
                <a:solidFill>
                  <a:schemeClr val="bg1"/>
                </a:solidFill>
                <a:latin typeface=" Arial Narrow"/>
                <a:cs typeface="Arial" panose="020B0604020202020204" pitchFamily="34" charset="0"/>
              </a:rPr>
              <a:t>Ein Ergänzungsbetreuer kann eingesetzt werden, sofern ein Betreuer aus rechtlichen Gründen gehindert ist, einzelne Angelegenheiten des Betreuten zu besorgen (§ 1817 Abs. 5 BGB). </a:t>
            </a:r>
          </a:p>
          <a:p>
            <a:pPr marL="0" indent="0">
              <a:buNone/>
            </a:pPr>
            <a:r>
              <a:rPr lang="de-DE" b="1" dirty="0">
                <a:solidFill>
                  <a:schemeClr val="bg1"/>
                </a:solidFill>
                <a:latin typeface=" Arial Narrow"/>
                <a:cs typeface="Arial" panose="020B0604020202020204" pitchFamily="34" charset="0"/>
              </a:rPr>
              <a:t>Die Bestellung eines Ergänzungsbetreuers liegt in der Zuständigkeit des Rechtspflegers § 3 Nr. 2b RPflG i. </a:t>
            </a:r>
            <a:r>
              <a:rPr lang="de-DE" b="1" dirty="0" err="1">
                <a:solidFill>
                  <a:schemeClr val="bg1"/>
                </a:solidFill>
                <a:latin typeface=" Arial Narrow"/>
                <a:cs typeface="Arial" panose="020B0604020202020204" pitchFamily="34" charset="0"/>
              </a:rPr>
              <a:t>V.m.</a:t>
            </a:r>
            <a:r>
              <a:rPr lang="de-DE" b="1" dirty="0">
                <a:solidFill>
                  <a:schemeClr val="bg1"/>
                </a:solidFill>
                <a:latin typeface=" Arial Narrow"/>
                <a:cs typeface="Arial" panose="020B0604020202020204" pitchFamily="34" charset="0"/>
              </a:rPr>
              <a:t> § 15 Abs. 1Nr. 1 1. Halbsatz RPflG</a:t>
            </a:r>
          </a:p>
        </p:txBody>
      </p:sp>
    </p:spTree>
    <p:extLst>
      <p:ext uri="{BB962C8B-B14F-4D97-AF65-F5344CB8AC3E}">
        <p14:creationId xmlns:p14="http://schemas.microsoft.com/office/powerpoint/2010/main" val="179507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rPr>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Geschäftsmann frustriert">
            <a:extLst>
              <a:ext uri="{FF2B5EF4-FFF2-40B4-BE49-F238E27FC236}">
                <a16:creationId xmlns:a16="http://schemas.microsoft.com/office/drawing/2014/main" id="{6B82133D-3065-4741-8308-0FDDE4BB15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702" y="2705100"/>
            <a:ext cx="1362595" cy="4016375"/>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3024186" y="1381125"/>
            <a:ext cx="6143625"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6000" b="0" i="0" u="none" strike="noStrike" kern="1200" cap="none" spc="0" normalizeH="0" baseline="0" noProof="0" dirty="0">
                <a:ln>
                  <a:noFill/>
                </a:ln>
                <a:solidFill>
                  <a:srgbClr val="146194"/>
                </a:solidFill>
                <a:effectLst/>
                <a:uLnTx/>
                <a:uFillTx/>
                <a:latin typeface="Century Gothic" panose="020B0502020202020204"/>
                <a:ea typeface="+mn-ea"/>
                <a:cs typeface="+mn-cs"/>
              </a:rPr>
              <a:t>Betroffener</a:t>
            </a:r>
          </a:p>
        </p:txBody>
      </p:sp>
    </p:spTree>
    <p:extLst>
      <p:ext uri="{BB962C8B-B14F-4D97-AF65-F5344CB8AC3E}">
        <p14:creationId xmlns:p14="http://schemas.microsoft.com/office/powerpoint/2010/main" val="1688249443"/>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15291" y="923109"/>
            <a:ext cx="9109166" cy="458587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a:t>
            </a: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Der Bevollmächtige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(wurde durch Vorsorgevollmacht vom Betroffenen selbst bestimmt)</a:t>
            </a:r>
            <a:endParaRPr kumimoji="0" lang="de-DE" sz="3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 beteiligt, wenn Aufgabenkreis betroffen (§ 274 Abs. 1 Nr. 3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 und Bevollmächtigter können kollidieren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Drohender Widerruf der Vollmacht durch Kontrollbetreuer</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Betreuungsgerichtliche Genehmigung bei schwerwiegendem Gesundheitseingriff</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027572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27611" y="653143"/>
            <a:ext cx="10276115" cy="38472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Verfahrenspfleger § 276 </a:t>
            </a:r>
            <a:r>
              <a:rPr kumimoji="0" lang="de-DE" sz="36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ERINNERUNG: § 275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Betroffener immer verfahrensfähig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ABER: kann u.U. Verfahrensrechte nicht </a:t>
            </a:r>
            <a:r>
              <a:rPr kumimoji="0" lang="de-DE" sz="20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tatsächlich</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wahrnehmen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Verfahrenspfleger nimmt Verfahrensrechte für den Betroffenen wahr</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Eigene Stellung  unabhängig von Betroffenem und Betreuer</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Wird durch Beschluss bestellt</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 zu beteiligen, wenn bestellt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Unabhängiger Beteiligter; nimmt Verfahrensrecht unabhängig wahr</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Kann keine materiell-rechtlichen Erklärungen abgeben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778866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5429" y="330926"/>
            <a:ext cx="11112137"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Betreuungsbehörde</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Meist Teil der Sozial- oder Gesundheitsämter; manchmal auch der Jugendämter</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Aufgaben:	</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Beratung von Betreuern, u.U. auch Weiterbildung !</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Gerichtshilfe (Erstellung v. Sozialgutachten, Benennung von Betreuern, Ausübung von Beschwerderecht) !</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Öffentliche Beglaubigung von Vorsorgevollmachten !</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Übernahme von Betreuungen !</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 Antrag zwingend zu beteiligen, in bestimmten Verfahren zu beteiligen (vgl. § 274 Abs. 3 Nr. 1 u. 2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Antragserfordernis dient zur Vermeidung unnötiger Verfahrenshandlungen (z.B. Zustellungen)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ABER: Anhörung der Behörde gem. § 279 Abs. 2 Satz 2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immer nötig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Beschwerderecht unabhängig von Beteiligung (§ 303 Abs. 1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303950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63107" y="444137"/>
            <a:ext cx="10406743" cy="440120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Zwingende Verfahrensbeteiligung der Betreuungsbehörde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3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Bestellung eines Betreuers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Anordnung Einwilligungsvorbehalt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Aufhebung/Verlängerung der Betreuung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Einschränkung/Erweiterung der Aufgabenkreise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Betreuerwechsel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Bestellung eines weiteren Betreuers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541840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62446" y="975360"/>
            <a:ext cx="9884229" cy="31393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Angehörige und Vertraute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Personenkreis nach § 274 Abs. 4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Im Interesse des Betroffenen (muss nicht erklärt sein)</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Beteiligung von Amts wegen oder auf Antrag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3" name="Rechteck 2"/>
          <p:cNvSpPr/>
          <p:nvPr/>
        </p:nvSpPr>
        <p:spPr>
          <a:xfrm>
            <a:off x="7972425" y="2185851"/>
            <a:ext cx="4019278"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w="13462">
                  <a:solidFill>
                    <a:prstClr val="black"/>
                  </a:solidFill>
                  <a:prstDash val="solid"/>
                </a:ln>
                <a:solidFill>
                  <a:prstClr val="white">
                    <a:lumMod val="85000"/>
                    <a:lumOff val="15000"/>
                  </a:prstClr>
                </a:solidFill>
                <a:effectLst>
                  <a:outerShdw dist="38100" dir="2700000" algn="bl" rotWithShape="0">
                    <a:srgbClr val="E87D37"/>
                  </a:outerShdw>
                </a:effectLst>
                <a:uLnTx/>
                <a:uFillTx/>
                <a:latin typeface="Century Gothic" panose="020B0502020202020204"/>
                <a:ea typeface="+mn-ea"/>
                <a:cs typeface="+mn-cs"/>
              </a:rPr>
              <a:t>Wer gehört dazu?</a:t>
            </a:r>
          </a:p>
        </p:txBody>
      </p:sp>
      <p:pic>
        <p:nvPicPr>
          <p:cNvPr id="4" name="Grafik 3"/>
          <p:cNvPicPr>
            <a:picLocks noChangeAspect="1"/>
          </p:cNvPicPr>
          <p:nvPr/>
        </p:nvPicPr>
        <p:blipFill>
          <a:blip r:embed="rId2"/>
          <a:stretch>
            <a:fillRect/>
          </a:stretch>
        </p:blipFill>
        <p:spPr>
          <a:xfrm>
            <a:off x="2535731" y="4318426"/>
            <a:ext cx="6079631" cy="2090057"/>
          </a:xfrm>
          <a:prstGeom prst="rect">
            <a:avLst/>
          </a:prstGeom>
        </p:spPr>
      </p:pic>
    </p:spTree>
    <p:extLst>
      <p:ext uri="{BB962C8B-B14F-4D97-AF65-F5344CB8AC3E}">
        <p14:creationId xmlns:p14="http://schemas.microsoft.com/office/powerpoint/2010/main" val="40009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36320" y="775063"/>
            <a:ext cx="10101943" cy="390876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Vertreter der Staatskasse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Beteiligung setzt fiskalische Interessen voraus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Abrechnungen des Betreuers</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Berufsbetreuer statt ehrenamtlicher Betreuer bestellt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Streng genommen bei jeder Bestellung eines Berufsbetreuers und mittellosen Betroffenen, da Vergütung aus Staatskasse</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ABER: Gericht hat Ermessen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418595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14994" y="783771"/>
            <a:ext cx="9771017" cy="43088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Betroffener</a:t>
            </a:r>
            <a:endParaRPr kumimoji="0" lang="de-DE" sz="3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 beteiligt ( § 274 Abs. 1 Nr. 1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Nie bloßes Verfahrensobjekt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Immer verfahrensfähig (§§ 9, 275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Auch, wenn geschäftsunfähig</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Fähigkeit selbst oder durch einen selbst gewählten Vertreter Verfahrensrechte wahrzunehmen (z.B. Antragsstellung, Rechtsbehelf einlegen, Entgegennahme von Entscheidungen)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593205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rPr>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Englischer Geschäftsmann">
            <a:extLst>
              <a:ext uri="{FF2B5EF4-FFF2-40B4-BE49-F238E27FC236}">
                <a16:creationId xmlns:a16="http://schemas.microsoft.com/office/drawing/2014/main" id="{6B82133D-3065-4741-8308-0FDDE4BB15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41227" y="2705100"/>
            <a:ext cx="1309545" cy="4016375"/>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3024186" y="1390650"/>
            <a:ext cx="6143625"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6000" b="0" i="0" u="none" strike="noStrike" kern="1200" cap="none" spc="0" normalizeH="0" baseline="0" noProof="0" dirty="0">
                <a:ln>
                  <a:noFill/>
                </a:ln>
                <a:solidFill>
                  <a:srgbClr val="146194"/>
                </a:solidFill>
                <a:effectLst/>
                <a:uLnTx/>
                <a:uFillTx/>
                <a:latin typeface="Century Gothic" panose="020B0502020202020204"/>
                <a:ea typeface="+mn-ea"/>
                <a:cs typeface="+mn-cs"/>
              </a:rPr>
              <a:t>Betreuer</a:t>
            </a:r>
          </a:p>
        </p:txBody>
      </p:sp>
    </p:spTree>
    <p:extLst>
      <p:ext uri="{BB962C8B-B14F-4D97-AF65-F5344CB8AC3E}">
        <p14:creationId xmlns:p14="http://schemas.microsoft.com/office/powerpoint/2010/main" val="300169383"/>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45326" y="836023"/>
            <a:ext cx="10232571" cy="35394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a:t>
            </a:r>
            <a:endParaRPr kumimoji="0" lang="de-DE" sz="3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 beteiligt, wenn Aufgabenkreis betroffen (§ 274 Abs. 1 Nr. 2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 mehreren Betreuern: Nur Betreuer des betroffenen Aufgabenkreises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Bestellung des Betreuers</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Entlassung des Betreuers</a:t>
            </a:r>
          </a:p>
          <a:p>
            <a:pPr marL="914400" marR="0" lvl="1"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Erweiterung der Aufgabenkreise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49993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73F7769-ECC5-6DD7-120D-E3992AD18B21}"/>
              </a:ext>
            </a:extLst>
          </p:cNvPr>
          <p:cNvSpPr txBox="1"/>
          <p:nvPr/>
        </p:nvSpPr>
        <p:spPr>
          <a:xfrm>
            <a:off x="2812211" y="810883"/>
            <a:ext cx="49515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Wer kann überhaupt Betreuer sein ???</a:t>
            </a:r>
          </a:p>
        </p:txBody>
      </p:sp>
      <p:sp>
        <p:nvSpPr>
          <p:cNvPr id="3" name="Pfeil: Fünfeck 2">
            <a:extLst>
              <a:ext uri="{FF2B5EF4-FFF2-40B4-BE49-F238E27FC236}">
                <a16:creationId xmlns:a16="http://schemas.microsoft.com/office/drawing/2014/main" id="{63414558-B4EA-10FF-3946-F705C6116C70}"/>
              </a:ext>
            </a:extLst>
          </p:cNvPr>
          <p:cNvSpPr/>
          <p:nvPr/>
        </p:nvSpPr>
        <p:spPr>
          <a:xfrm>
            <a:off x="1035169" y="2510286"/>
            <a:ext cx="2147977" cy="918713"/>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Jeder Volljährige</a:t>
            </a:r>
          </a:p>
        </p:txBody>
      </p:sp>
      <p:sp>
        <p:nvSpPr>
          <p:cNvPr id="4" name="Pfeil: Fünfeck 3">
            <a:extLst>
              <a:ext uri="{FF2B5EF4-FFF2-40B4-BE49-F238E27FC236}">
                <a16:creationId xmlns:a16="http://schemas.microsoft.com/office/drawing/2014/main" id="{BA26EC30-5DEE-0BC4-10A6-403540904A05}"/>
              </a:ext>
            </a:extLst>
          </p:cNvPr>
          <p:cNvSpPr/>
          <p:nvPr/>
        </p:nvSpPr>
        <p:spPr>
          <a:xfrm>
            <a:off x="3183146" y="2510286"/>
            <a:ext cx="2329133" cy="918713"/>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Jeder Geschäftsfähige</a:t>
            </a:r>
          </a:p>
        </p:txBody>
      </p:sp>
      <p:sp>
        <p:nvSpPr>
          <p:cNvPr id="6" name="Pfeil: Fünfeck 5">
            <a:extLst>
              <a:ext uri="{FF2B5EF4-FFF2-40B4-BE49-F238E27FC236}">
                <a16:creationId xmlns:a16="http://schemas.microsoft.com/office/drawing/2014/main" id="{8D7A5ABA-17FE-E901-B2D2-1864DDD9BBDC}"/>
              </a:ext>
            </a:extLst>
          </p:cNvPr>
          <p:cNvSpPr/>
          <p:nvPr/>
        </p:nvSpPr>
        <p:spPr>
          <a:xfrm>
            <a:off x="5515157" y="2536166"/>
            <a:ext cx="2329132" cy="918713"/>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Eignung muss vorliegen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 1816 I BGB</a:t>
            </a:r>
          </a:p>
        </p:txBody>
      </p:sp>
      <p:sp>
        <p:nvSpPr>
          <p:cNvPr id="7" name="Pfeil: Fünfeck 6">
            <a:extLst>
              <a:ext uri="{FF2B5EF4-FFF2-40B4-BE49-F238E27FC236}">
                <a16:creationId xmlns:a16="http://schemas.microsoft.com/office/drawing/2014/main" id="{23DEC0BB-8FCE-88A3-7E0D-D9BEFA7B01B1}"/>
              </a:ext>
            </a:extLst>
          </p:cNvPr>
          <p:cNvSpPr/>
          <p:nvPr/>
        </p:nvSpPr>
        <p:spPr>
          <a:xfrm>
            <a:off x="7841411" y="2510286"/>
            <a:ext cx="2329132" cy="918713"/>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Lebenserfahrung</a:t>
            </a:r>
          </a:p>
        </p:txBody>
      </p:sp>
      <p:sp>
        <p:nvSpPr>
          <p:cNvPr id="8" name="Textfeld 7">
            <a:extLst>
              <a:ext uri="{FF2B5EF4-FFF2-40B4-BE49-F238E27FC236}">
                <a16:creationId xmlns:a16="http://schemas.microsoft.com/office/drawing/2014/main" id="{F575C5F7-C35D-4F1A-BE9D-09FE5285D487}"/>
              </a:ext>
            </a:extLst>
          </p:cNvPr>
          <p:cNvSpPr txBox="1"/>
          <p:nvPr/>
        </p:nvSpPr>
        <p:spPr>
          <a:xfrm>
            <a:off x="2544792" y="4321834"/>
            <a:ext cx="6047117"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Ein Angestellter einer Einrichtung, in der der Betroffene lebt, kann kein Betreuer sein ! § 1816 VI BGB</a:t>
            </a:r>
          </a:p>
        </p:txBody>
      </p:sp>
    </p:spTree>
    <p:extLst>
      <p:ext uri="{BB962C8B-B14F-4D97-AF65-F5344CB8AC3E}">
        <p14:creationId xmlns:p14="http://schemas.microsoft.com/office/powerpoint/2010/main" val="3066685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198727" y="476082"/>
            <a:ext cx="6105710"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 Arial Narrow"/>
                <a:ea typeface="+mn-ea"/>
                <a:cs typeface="+mn-cs"/>
              </a:rPr>
              <a:t>Vorschlagsrecht des Betroffenen</a:t>
            </a:r>
          </a:p>
        </p:txBody>
      </p:sp>
      <p:sp>
        <p:nvSpPr>
          <p:cNvPr id="3" name="Rechteck 2"/>
          <p:cNvSpPr/>
          <p:nvPr/>
        </p:nvSpPr>
        <p:spPr>
          <a:xfrm>
            <a:off x="400834" y="1345773"/>
            <a:ext cx="11298476" cy="2246769"/>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Der Betroffene kann einen Volljährigen vorschlagen, der zum Betreuer bestellt werden soll. Diesem Vorschlag hat das Gericht dann zu entsprechen, wenn dies dem Wohl des Betroffenen nicht zuwiderläuft, § 1816 Abs. 2 BGB.</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Dies kann etwa der Fall sein, wenn der Vorgeschlagene erkennbar heimtückische Interessen verfolgt. Als plakatives Beispiel sei hier der Enkel genannt, der die zu betreuende Großmutter lediglich um ihr Erspartes erleichtern möchte. Hier kann das Betreuungsgericht von dem Vorschlag des Betroffenen abweichen.</a:t>
            </a:r>
          </a:p>
        </p:txBody>
      </p:sp>
    </p:spTree>
    <p:extLst>
      <p:ext uri="{BB962C8B-B14F-4D97-AF65-F5344CB8AC3E}">
        <p14:creationId xmlns:p14="http://schemas.microsoft.com/office/powerpoint/2010/main" val="84390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b="1" dirty="0">
                <a:solidFill>
                  <a:schemeClr val="bg1"/>
                </a:solidFill>
                <a:latin typeface=" Arial Narrow"/>
              </a:rPr>
              <a:t>Betreuerarten</a:t>
            </a:r>
          </a:p>
        </p:txBody>
      </p:sp>
      <p:sp>
        <p:nvSpPr>
          <p:cNvPr id="3" name="Untertitel 2"/>
          <p:cNvSpPr>
            <a:spLocks noGrp="1"/>
          </p:cNvSpPr>
          <p:nvPr>
            <p:ph type="subTitle" idx="1"/>
          </p:nvPr>
        </p:nvSpPr>
        <p:spPr/>
        <p:txBody>
          <a:bodyPr/>
          <a:lstStyle/>
          <a:p>
            <a:endParaRPr lang="de-DE"/>
          </a:p>
        </p:txBody>
      </p:sp>
    </p:spTree>
    <p:extLst>
      <p:ext uri="{BB962C8B-B14F-4D97-AF65-F5344CB8AC3E}">
        <p14:creationId xmlns:p14="http://schemas.microsoft.com/office/powerpoint/2010/main" val="1709356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12942" y="276100"/>
            <a:ext cx="11548997" cy="455509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Befreite Betreuer</a:t>
            </a:r>
          </a:p>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de-DE" sz="2400" b="1" i="0" u="sng"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Die befreiten Betreuer genießen gegenüber den anderen Betreuern einige Erleichterungen bei der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Führung der Betreuung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§1859, 1860 BGB bezeichnen die Befreiungen für die Betreuer</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Beispiele: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Befreiung von der Pflicht zur versperrten Anlegung des Betroffenenvermögens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§1845 BGB</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Befreiung von den Genehmigungspflichten nach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1849 BGB </a:t>
            </a:r>
            <a: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Befreiung von der Hinterlegungspflicht gem. § 1859 Abs. 2 BGB; Befreiung von der Rechnungslegung nach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§1865 BGB</a:t>
            </a:r>
            <a:br>
              <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br>
            <a:endParaRPr kumimoji="0" lang="de-DE"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292639801"/>
      </p:ext>
    </p:extLst>
  </p:cSld>
  <p:clrMapOvr>
    <a:masterClrMapping/>
  </p:clrMapOvr>
</p:sld>
</file>

<file path=ppt/theme/theme1.xml><?xml version="1.0" encoding="utf-8"?>
<a:theme xmlns:a="http://schemas.openxmlformats.org/drawingml/2006/main" name="Segment">
  <a:themeElements>
    <a:clrScheme name="Segment">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0</TotalTime>
  <Words>1316</Words>
  <Application>Microsoft Office PowerPoint</Application>
  <PresentationFormat>Breitbild</PresentationFormat>
  <Paragraphs>180</Paragraphs>
  <Slides>25</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25</vt:i4>
      </vt:variant>
    </vt:vector>
  </HeadingPairs>
  <TitlesOfParts>
    <vt:vector size="33" baseType="lpstr">
      <vt:lpstr> Arial Narrow</vt:lpstr>
      <vt:lpstr>Arial</vt:lpstr>
      <vt:lpstr>Arial Narrow</vt:lpstr>
      <vt:lpstr>Century Gothic</vt:lpstr>
      <vt:lpstr>CIDFont+F1</vt:lpstr>
      <vt:lpstr>Wingdings</vt:lpstr>
      <vt:lpstr>Wingdings 3</vt:lpstr>
      <vt:lpstr>Segment</vt:lpstr>
      <vt:lpstr>Beteiligte</vt:lpstr>
      <vt:lpstr>PowerPoint-Präsentation</vt:lpstr>
      <vt:lpstr>PowerPoint-Präsentation</vt:lpstr>
      <vt:lpstr>PowerPoint-Präsentation</vt:lpstr>
      <vt:lpstr>PowerPoint-Präsentation</vt:lpstr>
      <vt:lpstr>PowerPoint-Präsentation</vt:lpstr>
      <vt:lpstr>PowerPoint-Präsentation</vt:lpstr>
      <vt:lpstr>Betreuerarten</vt:lpstr>
      <vt:lpstr>PowerPoint-Präsentation</vt:lpstr>
      <vt:lpstr>Befreite Betreuer </vt:lpstr>
      <vt:lpstr>PowerPoint-Präsentation</vt:lpstr>
      <vt:lpstr>PowerPoint-Präsentation</vt:lpstr>
      <vt:lpstr>Berufsbetreuer</vt:lpstr>
      <vt:lpstr>PowerPoint-Präsentation</vt:lpstr>
      <vt:lpstr>PowerPoint-Präsentation</vt:lpstr>
      <vt:lpstr>PowerPoint-Präsentation</vt:lpstr>
      <vt:lpstr>PowerPoint-Präsentation</vt:lpstr>
      <vt:lpstr>Kontrollbetreuer § 1820(3) BGB</vt:lpstr>
      <vt:lpstr>Ergänzungsbetreuer</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Simmerl-Hübner, Susanne</dc:creator>
  <cp:lastModifiedBy>Simmerl-Hübner, Susanne</cp:lastModifiedBy>
  <cp:revision>1</cp:revision>
  <dcterms:created xsi:type="dcterms:W3CDTF">2026-05-10T15:59:51Z</dcterms:created>
  <dcterms:modified xsi:type="dcterms:W3CDTF">2026-05-10T16:01:07Z</dcterms:modified>
</cp:coreProperties>
</file>