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88B7"/>
    <a:srgbClr val="F4DC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A7D3-E16E-4E47-B252-8848D3DC6E84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D88B-5E73-4345-9543-C2414ADE54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4751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A7D3-E16E-4E47-B252-8848D3DC6E84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D88B-5E73-4345-9543-C2414ADE54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916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A7D3-E16E-4E47-B252-8848D3DC6E84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D88B-5E73-4345-9543-C2414ADE54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129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A7D3-E16E-4E47-B252-8848D3DC6E84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D88B-5E73-4345-9543-C2414ADE54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3354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A7D3-E16E-4E47-B252-8848D3DC6E84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D88B-5E73-4345-9543-C2414ADE54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086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A7D3-E16E-4E47-B252-8848D3DC6E84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D88B-5E73-4345-9543-C2414ADE54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495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A7D3-E16E-4E47-B252-8848D3DC6E84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D88B-5E73-4345-9543-C2414ADE54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487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A7D3-E16E-4E47-B252-8848D3DC6E84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D88B-5E73-4345-9543-C2414ADE54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1492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A7D3-E16E-4E47-B252-8848D3DC6E84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D88B-5E73-4345-9543-C2414ADE54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038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A7D3-E16E-4E47-B252-8848D3DC6E84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D88B-5E73-4345-9543-C2414ADE54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775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DA7D3-E16E-4E47-B252-8848D3DC6E84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7D88B-5E73-4345-9543-C2414ADE54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44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DA7D3-E16E-4E47-B252-8848D3DC6E84}" type="datetimeFigureOut">
              <a:rPr lang="de-DE" smtClean="0"/>
              <a:t>25.05.2023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7D88B-5E73-4345-9543-C2414ADE54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58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189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06968" cy="49805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372719" y="787231"/>
            <a:ext cx="5519587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Beschwerdeverfahren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934704" y="1457204"/>
            <a:ext cx="10238121" cy="125338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/>
          </a:p>
          <a:p>
            <a:pPr algn="ctr"/>
            <a:r>
              <a:rPr lang="de-DE" sz="2000" b="1" dirty="0" smtClean="0"/>
              <a:t>Beschwerden finden gem. § 567 ZPO gegen erstinstanzliche Entscheidungen der Amts- und Landgerichte statt, wenn dies im Gesetz ausdrücklich bestimmt ist oder gegen die Zurückweisung eines das Verfahren betreffenden Gesuchs.</a:t>
            </a:r>
          </a:p>
          <a:p>
            <a:pPr algn="ctr"/>
            <a:endParaRPr lang="de-DE" sz="2000" dirty="0"/>
          </a:p>
        </p:txBody>
      </p:sp>
      <p:sp>
        <p:nvSpPr>
          <p:cNvPr id="21" name="Gefaltete Ecke 20"/>
          <p:cNvSpPr/>
          <p:nvPr/>
        </p:nvSpPr>
        <p:spPr>
          <a:xfrm rot="530173">
            <a:off x="10366870" y="2097096"/>
            <a:ext cx="1418537" cy="1434939"/>
          </a:xfrm>
          <a:prstGeom prst="foldedCorner">
            <a:avLst/>
          </a:prstGeom>
          <a:solidFill>
            <a:srgbClr val="F4DC84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567 ZPO</a:t>
            </a:r>
            <a:endParaRPr lang="de-DE" sz="24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12" name="Gruppieren 11"/>
          <p:cNvGrpSpPr/>
          <p:nvPr/>
        </p:nvGrpSpPr>
        <p:grpSpPr>
          <a:xfrm>
            <a:off x="871538" y="3272521"/>
            <a:ext cx="9960630" cy="2439018"/>
            <a:chOff x="871538" y="2754318"/>
            <a:chExt cx="9960630" cy="2439018"/>
          </a:xfrm>
        </p:grpSpPr>
        <p:sp>
          <p:nvSpPr>
            <p:cNvPr id="6" name="Abgerundetes Rechteck 5"/>
            <p:cNvSpPr/>
            <p:nvPr/>
          </p:nvSpPr>
          <p:spPr>
            <a:xfrm>
              <a:off x="2822757" y="3123185"/>
              <a:ext cx="8009411" cy="2070151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000" dirty="0" smtClean="0"/>
                <a:t>Kostengrundentscheidung,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000" dirty="0" smtClean="0"/>
                <a:t>Streitwertfestsetzung,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000" dirty="0" smtClean="0"/>
                <a:t>Versagung/Abänderung der PKH,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000" dirty="0" smtClean="0"/>
                <a:t>Kostenfestsetzungsbeschluss,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000" dirty="0" smtClean="0"/>
                <a:t>Zurückweisung des Antrages auf Anordnung einer Beweisaufnahme</a:t>
              </a:r>
              <a:endParaRPr lang="de-DE" sz="2000" dirty="0"/>
            </a:p>
          </p:txBody>
        </p:sp>
        <p:sp>
          <p:nvSpPr>
            <p:cNvPr id="4" name="Abgerundetes Rechteck 3"/>
            <p:cNvSpPr/>
            <p:nvPr/>
          </p:nvSpPr>
          <p:spPr>
            <a:xfrm>
              <a:off x="1905503" y="2754318"/>
              <a:ext cx="1669226" cy="5715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Beispiele: </a:t>
              </a:r>
            </a:p>
          </p:txBody>
        </p:sp>
        <p:sp>
          <p:nvSpPr>
            <p:cNvPr id="9" name="Pfeil nach rechts 8"/>
            <p:cNvSpPr/>
            <p:nvPr/>
          </p:nvSpPr>
          <p:spPr>
            <a:xfrm>
              <a:off x="871538" y="3369549"/>
              <a:ext cx="1785937" cy="698321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/>
                <a:t>gegen</a:t>
              </a:r>
              <a:endParaRPr lang="de-DE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898399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190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06968" cy="49805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372719" y="787231"/>
            <a:ext cx="5519587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Beschwerdeverfahren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2" name="Gruppieren 11"/>
          <p:cNvGrpSpPr/>
          <p:nvPr/>
        </p:nvGrpSpPr>
        <p:grpSpPr>
          <a:xfrm>
            <a:off x="150994" y="1862468"/>
            <a:ext cx="10164582" cy="698321"/>
            <a:chOff x="336732" y="1359099"/>
            <a:chExt cx="10164582" cy="698321"/>
          </a:xfrm>
        </p:grpSpPr>
        <p:sp>
          <p:nvSpPr>
            <p:cNvPr id="6" name="Abgerundetes Rechteck 5"/>
            <p:cNvSpPr/>
            <p:nvPr/>
          </p:nvSpPr>
          <p:spPr>
            <a:xfrm>
              <a:off x="2651308" y="1359100"/>
              <a:ext cx="7850006" cy="69832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 dirty="0" smtClean="0"/>
            </a:p>
            <a:p>
              <a:pPr algn="ctr"/>
              <a:r>
                <a:rPr lang="de-DE" sz="2000" dirty="0" smtClean="0"/>
                <a:t>der Kostenbeamte des Rechtsmittelgerichts § 19 I Nr. 2 GKG</a:t>
              </a:r>
            </a:p>
            <a:p>
              <a:pPr algn="ctr"/>
              <a:endParaRPr lang="de-DE" sz="2000" dirty="0"/>
            </a:p>
          </p:txBody>
        </p:sp>
        <p:sp>
          <p:nvSpPr>
            <p:cNvPr id="9" name="Pfeil nach rechts 8"/>
            <p:cNvSpPr/>
            <p:nvPr/>
          </p:nvSpPr>
          <p:spPr>
            <a:xfrm>
              <a:off x="336732" y="1359099"/>
              <a:ext cx="2314575" cy="698321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Zuständigkeit</a:t>
              </a:r>
              <a:endParaRPr lang="de-DE" sz="2400" b="1" dirty="0"/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150994" y="2701788"/>
            <a:ext cx="10836094" cy="988990"/>
            <a:chOff x="336732" y="1068430"/>
            <a:chExt cx="10836094" cy="988990"/>
          </a:xfrm>
        </p:grpSpPr>
        <p:sp>
          <p:nvSpPr>
            <p:cNvPr id="14" name="Abgerundetes Rechteck 13"/>
            <p:cNvSpPr/>
            <p:nvPr/>
          </p:nvSpPr>
          <p:spPr>
            <a:xfrm>
              <a:off x="2651308" y="1068430"/>
              <a:ext cx="8521518" cy="98899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 dirty="0" smtClean="0"/>
            </a:p>
            <a:p>
              <a:pPr algn="ctr"/>
              <a:r>
                <a:rPr lang="de-DE" sz="2000" dirty="0" smtClean="0"/>
                <a:t>Die Gebühr wird mit Rechtsmitteleingang (§ 6 I S. 1 Nr. 1 GKG) beim Beschwerdegericht fällig, die der KV-Nr. 1812 erst mit Entscheidung (§ 6 II GKG).</a:t>
              </a:r>
              <a:br>
                <a:rPr lang="de-DE" sz="2000" dirty="0" smtClean="0"/>
              </a:br>
              <a:r>
                <a:rPr lang="de-DE" sz="2000" dirty="0" smtClean="0"/>
                <a:t/>
              </a:r>
              <a:br>
                <a:rPr lang="de-DE" sz="2000" dirty="0" smtClean="0"/>
              </a:br>
              <a:endParaRPr lang="de-DE" sz="2000" dirty="0"/>
            </a:p>
          </p:txBody>
        </p:sp>
        <p:sp>
          <p:nvSpPr>
            <p:cNvPr id="15" name="Pfeil nach rechts 14"/>
            <p:cNvSpPr/>
            <p:nvPr/>
          </p:nvSpPr>
          <p:spPr>
            <a:xfrm>
              <a:off x="336732" y="1359099"/>
              <a:ext cx="2314575" cy="698321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Fälligkeit</a:t>
              </a:r>
              <a:endParaRPr lang="de-DE" sz="2400" b="1" dirty="0"/>
            </a:p>
          </p:txBody>
        </p:sp>
      </p:grpSp>
      <p:grpSp>
        <p:nvGrpSpPr>
          <p:cNvPr id="16" name="Gruppieren 15"/>
          <p:cNvGrpSpPr/>
          <p:nvPr/>
        </p:nvGrpSpPr>
        <p:grpSpPr>
          <a:xfrm>
            <a:off x="150994" y="3816139"/>
            <a:ext cx="10164582" cy="1303193"/>
            <a:chOff x="336732" y="1359099"/>
            <a:chExt cx="10164582" cy="1303193"/>
          </a:xfrm>
        </p:grpSpPr>
        <p:sp>
          <p:nvSpPr>
            <p:cNvPr id="17" name="Abgerundetes Rechteck 16"/>
            <p:cNvSpPr/>
            <p:nvPr/>
          </p:nvSpPr>
          <p:spPr>
            <a:xfrm>
              <a:off x="2651308" y="1359099"/>
              <a:ext cx="7850006" cy="1303193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dirty="0" smtClean="0"/>
                <a:t>Beschwerdeführer als Antragsteller des Verfahrens (§ 22 I 1 GKG) und nach gerichtlicher Kostenentscheidung dann der Entscheidungsschuldner nach § 29 Nr. 1 GKG</a:t>
              </a:r>
              <a:endParaRPr lang="de-DE" sz="2000" dirty="0"/>
            </a:p>
          </p:txBody>
        </p:sp>
        <p:sp>
          <p:nvSpPr>
            <p:cNvPr id="19" name="Pfeil nach rechts 18"/>
            <p:cNvSpPr/>
            <p:nvPr/>
          </p:nvSpPr>
          <p:spPr>
            <a:xfrm>
              <a:off x="336732" y="1359099"/>
              <a:ext cx="2550319" cy="698321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Kostenschuldner</a:t>
              </a:r>
              <a:endParaRPr lang="de-DE" sz="2400" b="1" dirty="0"/>
            </a:p>
          </p:txBody>
        </p:sp>
      </p:grpSp>
      <p:grpSp>
        <p:nvGrpSpPr>
          <p:cNvPr id="20" name="Gruppieren 19"/>
          <p:cNvGrpSpPr/>
          <p:nvPr/>
        </p:nvGrpSpPr>
        <p:grpSpPr>
          <a:xfrm>
            <a:off x="150994" y="5224997"/>
            <a:ext cx="10164582" cy="803986"/>
            <a:chOff x="336732" y="1359099"/>
            <a:chExt cx="10164582" cy="803986"/>
          </a:xfrm>
        </p:grpSpPr>
        <p:sp>
          <p:nvSpPr>
            <p:cNvPr id="22" name="Abgerundetes Rechteck 21"/>
            <p:cNvSpPr/>
            <p:nvPr/>
          </p:nvSpPr>
          <p:spPr>
            <a:xfrm>
              <a:off x="2651308" y="1464765"/>
              <a:ext cx="7850006" cy="69832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 dirty="0" smtClean="0"/>
            </a:p>
            <a:p>
              <a:pPr algn="ctr"/>
              <a:r>
                <a:rPr lang="de-DE" sz="2000" dirty="0" smtClean="0"/>
                <a:t>Keine Vorauszahlungspflicht =&gt; Kosten alsbald nach Fälligkeit (üblicherweise erst nach Verfahrensabschluss) in Rechnung stellen</a:t>
              </a:r>
            </a:p>
            <a:p>
              <a:pPr algn="ctr"/>
              <a:endParaRPr lang="de-DE" sz="2000" dirty="0"/>
            </a:p>
          </p:txBody>
        </p:sp>
        <p:sp>
          <p:nvSpPr>
            <p:cNvPr id="23" name="Pfeil nach rechts 22"/>
            <p:cNvSpPr/>
            <p:nvPr/>
          </p:nvSpPr>
          <p:spPr>
            <a:xfrm>
              <a:off x="336732" y="1359099"/>
              <a:ext cx="2678906" cy="698321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Kosteneinziehung</a:t>
              </a:r>
              <a:endParaRPr lang="de-DE" sz="2400" b="1" dirty="0"/>
            </a:p>
          </p:txBody>
        </p:sp>
      </p:grpSp>
      <p:sp>
        <p:nvSpPr>
          <p:cNvPr id="21" name="Gefaltete Ecke 20"/>
          <p:cNvSpPr/>
          <p:nvPr/>
        </p:nvSpPr>
        <p:spPr>
          <a:xfrm rot="21005445">
            <a:off x="10050969" y="1326116"/>
            <a:ext cx="1384512" cy="1307773"/>
          </a:xfrm>
          <a:prstGeom prst="foldedCorner">
            <a:avLst/>
          </a:prstGeom>
          <a:solidFill>
            <a:srgbClr val="F4DC84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19 I Nr.2 GKG</a:t>
            </a:r>
            <a:endParaRPr lang="de-DE" sz="24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69442">
            <a:off x="10644588" y="2613046"/>
            <a:ext cx="1384512" cy="1307773"/>
          </a:xfrm>
          <a:prstGeom prst="foldedCorner">
            <a:avLst/>
          </a:prstGeom>
          <a:solidFill>
            <a:srgbClr val="F4DC84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KV-Nr. 1812</a:t>
            </a:r>
            <a:endParaRPr lang="de-DE" sz="24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Gefaltete Ecke 24"/>
          <p:cNvSpPr/>
          <p:nvPr/>
        </p:nvSpPr>
        <p:spPr>
          <a:xfrm rot="269442">
            <a:off x="10294831" y="3629881"/>
            <a:ext cx="1384512" cy="1307773"/>
          </a:xfrm>
          <a:prstGeom prst="foldedCorner">
            <a:avLst/>
          </a:prstGeom>
          <a:solidFill>
            <a:srgbClr val="F088B7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ekannt!</a:t>
            </a:r>
            <a:endParaRPr lang="de-DE" sz="24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6" name="Gefaltete Ecke 25"/>
          <p:cNvSpPr/>
          <p:nvPr/>
        </p:nvSpPr>
        <p:spPr>
          <a:xfrm rot="20856803">
            <a:off x="10104096" y="5039368"/>
            <a:ext cx="1384512" cy="1307773"/>
          </a:xfrm>
          <a:prstGeom prst="foldedCorner">
            <a:avLst/>
          </a:prstGeom>
          <a:solidFill>
            <a:srgbClr val="F4DC84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Soll-stellung</a:t>
            </a:r>
            <a:endParaRPr lang="de-DE" sz="24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65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191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06968" cy="49805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372719" y="787231"/>
            <a:ext cx="5519587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Beschwerdeverfahren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934705" y="1457205"/>
            <a:ext cx="6794834" cy="53945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/>
          </a:p>
          <a:p>
            <a:pPr algn="ctr"/>
            <a:r>
              <a:rPr lang="de-DE" sz="2400" b="1" dirty="0" smtClean="0"/>
              <a:t>Gebühren und Tatbestände</a:t>
            </a:r>
          </a:p>
          <a:p>
            <a:pPr algn="ctr"/>
            <a:endParaRPr lang="de-DE" sz="2000" dirty="0"/>
          </a:p>
        </p:txBody>
      </p:sp>
      <p:sp>
        <p:nvSpPr>
          <p:cNvPr id="6" name="Abgerundetes Rechteck 5"/>
          <p:cNvSpPr/>
          <p:nvPr/>
        </p:nvSpPr>
        <p:spPr>
          <a:xfrm>
            <a:off x="1498686" y="2814565"/>
            <a:ext cx="8766391" cy="102877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Im Beschwerdeverfahren entstehen keine „Wertgebühren“, sondern </a:t>
            </a:r>
            <a:r>
              <a:rPr lang="de-DE" sz="2000" b="1" dirty="0" smtClean="0">
                <a:solidFill>
                  <a:schemeClr val="accent2">
                    <a:lumMod val="50000"/>
                  </a:schemeClr>
                </a:solidFill>
              </a:rPr>
              <a:t>„Festgebühren“.</a:t>
            </a:r>
            <a:r>
              <a:rPr lang="de-DE" sz="2000" b="1" dirty="0" smtClean="0"/>
              <a:t> </a:t>
            </a:r>
            <a:endParaRPr lang="de-DE" sz="2000" b="1" dirty="0"/>
          </a:p>
        </p:txBody>
      </p:sp>
      <p:sp>
        <p:nvSpPr>
          <p:cNvPr id="4" name="Abgerundetes Rechteck 3"/>
          <p:cNvSpPr/>
          <p:nvPr/>
        </p:nvSpPr>
        <p:spPr>
          <a:xfrm>
            <a:off x="1498686" y="2091890"/>
            <a:ext cx="8766391" cy="61466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/>
          </a:p>
          <a:p>
            <a:pPr algn="ctr"/>
            <a:r>
              <a:rPr lang="de-DE" sz="2000" b="1" dirty="0" smtClean="0"/>
              <a:t>geregelt im Hauptabschnitt 8 des 1. Teils der Anlage 1 zum GKG (siehe unten)</a:t>
            </a:r>
            <a:br>
              <a:rPr lang="de-DE" sz="2000" b="1" dirty="0" smtClean="0"/>
            </a:br>
            <a:endParaRPr lang="de-DE" sz="2000" b="1" dirty="0" smtClean="0"/>
          </a:p>
        </p:txBody>
      </p:sp>
      <p:grpSp>
        <p:nvGrpSpPr>
          <p:cNvPr id="5" name="Gruppieren 4"/>
          <p:cNvGrpSpPr/>
          <p:nvPr/>
        </p:nvGrpSpPr>
        <p:grpSpPr>
          <a:xfrm>
            <a:off x="435769" y="3781720"/>
            <a:ext cx="11499497" cy="1846677"/>
            <a:chOff x="394414" y="4098572"/>
            <a:chExt cx="11499497" cy="1846677"/>
          </a:xfrm>
        </p:grpSpPr>
        <p:sp>
          <p:nvSpPr>
            <p:cNvPr id="2" name="Abgerundetes Rechteck 1"/>
            <p:cNvSpPr/>
            <p:nvPr/>
          </p:nvSpPr>
          <p:spPr>
            <a:xfrm>
              <a:off x="3565167" y="4373637"/>
              <a:ext cx="8328744" cy="157161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7215" lvl="1" indent="-457200">
                <a:buFont typeface="+mj-lt"/>
                <a:buAutoNum type="arabicPeriod"/>
              </a:pPr>
              <a:r>
                <a:rPr lang="de-DE" sz="2000" b="1" dirty="0" smtClean="0"/>
                <a:t>das „Erstgericht“ der Beschwerde abhilft (die Sache also erst gar nicht an das Beschwerdegericht abgegeben wird)</a:t>
              </a:r>
            </a:p>
            <a:p>
              <a:pPr marL="1087215" lvl="1" indent="-457200">
                <a:buFont typeface="+mj-lt"/>
                <a:buAutoNum type="arabicPeriod"/>
              </a:pPr>
              <a:r>
                <a:rPr lang="de-DE" sz="2000" b="1" dirty="0" smtClean="0"/>
                <a:t>die Beschwerde im Falle der KV-Nr. 1812 Erfolg hat oder zurückgenommen wird</a:t>
              </a:r>
            </a:p>
            <a:p>
              <a:pPr marL="1087215" lvl="1" indent="-457200">
                <a:buFont typeface="+mj-lt"/>
                <a:buAutoNum type="arabicPeriod"/>
              </a:pPr>
              <a:endParaRPr lang="de-DE" sz="2000" dirty="0"/>
            </a:p>
          </p:txBody>
        </p:sp>
        <p:sp>
          <p:nvSpPr>
            <p:cNvPr id="9" name="Pfeil nach rechts 8"/>
            <p:cNvSpPr/>
            <p:nvPr/>
          </p:nvSpPr>
          <p:spPr>
            <a:xfrm>
              <a:off x="394414" y="4098572"/>
              <a:ext cx="3937708" cy="698321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/>
                <a:t>es entsteht keine Gebühr, wenn</a:t>
              </a:r>
              <a:endParaRPr lang="de-DE" b="1" dirty="0"/>
            </a:p>
          </p:txBody>
        </p:sp>
      </p:grpSp>
      <p:sp>
        <p:nvSpPr>
          <p:cNvPr id="13" name="Gefaltete Ecke 12"/>
          <p:cNvSpPr/>
          <p:nvPr/>
        </p:nvSpPr>
        <p:spPr>
          <a:xfrm rot="175500">
            <a:off x="1818685" y="4448857"/>
            <a:ext cx="2122442" cy="2134064"/>
          </a:xfrm>
          <a:prstGeom prst="foldedCorner">
            <a:avLst/>
          </a:prstGeom>
          <a:solidFill>
            <a:srgbClr val="F088B7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Was bedeutet „abhilft“?</a:t>
            </a:r>
            <a:endParaRPr lang="de-DE" sz="24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 rot="21196309">
            <a:off x="10485845" y="4920748"/>
            <a:ext cx="1418537" cy="1434939"/>
          </a:xfrm>
          <a:prstGeom prst="foldedCorner">
            <a:avLst/>
          </a:prstGeom>
          <a:solidFill>
            <a:srgbClr val="F4DC84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KV-Nr.</a:t>
            </a:r>
          </a:p>
          <a:p>
            <a:pPr algn="ctr"/>
            <a:r>
              <a:rPr lang="de-DE" sz="2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1812</a:t>
            </a:r>
            <a:endParaRPr lang="de-DE" sz="24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15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13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192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06968" cy="49805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372719" y="787231"/>
            <a:ext cx="5519587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Beschwerdeverfahren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4" name="Gruppieren 13"/>
          <p:cNvGrpSpPr/>
          <p:nvPr/>
        </p:nvGrpSpPr>
        <p:grpSpPr>
          <a:xfrm>
            <a:off x="658274" y="1660862"/>
            <a:ext cx="10471689" cy="2903953"/>
            <a:chOff x="658274" y="1710910"/>
            <a:chExt cx="10471689" cy="2903953"/>
          </a:xfrm>
        </p:grpSpPr>
        <p:grpSp>
          <p:nvGrpSpPr>
            <p:cNvPr id="8" name="Gruppieren 7"/>
            <p:cNvGrpSpPr/>
            <p:nvPr/>
          </p:nvGrpSpPr>
          <p:grpSpPr>
            <a:xfrm>
              <a:off x="1334429" y="1777914"/>
              <a:ext cx="9795534" cy="2836949"/>
              <a:chOff x="1334429" y="1777914"/>
              <a:chExt cx="9795534" cy="2836949"/>
            </a:xfrm>
          </p:grpSpPr>
          <p:sp>
            <p:nvSpPr>
              <p:cNvPr id="6" name="Abgerundetes Rechteck 5"/>
              <p:cNvSpPr/>
              <p:nvPr/>
            </p:nvSpPr>
            <p:spPr>
              <a:xfrm>
                <a:off x="1334429" y="1777914"/>
                <a:ext cx="9795534" cy="2836949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171700" indent="-342900">
                  <a:buFont typeface="Arial" panose="020B0604020202020204" pitchFamily="34" charset="0"/>
                  <a:buChar char="•"/>
                  <a:tabLst>
                    <a:tab pos="1811338" algn="l"/>
                  </a:tabLst>
                </a:pPr>
                <a:r>
                  <a:rPr lang="de-DE" sz="2000" b="1" dirty="0" smtClean="0"/>
                  <a:t>sofortiger Beschwerde gegen ein Zwischenurteil, § 71 II ZPO</a:t>
                </a:r>
              </a:p>
              <a:p>
                <a:pPr marL="2171700" indent="-342900">
                  <a:buFont typeface="Arial" panose="020B0604020202020204" pitchFamily="34" charset="0"/>
                  <a:buChar char="•"/>
                  <a:tabLst>
                    <a:tab pos="1811338" algn="l"/>
                  </a:tabLst>
                </a:pPr>
                <a:r>
                  <a:rPr lang="de-DE" sz="2000" b="1" dirty="0" smtClean="0"/>
                  <a:t>sofortiger Beschwerde gegen die Kostenentscheidung bei 	  Hauptsachenerledigung, § 91a II ZPO</a:t>
                </a:r>
              </a:p>
              <a:p>
                <a:pPr marL="2171700" indent="-342900">
                  <a:buFont typeface="Arial" panose="020B0604020202020204" pitchFamily="34" charset="0"/>
                  <a:buChar char="•"/>
                  <a:tabLst>
                    <a:tab pos="1811338" algn="l"/>
                  </a:tabLst>
                </a:pPr>
                <a:r>
                  <a:rPr lang="de-DE" sz="2000" b="1" dirty="0" smtClean="0"/>
                  <a:t>sofortiger Beschwerde gegen den Kostenausspruch bei Anerkenntnis, § 99 II ZPO</a:t>
                </a:r>
              </a:p>
              <a:p>
                <a:pPr marL="2171700" indent="-342900">
                  <a:buFont typeface="Arial" panose="020B0604020202020204" pitchFamily="34" charset="0"/>
                  <a:buChar char="•"/>
                  <a:tabLst>
                    <a:tab pos="1811338" algn="l"/>
                  </a:tabLst>
                </a:pPr>
                <a:r>
                  <a:rPr lang="de-DE" sz="2000" b="1" dirty="0" smtClean="0"/>
                  <a:t>sofortiger Beschwerde gegen die Kostenentscheidung bei Klagerücknahme, § 269 V ZPO</a:t>
                </a:r>
              </a:p>
              <a:p>
                <a:pPr marL="2171700" indent="-342900">
                  <a:buFont typeface="Arial" panose="020B0604020202020204" pitchFamily="34" charset="0"/>
                  <a:buChar char="•"/>
                  <a:tabLst>
                    <a:tab pos="1811338" algn="l"/>
                  </a:tabLst>
                </a:pPr>
                <a:r>
                  <a:rPr lang="de-DE" sz="2000" b="1" dirty="0" smtClean="0"/>
                  <a:t>sofortiger Beschwerde gegen die Kostenauferlegung im selbständigen Beweisverfahren nach § 494a II S. 2 ZPO</a:t>
                </a:r>
                <a:endParaRPr lang="de-DE" sz="2000" b="1" dirty="0"/>
              </a:p>
            </p:txBody>
          </p:sp>
          <p:sp>
            <p:nvSpPr>
              <p:cNvPr id="9" name="Pfeil nach rechts 8"/>
              <p:cNvSpPr/>
              <p:nvPr/>
            </p:nvSpPr>
            <p:spPr>
              <a:xfrm>
                <a:off x="1735366" y="2116244"/>
                <a:ext cx="1546134" cy="698321"/>
              </a:xfrm>
              <a:prstGeom prst="rightArrow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b="1" dirty="0" smtClean="0"/>
                  <a:t>bei</a:t>
                </a:r>
                <a:endParaRPr lang="de-DE" b="1" dirty="0"/>
              </a:p>
            </p:txBody>
          </p:sp>
        </p:grpSp>
        <p:sp>
          <p:nvSpPr>
            <p:cNvPr id="4" name="Abgerundetes Rechteck 3"/>
            <p:cNvSpPr/>
            <p:nvPr/>
          </p:nvSpPr>
          <p:spPr>
            <a:xfrm>
              <a:off x="658274" y="1710910"/>
              <a:ext cx="1850159" cy="57150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KV-Nr. 1810</a:t>
              </a:r>
            </a:p>
          </p:txBody>
        </p:sp>
      </p:grpSp>
      <p:grpSp>
        <p:nvGrpSpPr>
          <p:cNvPr id="16" name="Gruppieren 15"/>
          <p:cNvGrpSpPr/>
          <p:nvPr/>
        </p:nvGrpSpPr>
        <p:grpSpPr>
          <a:xfrm>
            <a:off x="1334428" y="4751438"/>
            <a:ext cx="9795535" cy="1476182"/>
            <a:chOff x="1334428" y="4845208"/>
            <a:chExt cx="9795535" cy="1476182"/>
          </a:xfrm>
        </p:grpSpPr>
        <p:sp>
          <p:nvSpPr>
            <p:cNvPr id="2" name="Abgerundetes Rechteck 1"/>
            <p:cNvSpPr/>
            <p:nvPr/>
          </p:nvSpPr>
          <p:spPr>
            <a:xfrm>
              <a:off x="2659224" y="4845208"/>
              <a:ext cx="8470739" cy="1476182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171700" indent="-342900">
                <a:buFont typeface="Arial" panose="020B0604020202020204" pitchFamily="34" charset="0"/>
                <a:buChar char="•"/>
                <a:tabLst>
                  <a:tab pos="1811338" algn="l"/>
                </a:tabLst>
              </a:pPr>
              <a:r>
                <a:rPr lang="de-DE" sz="2000" b="1" dirty="0"/>
                <a:t>Festgebühr in Höhe von 99,- €</a:t>
              </a:r>
            </a:p>
            <a:p>
              <a:pPr marL="2171700" indent="-342900">
                <a:buFont typeface="Arial" panose="020B0604020202020204" pitchFamily="34" charset="0"/>
                <a:buChar char="•"/>
                <a:tabLst>
                  <a:tab pos="1811338" algn="l"/>
                </a:tabLst>
              </a:pPr>
              <a:r>
                <a:rPr lang="de-DE" sz="2000" b="1" dirty="0"/>
                <a:t>wird ohne Rücksicht auf den Ausgang des Verfahrens erhoben, also auch bei einer erfolgreichen Beschwerde</a:t>
              </a:r>
            </a:p>
          </p:txBody>
        </p:sp>
        <p:sp>
          <p:nvSpPr>
            <p:cNvPr id="5" name="Pfeil nach rechts 4"/>
            <p:cNvSpPr/>
            <p:nvPr/>
          </p:nvSpPr>
          <p:spPr>
            <a:xfrm>
              <a:off x="1334428" y="5040590"/>
              <a:ext cx="1324795" cy="1000407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1" name="Gefaltete Ecke 20"/>
          <p:cNvSpPr/>
          <p:nvPr/>
        </p:nvSpPr>
        <p:spPr>
          <a:xfrm rot="20896094">
            <a:off x="2639499" y="5140701"/>
            <a:ext cx="1418537" cy="1434939"/>
          </a:xfrm>
          <a:prstGeom prst="foldedCorner">
            <a:avLst/>
          </a:prstGeom>
          <a:solidFill>
            <a:srgbClr val="F4DC84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Fest-gebühr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05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193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06968" cy="49805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372719" y="787231"/>
            <a:ext cx="5519587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Beschwerdeverfahren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6" name="Gruppieren 15"/>
          <p:cNvGrpSpPr/>
          <p:nvPr/>
        </p:nvGrpSpPr>
        <p:grpSpPr>
          <a:xfrm>
            <a:off x="1334428" y="4751438"/>
            <a:ext cx="6880885" cy="1476182"/>
            <a:chOff x="1334428" y="4845208"/>
            <a:chExt cx="6880885" cy="1476182"/>
          </a:xfrm>
        </p:grpSpPr>
        <p:sp>
          <p:nvSpPr>
            <p:cNvPr id="2" name="Abgerundetes Rechteck 1"/>
            <p:cNvSpPr/>
            <p:nvPr/>
          </p:nvSpPr>
          <p:spPr>
            <a:xfrm>
              <a:off x="2513566" y="4845208"/>
              <a:ext cx="5701747" cy="1476182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828800">
                <a:tabLst>
                  <a:tab pos="1811338" algn="l"/>
                </a:tabLst>
              </a:pPr>
              <a:r>
                <a:rPr lang="de-DE" sz="2400" dirty="0"/>
                <a:t>Ermäßigung auf </a:t>
              </a:r>
              <a:r>
                <a:rPr lang="de-DE" sz="2400" b="1" dirty="0"/>
                <a:t>66,- € </a:t>
              </a:r>
            </a:p>
          </p:txBody>
        </p:sp>
        <p:sp>
          <p:nvSpPr>
            <p:cNvPr id="5" name="Pfeil nach rechts 4"/>
            <p:cNvSpPr/>
            <p:nvPr/>
          </p:nvSpPr>
          <p:spPr>
            <a:xfrm>
              <a:off x="1334428" y="5040590"/>
              <a:ext cx="1324795" cy="1000407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1" name="Gefaltete Ecke 20"/>
          <p:cNvSpPr/>
          <p:nvPr/>
        </p:nvSpPr>
        <p:spPr>
          <a:xfrm rot="215387">
            <a:off x="8183037" y="4772059"/>
            <a:ext cx="1418537" cy="1434939"/>
          </a:xfrm>
          <a:prstGeom prst="foldedCorner">
            <a:avLst/>
          </a:prstGeom>
          <a:solidFill>
            <a:srgbClr val="F4DC84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Fest-gebühr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12" name="Gruppieren 11"/>
          <p:cNvGrpSpPr/>
          <p:nvPr/>
        </p:nvGrpSpPr>
        <p:grpSpPr>
          <a:xfrm>
            <a:off x="658274" y="1660862"/>
            <a:ext cx="10328814" cy="2699760"/>
            <a:chOff x="658274" y="1660862"/>
            <a:chExt cx="10328814" cy="2699760"/>
          </a:xfrm>
        </p:grpSpPr>
        <p:grpSp>
          <p:nvGrpSpPr>
            <p:cNvPr id="14" name="Gruppieren 13"/>
            <p:cNvGrpSpPr/>
            <p:nvPr/>
          </p:nvGrpSpPr>
          <p:grpSpPr>
            <a:xfrm>
              <a:off x="658274" y="1660862"/>
              <a:ext cx="10328814" cy="2528317"/>
              <a:chOff x="658274" y="1710910"/>
              <a:chExt cx="10300239" cy="2182477"/>
            </a:xfrm>
          </p:grpSpPr>
          <p:grpSp>
            <p:nvGrpSpPr>
              <p:cNvPr id="8" name="Gruppieren 7"/>
              <p:cNvGrpSpPr/>
              <p:nvPr/>
            </p:nvGrpSpPr>
            <p:grpSpPr>
              <a:xfrm>
                <a:off x="1334429" y="1777915"/>
                <a:ext cx="9624084" cy="2115472"/>
                <a:chOff x="1334429" y="1777915"/>
                <a:chExt cx="9624084" cy="2115472"/>
              </a:xfrm>
            </p:grpSpPr>
            <p:sp>
              <p:nvSpPr>
                <p:cNvPr id="6" name="Abgerundetes Rechteck 5"/>
                <p:cNvSpPr/>
                <p:nvPr/>
              </p:nvSpPr>
              <p:spPr>
                <a:xfrm>
                  <a:off x="1334429" y="1777915"/>
                  <a:ext cx="9624084" cy="2115472"/>
                </a:xfrm>
                <a:prstGeom prst="round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1828800">
                    <a:tabLst>
                      <a:tab pos="1811338" algn="l"/>
                    </a:tabLst>
                  </a:pPr>
                  <a:endParaRPr lang="de-DE" sz="2000" b="1" dirty="0"/>
                </a:p>
              </p:txBody>
            </p:sp>
            <p:sp>
              <p:nvSpPr>
                <p:cNvPr id="9" name="Pfeil nach rechts 8"/>
                <p:cNvSpPr/>
                <p:nvPr/>
              </p:nvSpPr>
              <p:spPr>
                <a:xfrm>
                  <a:off x="1735366" y="2116244"/>
                  <a:ext cx="1546134" cy="698321"/>
                </a:xfrm>
                <a:prstGeom prst="rightArrow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de-DE" b="1" dirty="0" smtClean="0"/>
                    <a:t>bei</a:t>
                  </a:r>
                  <a:endParaRPr lang="de-DE" b="1" dirty="0"/>
                </a:p>
              </p:txBody>
            </p:sp>
          </p:grpSp>
          <p:sp>
            <p:nvSpPr>
              <p:cNvPr id="4" name="Abgerundetes Rechteck 3"/>
              <p:cNvSpPr/>
              <p:nvPr/>
            </p:nvSpPr>
            <p:spPr>
              <a:xfrm>
                <a:off x="658274" y="1710910"/>
                <a:ext cx="1850159" cy="571500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2400" b="1" dirty="0" smtClean="0"/>
                  <a:t>KV-Nr. 1811</a:t>
                </a:r>
              </a:p>
            </p:txBody>
          </p:sp>
        </p:grpSp>
        <p:sp>
          <p:nvSpPr>
            <p:cNvPr id="3" name="Rechteck 2"/>
            <p:cNvSpPr/>
            <p:nvPr/>
          </p:nvSpPr>
          <p:spPr>
            <a:xfrm>
              <a:off x="3190875" y="2113853"/>
              <a:ext cx="6096000" cy="224676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tabLst>
                  <a:tab pos="1811338" algn="l"/>
                </a:tabLst>
              </a:pPr>
              <a:r>
                <a:rPr lang="de-DE" sz="2400" b="1" dirty="0">
                  <a:solidFill>
                    <a:schemeClr val="bg1"/>
                  </a:solidFill>
                </a:rPr>
                <a:t>Ermäßigungstatbestand der Gebühr der KV-Nr. 1810 </a:t>
              </a:r>
              <a:endParaRPr lang="de-DE" sz="2400" b="1" dirty="0" smtClean="0">
                <a:solidFill>
                  <a:schemeClr val="bg1"/>
                </a:solidFill>
              </a:endParaRPr>
            </a:p>
            <a:p>
              <a:pPr>
                <a:tabLst>
                  <a:tab pos="1811338" algn="l"/>
                </a:tabLst>
              </a:pPr>
              <a:r>
                <a:rPr lang="de-DE" sz="2400" b="1" dirty="0" smtClean="0">
                  <a:solidFill>
                    <a:schemeClr val="bg1"/>
                  </a:solidFill>
                </a:rPr>
                <a:t>(</a:t>
              </a:r>
              <a:r>
                <a:rPr lang="de-DE" sz="2400" b="1" dirty="0">
                  <a:solidFill>
                    <a:schemeClr val="bg1"/>
                  </a:solidFill>
                </a:rPr>
                <a:t>z.B. </a:t>
              </a:r>
              <a:r>
                <a:rPr lang="de-DE" sz="2400" b="1" dirty="0" smtClean="0">
                  <a:solidFill>
                    <a:schemeClr val="bg1"/>
                  </a:solidFill>
                </a:rPr>
                <a:t>rechtzeitige Beschwerderücknahme</a:t>
              </a:r>
              <a:r>
                <a:rPr lang="de-DE" sz="2400" b="1" dirty="0">
                  <a:solidFill>
                    <a:schemeClr val="bg1"/>
                  </a:solidFill>
                </a:rPr>
                <a:t>, Vergleich, übereinstimmende </a:t>
              </a:r>
              <a:r>
                <a:rPr lang="de-DE" sz="2400" b="1" dirty="0" smtClean="0">
                  <a:solidFill>
                    <a:schemeClr val="bg1"/>
                  </a:solidFill>
                </a:rPr>
                <a:t>Erledigungserklärung </a:t>
              </a:r>
              <a:r>
                <a:rPr lang="de-DE" sz="2400" b="1" dirty="0">
                  <a:solidFill>
                    <a:schemeClr val="bg1"/>
                  </a:solidFill>
                </a:rPr>
                <a:t>mit Kosteneinigung)</a:t>
              </a:r>
            </a:p>
            <a:p>
              <a:pPr>
                <a:tabLst>
                  <a:tab pos="1811338" algn="l"/>
                </a:tabLst>
              </a:pPr>
              <a:endParaRPr lang="de-DE" sz="2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365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194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06968" cy="49805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372719" y="787231"/>
            <a:ext cx="5519587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Beschwerdeverfahren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6" name="Gruppieren 15"/>
          <p:cNvGrpSpPr/>
          <p:nvPr/>
        </p:nvGrpSpPr>
        <p:grpSpPr>
          <a:xfrm>
            <a:off x="1600207" y="4193748"/>
            <a:ext cx="9666947" cy="1476182"/>
            <a:chOff x="1334428" y="4845208"/>
            <a:chExt cx="9666947" cy="1476182"/>
          </a:xfrm>
        </p:grpSpPr>
        <p:sp>
          <p:nvSpPr>
            <p:cNvPr id="2" name="Abgerundetes Rechteck 1"/>
            <p:cNvSpPr/>
            <p:nvPr/>
          </p:nvSpPr>
          <p:spPr>
            <a:xfrm>
              <a:off x="2513566" y="4845208"/>
              <a:ext cx="8487809" cy="1476182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tabLst>
                  <a:tab pos="1811338" algn="l"/>
                </a:tabLst>
              </a:pPr>
              <a:r>
                <a:rPr lang="de-DE" sz="2400" b="1" dirty="0"/>
                <a:t>Wird die Beschwerde teilweise zurückgewiesen od. verworfen, </a:t>
              </a:r>
              <a:r>
                <a:rPr lang="de-DE" sz="2400" b="1" dirty="0" smtClean="0"/>
                <a:t>entsteht </a:t>
              </a:r>
              <a:r>
                <a:rPr lang="de-DE" sz="2400" b="1" dirty="0"/>
                <a:t>die Gebühr nur anteilmäßig </a:t>
              </a:r>
              <a:endParaRPr lang="de-DE" sz="2400" b="1" dirty="0" smtClean="0"/>
            </a:p>
            <a:p>
              <a:pPr>
                <a:tabLst>
                  <a:tab pos="1811338" algn="l"/>
                </a:tabLst>
              </a:pPr>
              <a:r>
                <a:rPr lang="de-DE" sz="2400" dirty="0" smtClean="0"/>
                <a:t>(</a:t>
              </a:r>
              <a:r>
                <a:rPr lang="de-DE" sz="2400" dirty="0"/>
                <a:t>die Quote wird vom Gericht </a:t>
              </a:r>
              <a:r>
                <a:rPr lang="de-DE" sz="2400" dirty="0" smtClean="0"/>
                <a:t>festgelegt</a:t>
              </a:r>
              <a:r>
                <a:rPr lang="de-DE" sz="2400" dirty="0"/>
                <a:t>).</a:t>
              </a:r>
            </a:p>
          </p:txBody>
        </p:sp>
        <p:sp>
          <p:nvSpPr>
            <p:cNvPr id="5" name="Pfeil nach rechts 4"/>
            <p:cNvSpPr/>
            <p:nvPr/>
          </p:nvSpPr>
          <p:spPr>
            <a:xfrm>
              <a:off x="1334428" y="5040590"/>
              <a:ext cx="1324795" cy="1000407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672561" y="1595868"/>
            <a:ext cx="10328814" cy="2528317"/>
            <a:chOff x="658274" y="1660862"/>
            <a:chExt cx="10328814" cy="2528317"/>
          </a:xfrm>
        </p:grpSpPr>
        <p:grpSp>
          <p:nvGrpSpPr>
            <p:cNvPr id="14" name="Gruppieren 13"/>
            <p:cNvGrpSpPr/>
            <p:nvPr/>
          </p:nvGrpSpPr>
          <p:grpSpPr>
            <a:xfrm>
              <a:off x="658274" y="1660862"/>
              <a:ext cx="10328814" cy="2528317"/>
              <a:chOff x="658274" y="1710910"/>
              <a:chExt cx="10300239" cy="2182477"/>
            </a:xfrm>
          </p:grpSpPr>
          <p:grpSp>
            <p:nvGrpSpPr>
              <p:cNvPr id="8" name="Gruppieren 7"/>
              <p:cNvGrpSpPr/>
              <p:nvPr/>
            </p:nvGrpSpPr>
            <p:grpSpPr>
              <a:xfrm>
                <a:off x="1334429" y="1777915"/>
                <a:ext cx="9624084" cy="2115472"/>
                <a:chOff x="1334429" y="1777915"/>
                <a:chExt cx="9624084" cy="2115472"/>
              </a:xfrm>
            </p:grpSpPr>
            <p:sp>
              <p:nvSpPr>
                <p:cNvPr id="6" name="Abgerundetes Rechteck 5"/>
                <p:cNvSpPr/>
                <p:nvPr/>
              </p:nvSpPr>
              <p:spPr>
                <a:xfrm>
                  <a:off x="1334429" y="1777915"/>
                  <a:ext cx="9624084" cy="2115472"/>
                </a:xfrm>
                <a:prstGeom prst="round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1828800">
                    <a:tabLst>
                      <a:tab pos="1811338" algn="l"/>
                    </a:tabLst>
                  </a:pPr>
                  <a:endParaRPr lang="de-DE" sz="2000" b="1" dirty="0"/>
                </a:p>
              </p:txBody>
            </p:sp>
            <p:sp>
              <p:nvSpPr>
                <p:cNvPr id="9" name="Pfeil nach rechts 8"/>
                <p:cNvSpPr/>
                <p:nvPr/>
              </p:nvSpPr>
              <p:spPr>
                <a:xfrm>
                  <a:off x="1735366" y="2116244"/>
                  <a:ext cx="1546134" cy="698321"/>
                </a:xfrm>
                <a:prstGeom prst="rightArrow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b="1" dirty="0"/>
                </a:p>
              </p:txBody>
            </p:sp>
          </p:grpSp>
          <p:sp>
            <p:nvSpPr>
              <p:cNvPr id="4" name="Abgerundetes Rechteck 3"/>
              <p:cNvSpPr/>
              <p:nvPr/>
            </p:nvSpPr>
            <p:spPr>
              <a:xfrm>
                <a:off x="658274" y="1710910"/>
                <a:ext cx="1850159" cy="571500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2400" b="1" dirty="0" smtClean="0"/>
                  <a:t>KV-Nr. 1812</a:t>
                </a:r>
              </a:p>
            </p:txBody>
          </p:sp>
        </p:grpSp>
        <p:sp>
          <p:nvSpPr>
            <p:cNvPr id="3" name="Rechteck 2"/>
            <p:cNvSpPr/>
            <p:nvPr/>
          </p:nvSpPr>
          <p:spPr>
            <a:xfrm>
              <a:off x="3190875" y="2113853"/>
              <a:ext cx="6096000" cy="187743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tabLst>
                  <a:tab pos="1811338" algn="l"/>
                </a:tabLst>
              </a:pPr>
              <a:r>
                <a:rPr lang="de-DE" sz="2400" b="1" dirty="0">
                  <a:solidFill>
                    <a:schemeClr val="bg1"/>
                  </a:solidFill>
                </a:rPr>
                <a:t>Auffangvorschrift für alle nicht besonders aufgeführten Beschwerden </a:t>
              </a:r>
              <a:r>
                <a:rPr lang="de-DE" sz="2400" b="1" dirty="0" smtClean="0">
                  <a:solidFill>
                    <a:schemeClr val="bg1"/>
                  </a:solidFill>
                </a:rPr>
                <a:t>nur </a:t>
              </a:r>
              <a:r>
                <a:rPr lang="de-DE" sz="2400" b="1" dirty="0">
                  <a:solidFill>
                    <a:schemeClr val="bg1"/>
                  </a:solidFill>
                </a:rPr>
                <a:t>bei Zurückweisung oder Verwerfung der Beschwerde </a:t>
              </a:r>
            </a:p>
            <a:p>
              <a:pPr>
                <a:tabLst>
                  <a:tab pos="1811338" algn="l"/>
                </a:tabLst>
              </a:pPr>
              <a:endParaRPr lang="de-DE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21" name="Gefaltete Ecke 20"/>
          <p:cNvSpPr/>
          <p:nvPr/>
        </p:nvSpPr>
        <p:spPr>
          <a:xfrm rot="21442267">
            <a:off x="9058943" y="2512922"/>
            <a:ext cx="1418537" cy="1434939"/>
          </a:xfrm>
          <a:prstGeom prst="foldedCorner">
            <a:avLst/>
          </a:prstGeom>
          <a:solidFill>
            <a:srgbClr val="F4DC84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 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66 EUR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1600207" y="5790468"/>
            <a:ext cx="8086718" cy="9144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1811338" algn="l"/>
              </a:tabLst>
            </a:pPr>
            <a:endParaRPr lang="de-DE" sz="2800" dirty="0" smtClean="0"/>
          </a:p>
          <a:p>
            <a:pPr algn="ctr">
              <a:tabLst>
                <a:tab pos="1811338" algn="l"/>
              </a:tabLst>
            </a:pP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Beschwerde Erfolg, entsteht keine Gebühr!</a:t>
            </a:r>
          </a:p>
          <a:p>
            <a:pPr algn="ctr">
              <a:tabLst>
                <a:tab pos="1811338" algn="l"/>
              </a:tabLst>
            </a:pPr>
            <a:endParaRPr lang="de-DE" sz="2800" dirty="0"/>
          </a:p>
        </p:txBody>
      </p:sp>
      <p:sp>
        <p:nvSpPr>
          <p:cNvPr id="19" name="Gefaltete Ecke 18"/>
          <p:cNvSpPr/>
          <p:nvPr/>
        </p:nvSpPr>
        <p:spPr>
          <a:xfrm rot="21442267">
            <a:off x="152964" y="5185871"/>
            <a:ext cx="1566472" cy="1483854"/>
          </a:xfrm>
          <a:prstGeom prst="foldedCorner">
            <a:avLst/>
          </a:prstGeom>
          <a:solidFill>
            <a:srgbClr val="F088B7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Achtung!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89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3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195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06968" cy="49805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372719" y="787231"/>
            <a:ext cx="5519587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Beschwerdeverfahren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725025" y="1633460"/>
            <a:ext cx="9837081" cy="1278543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811338" algn="l"/>
              </a:tabLst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KV-Nr. 1812 </a:t>
            </a:r>
            <a:r>
              <a:rPr lang="de-DE" sz="2400" b="1" u="sng" dirty="0"/>
              <a:t>ist nicht</a:t>
            </a:r>
            <a:r>
              <a:rPr lang="de-DE" sz="2400" dirty="0"/>
              <a:t> </a:t>
            </a:r>
            <a:r>
              <a:rPr lang="de-DE" sz="2400" b="1" dirty="0"/>
              <a:t>anwendbar, sofern die Beschwerden nach anderen Vorschriften kosten- oder gebührenfrei sind:</a:t>
            </a:r>
            <a:br>
              <a:rPr lang="de-DE" sz="2400" b="1" dirty="0"/>
            </a:br>
            <a:endParaRPr lang="de-DE" sz="2400" b="1" dirty="0"/>
          </a:p>
        </p:txBody>
      </p:sp>
      <p:grpSp>
        <p:nvGrpSpPr>
          <p:cNvPr id="17" name="Gruppieren 16"/>
          <p:cNvGrpSpPr/>
          <p:nvPr/>
        </p:nvGrpSpPr>
        <p:grpSpPr>
          <a:xfrm>
            <a:off x="1544331" y="3042757"/>
            <a:ext cx="9650783" cy="3438352"/>
            <a:chOff x="1070583" y="3419649"/>
            <a:chExt cx="9650783" cy="3438352"/>
          </a:xfrm>
        </p:grpSpPr>
        <p:grpSp>
          <p:nvGrpSpPr>
            <p:cNvPr id="8" name="Gruppieren 7"/>
            <p:cNvGrpSpPr/>
            <p:nvPr/>
          </p:nvGrpSpPr>
          <p:grpSpPr>
            <a:xfrm>
              <a:off x="1070583" y="3419649"/>
              <a:ext cx="9650783" cy="3438352"/>
              <a:chOff x="1333549" y="2793186"/>
              <a:chExt cx="9624084" cy="2968032"/>
            </a:xfrm>
          </p:grpSpPr>
          <p:sp>
            <p:nvSpPr>
              <p:cNvPr id="6" name="Abgerundetes Rechteck 5"/>
              <p:cNvSpPr/>
              <p:nvPr/>
            </p:nvSpPr>
            <p:spPr>
              <a:xfrm>
                <a:off x="1333549" y="2793186"/>
                <a:ext cx="9624084" cy="2968032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1828800">
                  <a:tabLst>
                    <a:tab pos="1811338" algn="l"/>
                  </a:tabLst>
                </a:pPr>
                <a:endParaRPr lang="de-DE" sz="2000" b="1" dirty="0"/>
              </a:p>
            </p:txBody>
          </p:sp>
          <p:sp>
            <p:nvSpPr>
              <p:cNvPr id="9" name="Pfeil nach rechts 8"/>
              <p:cNvSpPr/>
              <p:nvPr/>
            </p:nvSpPr>
            <p:spPr>
              <a:xfrm>
                <a:off x="1615232" y="2793186"/>
                <a:ext cx="1546134" cy="698321"/>
              </a:xfrm>
              <a:prstGeom prst="rightArrow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b="1" dirty="0"/>
              </a:p>
            </p:txBody>
          </p:sp>
        </p:grpSp>
        <p:sp>
          <p:nvSpPr>
            <p:cNvPr id="15" name="Rechteck 14"/>
            <p:cNvSpPr/>
            <p:nvPr/>
          </p:nvSpPr>
          <p:spPr>
            <a:xfrm>
              <a:off x="2903470" y="3429000"/>
              <a:ext cx="6483418" cy="30469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800100" lvl="1" indent="-342900">
                <a:buFont typeface="Arial" panose="020B0604020202020204" pitchFamily="34" charset="0"/>
                <a:buChar char="•"/>
                <a:tabLst>
                  <a:tab pos="1811338" algn="l"/>
                </a:tabLst>
              </a:pPr>
              <a:r>
                <a:rPr lang="de-DE" sz="2400" dirty="0">
                  <a:solidFill>
                    <a:schemeClr val="bg1"/>
                  </a:solidFill>
                </a:rPr>
                <a:t>Erinnerung gegen einen Kostenansatz </a:t>
              </a:r>
              <a:endParaRPr lang="de-DE" sz="2400" dirty="0" smtClean="0">
                <a:solidFill>
                  <a:schemeClr val="bg1"/>
                </a:solidFill>
              </a:endParaRPr>
            </a:p>
            <a:p>
              <a:pPr marL="800100" lvl="1" indent="-342900">
                <a:buFont typeface="Arial" panose="020B0604020202020204" pitchFamily="34" charset="0"/>
                <a:buChar char="•"/>
                <a:tabLst>
                  <a:tab pos="1811338" algn="l"/>
                </a:tabLst>
              </a:pPr>
              <a:r>
                <a:rPr lang="de-DE" sz="2400" dirty="0" smtClean="0">
                  <a:solidFill>
                    <a:schemeClr val="bg1"/>
                  </a:solidFill>
                </a:rPr>
                <a:t>(§</a:t>
              </a:r>
              <a:r>
                <a:rPr lang="de-DE" sz="2400" dirty="0">
                  <a:solidFill>
                    <a:schemeClr val="bg1"/>
                  </a:solidFill>
                </a:rPr>
                <a:t> 66 Abs. 8 S. 1 GKG),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  <a:tabLst>
                  <a:tab pos="1811338" algn="l"/>
                </a:tabLst>
              </a:pPr>
              <a:r>
                <a:rPr lang="de-DE" sz="2400" dirty="0">
                  <a:solidFill>
                    <a:schemeClr val="bg1"/>
                  </a:solidFill>
                </a:rPr>
                <a:t>Anordnung einer Vorauszahlung </a:t>
              </a:r>
              <a:endParaRPr lang="de-DE" sz="2400" dirty="0" smtClean="0">
                <a:solidFill>
                  <a:schemeClr val="bg1"/>
                </a:solidFill>
              </a:endParaRPr>
            </a:p>
            <a:p>
              <a:pPr marL="800100" lvl="1" indent="-342900">
                <a:buFont typeface="Arial" panose="020B0604020202020204" pitchFamily="34" charset="0"/>
                <a:buChar char="•"/>
                <a:tabLst>
                  <a:tab pos="1811338" algn="l"/>
                </a:tabLst>
              </a:pPr>
              <a:r>
                <a:rPr lang="de-DE" sz="2400" dirty="0" smtClean="0">
                  <a:solidFill>
                    <a:schemeClr val="bg1"/>
                  </a:solidFill>
                </a:rPr>
                <a:t>(§</a:t>
              </a:r>
              <a:r>
                <a:rPr lang="de-DE" sz="2400" dirty="0">
                  <a:solidFill>
                    <a:schemeClr val="bg1"/>
                  </a:solidFill>
                </a:rPr>
                <a:t> 67 Abs. 1 S. 2 GKG),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  <a:tabLst>
                  <a:tab pos="1811338" algn="l"/>
                </a:tabLst>
              </a:pPr>
              <a:r>
                <a:rPr lang="de-DE" sz="2400" dirty="0">
                  <a:solidFill>
                    <a:schemeClr val="bg1"/>
                  </a:solidFill>
                </a:rPr>
                <a:t>Festsetzung des Streitwerts </a:t>
              </a:r>
              <a:endParaRPr lang="de-DE" sz="2400" dirty="0" smtClean="0">
                <a:solidFill>
                  <a:schemeClr val="bg1"/>
                </a:solidFill>
              </a:endParaRPr>
            </a:p>
            <a:p>
              <a:pPr marL="800100" lvl="1" indent="-342900">
                <a:buFont typeface="Arial" panose="020B0604020202020204" pitchFamily="34" charset="0"/>
                <a:buChar char="•"/>
                <a:tabLst>
                  <a:tab pos="1811338" algn="l"/>
                </a:tabLst>
              </a:pPr>
              <a:r>
                <a:rPr lang="de-DE" sz="2400" dirty="0" smtClean="0">
                  <a:solidFill>
                    <a:schemeClr val="bg1"/>
                  </a:solidFill>
                </a:rPr>
                <a:t>(§</a:t>
              </a:r>
              <a:r>
                <a:rPr lang="de-DE" sz="2400" dirty="0">
                  <a:solidFill>
                    <a:schemeClr val="bg1"/>
                  </a:solidFill>
                </a:rPr>
                <a:t> 68 Abs. 3 S. 1 GKG),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  <a:tabLst>
                  <a:tab pos="1811338" algn="l"/>
                </a:tabLst>
              </a:pPr>
              <a:r>
                <a:rPr lang="de-DE" sz="2400" dirty="0">
                  <a:solidFill>
                    <a:schemeClr val="bg1"/>
                  </a:solidFill>
                </a:rPr>
                <a:t>Auferlegung einer Verzögerungsgebühr (§ 69 S. 2 GKG).</a:t>
              </a:r>
            </a:p>
          </p:txBody>
        </p:sp>
      </p:grpSp>
      <p:sp>
        <p:nvSpPr>
          <p:cNvPr id="21" name="Gefaltete Ecke 20"/>
          <p:cNvSpPr/>
          <p:nvPr/>
        </p:nvSpPr>
        <p:spPr>
          <a:xfrm rot="341322">
            <a:off x="9488961" y="3796424"/>
            <a:ext cx="1418537" cy="1434939"/>
          </a:xfrm>
          <a:prstGeom prst="foldedCorner">
            <a:avLst/>
          </a:prstGeom>
          <a:solidFill>
            <a:srgbClr val="F4DC84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§§ 66 -69 GKG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77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196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06968" cy="49805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372719" y="787231"/>
            <a:ext cx="5519587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Beschwerdeverfahren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725025" y="1633460"/>
            <a:ext cx="8167281" cy="80442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811338" algn="l"/>
              </a:tabLst>
            </a:pPr>
            <a:endParaRPr lang="de-DE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tabLst>
                <a:tab pos="1811338" algn="l"/>
              </a:tabLst>
            </a:pPr>
            <a:r>
              <a:rPr lang="de-D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Beispiele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für den Anwendungsbereich von KV-Nr. 1812 GKG:</a:t>
            </a:r>
            <a:b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3" name="Gruppieren 12"/>
          <p:cNvGrpSpPr/>
          <p:nvPr/>
        </p:nvGrpSpPr>
        <p:grpSpPr>
          <a:xfrm>
            <a:off x="0" y="2529408"/>
            <a:ext cx="11405610" cy="3720225"/>
            <a:chOff x="91342" y="2719158"/>
            <a:chExt cx="11405610" cy="3720225"/>
          </a:xfrm>
        </p:grpSpPr>
        <p:sp>
          <p:nvSpPr>
            <p:cNvPr id="6" name="Abgerundetes Rechteck 5"/>
            <p:cNvSpPr/>
            <p:nvPr/>
          </p:nvSpPr>
          <p:spPr>
            <a:xfrm>
              <a:off x="3225048" y="3001031"/>
              <a:ext cx="8271904" cy="343835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eine Kostenfestsetzung (§ 104 Abs. 3 ZPO),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eine Prozesskostenhilfe (§ 127 ZPO),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ein Ablehnungsgesuch (§ 46 Abs. 2 ZPO),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eine Beweiserhebung im selbstständigen Beweisverfahren (§ 490 Abs. 1 ZPO),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eine Beweiserhebung im Rechtsstreit (§ 359 ZPO),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eine Anordnung der Klageerhebung (§ 926 ZPO),</a:t>
              </a:r>
            </a:p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eine Festsetzung des Gegenstandswerts (§ 33 Abs. 3 RVG)</a:t>
              </a:r>
            </a:p>
          </p:txBody>
        </p:sp>
        <p:grpSp>
          <p:nvGrpSpPr>
            <p:cNvPr id="12" name="Gruppieren 11"/>
            <p:cNvGrpSpPr/>
            <p:nvPr/>
          </p:nvGrpSpPr>
          <p:grpSpPr>
            <a:xfrm>
              <a:off x="91342" y="2719158"/>
              <a:ext cx="5023583" cy="808978"/>
              <a:chOff x="189192" y="2437885"/>
              <a:chExt cx="5023583" cy="808978"/>
            </a:xfrm>
          </p:grpSpPr>
          <p:sp>
            <p:nvSpPr>
              <p:cNvPr id="9" name="Pfeil nach rechts 8"/>
              <p:cNvSpPr/>
              <p:nvPr/>
            </p:nvSpPr>
            <p:spPr>
              <a:xfrm>
                <a:off x="189193" y="2437885"/>
                <a:ext cx="4880708" cy="808978"/>
              </a:xfrm>
              <a:prstGeom prst="rightArrow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b="1" dirty="0"/>
              </a:p>
            </p:txBody>
          </p:sp>
          <p:sp>
            <p:nvSpPr>
              <p:cNvPr id="2" name="Rechteck 1"/>
              <p:cNvSpPr/>
              <p:nvPr/>
            </p:nvSpPr>
            <p:spPr>
              <a:xfrm>
                <a:off x="189192" y="2616633"/>
                <a:ext cx="502358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DE" sz="2000" b="1" dirty="0">
                    <a:solidFill>
                      <a:schemeClr val="bg1"/>
                    </a:solidFill>
                  </a:rPr>
                  <a:t>Beschwerden gegen einen Beschluss über:</a:t>
                </a:r>
              </a:p>
            </p:txBody>
          </p:sp>
        </p:grpSp>
      </p:grpSp>
      <p:sp>
        <p:nvSpPr>
          <p:cNvPr id="21" name="Gefaltete Ecke 20"/>
          <p:cNvSpPr/>
          <p:nvPr/>
        </p:nvSpPr>
        <p:spPr>
          <a:xfrm rot="341322">
            <a:off x="9817575" y="2283562"/>
            <a:ext cx="1418537" cy="1434939"/>
          </a:xfrm>
          <a:prstGeom prst="foldedCorner">
            <a:avLst/>
          </a:prstGeom>
          <a:solidFill>
            <a:srgbClr val="F4DC84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=66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EUR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58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647</Words>
  <Application>Microsoft Office PowerPoint</Application>
  <PresentationFormat>Breitbild</PresentationFormat>
  <Paragraphs>127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11</cp:revision>
  <dcterms:created xsi:type="dcterms:W3CDTF">2023-05-24T05:28:08Z</dcterms:created>
  <dcterms:modified xsi:type="dcterms:W3CDTF">2023-05-25T09:43:44Z</dcterms:modified>
</cp:coreProperties>
</file>