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9E6F"/>
    <a:srgbClr val="DF7BA1"/>
    <a:srgbClr val="CE32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491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5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253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014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385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384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615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39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7745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62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68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8C308-9866-4A1E-8076-150B27A33A33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092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7" name="Ovale Legende 6"/>
          <p:cNvSpPr/>
          <p:nvPr/>
        </p:nvSpPr>
        <p:spPr>
          <a:xfrm>
            <a:off x="1365885" y="1157209"/>
            <a:ext cx="3729037" cy="2055686"/>
          </a:xfrm>
          <a:prstGeom prst="wedgeEllipseCallout">
            <a:avLst>
              <a:gd name="adj1" fmla="val 54263"/>
              <a:gd name="adj2" fmla="val 5485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…jetzt geht’s los…</a:t>
            </a:r>
            <a:endParaRPr lang="de-DE" sz="32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5916" y="2281707"/>
            <a:ext cx="2128564" cy="4270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81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>
                  <a:solidFill>
                    <a:schemeClr val="bg1"/>
                  </a:solidFill>
                </a:rPr>
                <a:t>Es gibt 11 Berliner Amtsgerichte. Können Sie alle </a:t>
              </a:r>
              <a:r>
                <a:rPr lang="de-DE" sz="2400" b="1" dirty="0" err="1" smtClean="0">
                  <a:solidFill>
                    <a:schemeClr val="bg1"/>
                  </a:solidFill>
                </a:rPr>
                <a:t>bennen</a:t>
              </a:r>
              <a:r>
                <a:rPr lang="de-DE" sz="2400" b="1" dirty="0" smtClean="0">
                  <a:solidFill>
                    <a:schemeClr val="bg1"/>
                  </a:solidFill>
                </a:rPr>
                <a:t>?</a:t>
              </a:r>
              <a:endParaRPr lang="de-DE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/>
                <a:t>1.</a:t>
              </a:r>
              <a:endParaRPr lang="de-DE" sz="3600" b="1" dirty="0"/>
            </a:p>
          </p:txBody>
        </p:sp>
      </p:grpSp>
      <p:sp>
        <p:nvSpPr>
          <p:cNvPr id="22" name="Gefaltete Ecke 21"/>
          <p:cNvSpPr/>
          <p:nvPr/>
        </p:nvSpPr>
        <p:spPr>
          <a:xfrm rot="264660">
            <a:off x="9000190" y="1501738"/>
            <a:ext cx="2105996" cy="1950603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Spandau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2519826" y="2046762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Köpenick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162755" y="143601"/>
            <a:ext cx="681480" cy="70172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Q02</a:t>
            </a:r>
            <a:endParaRPr lang="de-DE" sz="2000" b="1" dirty="0"/>
          </a:p>
        </p:txBody>
      </p:sp>
      <p:sp>
        <p:nvSpPr>
          <p:cNvPr id="13" name="Gefaltete Ecke 12"/>
          <p:cNvSpPr/>
          <p:nvPr/>
        </p:nvSpPr>
        <p:spPr>
          <a:xfrm rot="21260758">
            <a:off x="2489287" y="4313056"/>
            <a:ext cx="2105996" cy="1950603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Mitte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1260758">
            <a:off x="9363766" y="3152349"/>
            <a:ext cx="2105996" cy="1950603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Schöneberg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260758">
            <a:off x="4630532" y="2001096"/>
            <a:ext cx="2105996" cy="1950603"/>
          </a:xfrm>
          <a:prstGeom prst="foldedCorner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Neukölln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>
            <a:off x="8823457" y="4759498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Pankow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6865081" y="1945800"/>
            <a:ext cx="2105996" cy="1950603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Lichtenberg 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413830" y="4313057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Charlotten</a:t>
            </a:r>
          </a:p>
          <a:p>
            <a:pPr algn="ctr"/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burg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>
            <a:off x="275740" y="1913916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Tiergarten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260758">
            <a:off x="6627667" y="4143300"/>
            <a:ext cx="2105996" cy="1950603"/>
          </a:xfrm>
          <a:prstGeom prst="foldedCorner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Wedding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4581222" y="4242298"/>
            <a:ext cx="2105996" cy="1950603"/>
          </a:xfrm>
          <a:prstGeom prst="foldedCorner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Kreuzberg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18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396188"/>
            <a:chOff x="871538" y="1405759"/>
            <a:chExt cx="8853668" cy="1396188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4"/>
              <a:ext cx="8003562" cy="1197413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In welchem Gesetz werden die Grundlagen des Prozessrechts geregelt?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2.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21293279">
            <a:off x="4380243" y="2876287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GVG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5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Nennen Sie 2 Gerichte der Fachgerichtsbarkeiten.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3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1260758">
            <a:off x="1419703" y="3022183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waltungs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-gericht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4008294" y="3022183"/>
            <a:ext cx="2105996" cy="1950603"/>
          </a:xfrm>
          <a:prstGeom prst="foldedCorne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Sozial-</a:t>
            </a: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gericht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6556640" y="2923185"/>
            <a:ext cx="2105996" cy="1950603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Arbeits-</a:t>
            </a: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gericht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346904">
            <a:off x="8996224" y="3227616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Finanz-gericht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82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Wie nennt man die Beteiligten in den folgenden Verfahren?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4.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1260758">
            <a:off x="526734" y="1877412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Zivilprozeß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6031454" y="2094334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Familien-sachen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2606956" y="1854953"/>
            <a:ext cx="1659306" cy="169519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440123">
            <a:off x="3962954" y="1875728"/>
            <a:ext cx="1728580" cy="166453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Beklagter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7880366" y="3006874"/>
            <a:ext cx="1838619" cy="169519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Antragsteller</a:t>
            </a:r>
            <a:endParaRPr lang="de-DE" sz="16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232434">
            <a:off x="9551228" y="2878269"/>
            <a:ext cx="1715295" cy="176589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Antragsgegner</a:t>
            </a:r>
          </a:p>
        </p:txBody>
      </p:sp>
      <p:sp>
        <p:nvSpPr>
          <p:cNvPr id="18" name="Gefaltete Ecke 17"/>
          <p:cNvSpPr/>
          <p:nvPr/>
        </p:nvSpPr>
        <p:spPr>
          <a:xfrm>
            <a:off x="1245272" y="4569822"/>
            <a:ext cx="2105996" cy="1950603"/>
          </a:xfrm>
          <a:prstGeom prst="foldedCorner">
            <a:avLst/>
          </a:prstGeom>
          <a:solidFill>
            <a:srgbClr val="EB9E6F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Zwangs-voll-streckungs-sachen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642126">
            <a:off x="3346952" y="4655845"/>
            <a:ext cx="1838619" cy="1695196"/>
          </a:xfrm>
          <a:prstGeom prst="foldedCorner">
            <a:avLst/>
          </a:prstGeom>
          <a:solidFill>
            <a:srgbClr val="EB9E6F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Gläubiger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>
            <a:off x="5040830" y="4697525"/>
            <a:ext cx="1838619" cy="1695196"/>
          </a:xfrm>
          <a:prstGeom prst="foldedCorner">
            <a:avLst/>
          </a:prstGeom>
          <a:solidFill>
            <a:srgbClr val="EB9E6F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Schuldner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30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Was heißt BGB und was bedeutet GOV?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5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>
            <a:off x="1226823" y="2068496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BGB=</a:t>
            </a: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152564">
            <a:off x="6331349" y="1974545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GOV=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6849074" y="3145978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Geschäfts-ordnungsvor-schriften für 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die…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Gefaltete Ecke 22"/>
          <p:cNvSpPr/>
          <p:nvPr/>
        </p:nvSpPr>
        <p:spPr>
          <a:xfrm>
            <a:off x="6559950" y="4498181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…Gerichte </a:t>
            </a: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der ordentlichen Gerichtsbarkeit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>
            <a:off x="1226823" y="3653332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bürgerliches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Gesetzbuch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76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0" grpId="0" animBg="1"/>
      <p:bldP spid="21" grpId="0" animBg="1"/>
      <p:bldP spid="23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Wozu dient ein Geschäftsverteilungsplan und was regelt er?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6.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1721644" y="2289490"/>
            <a:ext cx="2359024" cy="224688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Sorgt für ein </a:t>
            </a:r>
            <a:r>
              <a:rPr lang="de-DE" sz="24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faires </a:t>
            </a:r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Verfahren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239691">
            <a:off x="4020695" y="2289488"/>
            <a:ext cx="2359024" cy="224688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schützt den Bürger vor Manipulationen und Willkür</a:t>
            </a:r>
            <a:endParaRPr lang="de-DE" sz="17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7058597" y="3740391"/>
            <a:ext cx="2359024" cy="224688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Regelt die Zuständigkeit der Richter innerhalb des Gerichts.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26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0283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Wer verabschiedet Bundesgesetze?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7.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4546116" y="2571750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d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er deutsche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Bundestag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713" y="3666618"/>
            <a:ext cx="2594466" cy="2930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8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Breitbild</PresentationFormat>
  <Paragraphs>115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18</cp:revision>
  <dcterms:created xsi:type="dcterms:W3CDTF">2023-07-31T11:36:16Z</dcterms:created>
  <dcterms:modified xsi:type="dcterms:W3CDTF">2023-09-07T09:26:52Z</dcterms:modified>
</cp:coreProperties>
</file>