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4"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A5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showGuides="1">
      <p:cViewPr varScale="1">
        <p:scale>
          <a:sx n="115" d="100"/>
          <a:sy n="115" d="100"/>
        </p:scale>
        <p:origin x="43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FD25719-3779-4EB7-BB29-37BDC6BE8784}" type="datetimeFigureOut">
              <a:rPr lang="de-DE" smtClean="0"/>
              <a:t>31.08.2023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4A89DCF-5C5E-4FB7-B561-9B1E78E98414}" type="slidenum">
              <a:rPr lang="de-DE" smtClean="0"/>
              <a:t>‹Nr.›</a:t>
            </a:fld>
            <a:endParaRPr lang="de-DE"/>
          </a:p>
        </p:txBody>
      </p:sp>
    </p:spTree>
    <p:extLst>
      <p:ext uri="{BB962C8B-B14F-4D97-AF65-F5344CB8AC3E}">
        <p14:creationId xmlns:p14="http://schemas.microsoft.com/office/powerpoint/2010/main" val="2817514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FD25719-3779-4EB7-BB29-37BDC6BE8784}" type="datetimeFigureOut">
              <a:rPr lang="de-DE" smtClean="0"/>
              <a:t>31.08.2023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4A89DCF-5C5E-4FB7-B561-9B1E78E98414}" type="slidenum">
              <a:rPr lang="de-DE" smtClean="0"/>
              <a:t>‹Nr.›</a:t>
            </a:fld>
            <a:endParaRPr lang="de-DE"/>
          </a:p>
        </p:txBody>
      </p:sp>
    </p:spTree>
    <p:extLst>
      <p:ext uri="{BB962C8B-B14F-4D97-AF65-F5344CB8AC3E}">
        <p14:creationId xmlns:p14="http://schemas.microsoft.com/office/powerpoint/2010/main" val="876552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FD25719-3779-4EB7-BB29-37BDC6BE8784}" type="datetimeFigureOut">
              <a:rPr lang="de-DE" smtClean="0"/>
              <a:t>31.08.2023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4A89DCF-5C5E-4FB7-B561-9B1E78E98414}" type="slidenum">
              <a:rPr lang="de-DE" smtClean="0"/>
              <a:t>‹Nr.›</a:t>
            </a:fld>
            <a:endParaRPr lang="de-DE"/>
          </a:p>
        </p:txBody>
      </p:sp>
    </p:spTree>
    <p:extLst>
      <p:ext uri="{BB962C8B-B14F-4D97-AF65-F5344CB8AC3E}">
        <p14:creationId xmlns:p14="http://schemas.microsoft.com/office/powerpoint/2010/main" val="125376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FD25719-3779-4EB7-BB29-37BDC6BE8784}" type="datetimeFigureOut">
              <a:rPr lang="de-DE" smtClean="0"/>
              <a:t>31.08.2023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4A89DCF-5C5E-4FB7-B561-9B1E78E98414}" type="slidenum">
              <a:rPr lang="de-DE" smtClean="0"/>
              <a:t>‹Nr.›</a:t>
            </a:fld>
            <a:endParaRPr lang="de-DE"/>
          </a:p>
        </p:txBody>
      </p:sp>
    </p:spTree>
    <p:extLst>
      <p:ext uri="{BB962C8B-B14F-4D97-AF65-F5344CB8AC3E}">
        <p14:creationId xmlns:p14="http://schemas.microsoft.com/office/powerpoint/2010/main" val="635130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4FD25719-3779-4EB7-BB29-37BDC6BE8784}" type="datetimeFigureOut">
              <a:rPr lang="de-DE" smtClean="0"/>
              <a:t>31.08.2023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4A89DCF-5C5E-4FB7-B561-9B1E78E98414}" type="slidenum">
              <a:rPr lang="de-DE" smtClean="0"/>
              <a:t>‹Nr.›</a:t>
            </a:fld>
            <a:endParaRPr lang="de-DE"/>
          </a:p>
        </p:txBody>
      </p:sp>
    </p:spTree>
    <p:extLst>
      <p:ext uri="{BB962C8B-B14F-4D97-AF65-F5344CB8AC3E}">
        <p14:creationId xmlns:p14="http://schemas.microsoft.com/office/powerpoint/2010/main" val="2433647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FD25719-3779-4EB7-BB29-37BDC6BE8784}" type="datetimeFigureOut">
              <a:rPr lang="de-DE" smtClean="0"/>
              <a:t>31.08.2023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4A89DCF-5C5E-4FB7-B561-9B1E78E98414}" type="slidenum">
              <a:rPr lang="de-DE" smtClean="0"/>
              <a:t>‹Nr.›</a:t>
            </a:fld>
            <a:endParaRPr lang="de-DE"/>
          </a:p>
        </p:txBody>
      </p:sp>
    </p:spTree>
    <p:extLst>
      <p:ext uri="{BB962C8B-B14F-4D97-AF65-F5344CB8AC3E}">
        <p14:creationId xmlns:p14="http://schemas.microsoft.com/office/powerpoint/2010/main" val="1035191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FD25719-3779-4EB7-BB29-37BDC6BE8784}" type="datetimeFigureOut">
              <a:rPr lang="de-DE" smtClean="0"/>
              <a:t>31.08.2023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4A89DCF-5C5E-4FB7-B561-9B1E78E98414}" type="slidenum">
              <a:rPr lang="de-DE" smtClean="0"/>
              <a:t>‹Nr.›</a:t>
            </a:fld>
            <a:endParaRPr lang="de-DE"/>
          </a:p>
        </p:txBody>
      </p:sp>
    </p:spTree>
    <p:extLst>
      <p:ext uri="{BB962C8B-B14F-4D97-AF65-F5344CB8AC3E}">
        <p14:creationId xmlns:p14="http://schemas.microsoft.com/office/powerpoint/2010/main" val="338846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FD25719-3779-4EB7-BB29-37BDC6BE8784}" type="datetimeFigureOut">
              <a:rPr lang="de-DE" smtClean="0"/>
              <a:t>31.08.2023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4A89DCF-5C5E-4FB7-B561-9B1E78E98414}" type="slidenum">
              <a:rPr lang="de-DE" smtClean="0"/>
              <a:t>‹Nr.›</a:t>
            </a:fld>
            <a:endParaRPr lang="de-DE"/>
          </a:p>
        </p:txBody>
      </p:sp>
    </p:spTree>
    <p:extLst>
      <p:ext uri="{BB962C8B-B14F-4D97-AF65-F5344CB8AC3E}">
        <p14:creationId xmlns:p14="http://schemas.microsoft.com/office/powerpoint/2010/main" val="3322400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FD25719-3779-4EB7-BB29-37BDC6BE8784}" type="datetimeFigureOut">
              <a:rPr lang="de-DE" smtClean="0"/>
              <a:t>31.08.2023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4A89DCF-5C5E-4FB7-B561-9B1E78E98414}" type="slidenum">
              <a:rPr lang="de-DE" smtClean="0"/>
              <a:t>‹Nr.›</a:t>
            </a:fld>
            <a:endParaRPr lang="de-DE"/>
          </a:p>
        </p:txBody>
      </p:sp>
    </p:spTree>
    <p:extLst>
      <p:ext uri="{BB962C8B-B14F-4D97-AF65-F5344CB8AC3E}">
        <p14:creationId xmlns:p14="http://schemas.microsoft.com/office/powerpoint/2010/main" val="1101712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FD25719-3779-4EB7-BB29-37BDC6BE8784}" type="datetimeFigureOut">
              <a:rPr lang="de-DE" smtClean="0"/>
              <a:t>31.08.2023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4A89DCF-5C5E-4FB7-B561-9B1E78E98414}" type="slidenum">
              <a:rPr lang="de-DE" smtClean="0"/>
              <a:t>‹Nr.›</a:t>
            </a:fld>
            <a:endParaRPr lang="de-DE"/>
          </a:p>
        </p:txBody>
      </p:sp>
    </p:spTree>
    <p:extLst>
      <p:ext uri="{BB962C8B-B14F-4D97-AF65-F5344CB8AC3E}">
        <p14:creationId xmlns:p14="http://schemas.microsoft.com/office/powerpoint/2010/main" val="1289863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FD25719-3779-4EB7-BB29-37BDC6BE8784}" type="datetimeFigureOut">
              <a:rPr lang="de-DE" smtClean="0"/>
              <a:t>31.08.2023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4A89DCF-5C5E-4FB7-B561-9B1E78E98414}" type="slidenum">
              <a:rPr lang="de-DE" smtClean="0"/>
              <a:t>‹Nr.›</a:t>
            </a:fld>
            <a:endParaRPr lang="de-DE"/>
          </a:p>
        </p:txBody>
      </p:sp>
    </p:spTree>
    <p:extLst>
      <p:ext uri="{BB962C8B-B14F-4D97-AF65-F5344CB8AC3E}">
        <p14:creationId xmlns:p14="http://schemas.microsoft.com/office/powerpoint/2010/main" val="730037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D25719-3779-4EB7-BB29-37BDC6BE8784}" type="datetimeFigureOut">
              <a:rPr lang="de-DE" smtClean="0"/>
              <a:t>31.08.2023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A89DCF-5C5E-4FB7-B561-9B1E78E98414}" type="slidenum">
              <a:rPr lang="de-DE" smtClean="0"/>
              <a:t>‹Nr.›</a:t>
            </a:fld>
            <a:endParaRPr lang="de-DE"/>
          </a:p>
        </p:txBody>
      </p:sp>
    </p:spTree>
    <p:extLst>
      <p:ext uri="{BB962C8B-B14F-4D97-AF65-F5344CB8AC3E}">
        <p14:creationId xmlns:p14="http://schemas.microsoft.com/office/powerpoint/2010/main" val="117041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351064" y="1249722"/>
            <a:ext cx="7184572" cy="2769989"/>
          </a:xfrm>
          <a:prstGeom prst="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de-DE" sz="2400" b="1" u="sng" dirty="0" smtClean="0">
                <a:latin typeface="Arial" panose="020B0604020202020204" pitchFamily="34" charset="0"/>
                <a:cs typeface="Arial" panose="020B0604020202020204" pitchFamily="34" charset="0"/>
              </a:rPr>
              <a:t>Schuldrechtlicher VA </a:t>
            </a:r>
          </a:p>
          <a:p>
            <a:endParaRPr lang="de-DE" sz="1000" dirty="0" smtClean="0">
              <a:latin typeface="Arial" panose="020B0604020202020204" pitchFamily="34" charset="0"/>
              <a:cs typeface="Arial" panose="020B0604020202020204" pitchFamily="34" charset="0"/>
            </a:endParaRPr>
          </a:p>
          <a:p>
            <a:r>
              <a:rPr lang="de-DE" sz="2400" dirty="0" smtClean="0">
                <a:latin typeface="Arial" panose="020B0604020202020204" pitchFamily="34" charset="0"/>
                <a:cs typeface="Arial" panose="020B0604020202020204" pitchFamily="34" charset="0"/>
              </a:rPr>
              <a:t>zwischen geschiedenen Ehegatten</a:t>
            </a:r>
          </a:p>
          <a:p>
            <a:r>
              <a:rPr lang="de-DE" sz="2400" dirty="0" smtClean="0">
                <a:latin typeface="Arial" panose="020B0604020202020204" pitchFamily="34" charset="0"/>
                <a:cs typeface="Arial" panose="020B0604020202020204" pitchFamily="34" charset="0"/>
              </a:rPr>
              <a:t>für Rentenanwartschaften, die nicht bereits ausgeglichen wurden</a:t>
            </a:r>
            <a:endParaRPr lang="de-DE" sz="2400" dirty="0">
              <a:latin typeface="Arial" panose="020B0604020202020204" pitchFamily="34" charset="0"/>
              <a:cs typeface="Arial" panose="020B0604020202020204" pitchFamily="34" charset="0"/>
            </a:endParaRPr>
          </a:p>
          <a:p>
            <a:endParaRPr lang="de-DE" sz="1000" dirty="0" smtClean="0">
              <a:latin typeface="Arial" panose="020B0604020202020204" pitchFamily="34" charset="0"/>
              <a:cs typeface="Arial" panose="020B0604020202020204" pitchFamily="34" charset="0"/>
            </a:endParaRPr>
          </a:p>
          <a:p>
            <a:r>
              <a:rPr lang="de-DE" sz="2400" dirty="0" smtClean="0">
                <a:latin typeface="Arial" panose="020B0604020202020204" pitchFamily="34" charset="0"/>
                <a:cs typeface="Arial" panose="020B0604020202020204" pitchFamily="34" charset="0"/>
              </a:rPr>
              <a:t>fällig, wenn beide die Rente/ Pension erreicht </a:t>
            </a:r>
          </a:p>
          <a:p>
            <a:endParaRPr lang="de-DE" sz="1000" dirty="0" smtClean="0">
              <a:latin typeface="Arial" panose="020B0604020202020204" pitchFamily="34" charset="0"/>
              <a:cs typeface="Arial" panose="020B0604020202020204" pitchFamily="34" charset="0"/>
            </a:endParaRPr>
          </a:p>
          <a:p>
            <a:r>
              <a:rPr lang="de-DE" sz="2400" dirty="0" smtClean="0">
                <a:latin typeface="Arial" panose="020B0604020202020204" pitchFamily="34" charset="0"/>
                <a:cs typeface="Arial" panose="020B0604020202020204" pitchFamily="34" charset="0"/>
              </a:rPr>
              <a:t>Ausgleich unmittelbar gegenüber dem Berechtigten </a:t>
            </a:r>
            <a:endParaRPr lang="de-DE" dirty="0"/>
          </a:p>
        </p:txBody>
      </p:sp>
      <p:sp>
        <p:nvSpPr>
          <p:cNvPr id="6" name="Rechteck 5"/>
          <p:cNvSpPr/>
          <p:nvPr/>
        </p:nvSpPr>
        <p:spPr>
          <a:xfrm>
            <a:off x="1053193" y="4647006"/>
            <a:ext cx="10091057" cy="984885"/>
          </a:xfrm>
          <a:prstGeom prst="rect">
            <a:avLst/>
          </a:prstGeom>
          <a:solidFill>
            <a:schemeClr val="bg1">
              <a:lumMod val="95000"/>
            </a:schemeClr>
          </a:solidFill>
          <a:ln>
            <a:solidFill>
              <a:schemeClr val="bg1">
                <a:lumMod val="65000"/>
              </a:schemeClr>
            </a:solidFill>
          </a:ln>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wrap="square">
            <a:spAutoFit/>
          </a:bodyPr>
          <a:lstStyle/>
          <a:p>
            <a:pPr algn="ctr">
              <a:spcAft>
                <a:spcPts val="0"/>
              </a:spcAft>
            </a:pPr>
            <a:r>
              <a:rPr lang="de-DE" sz="2400" dirty="0" smtClean="0">
                <a:latin typeface="Arial" panose="020B0604020202020204" pitchFamily="34" charset="0"/>
                <a:ea typeface="Calibri" panose="020F0502020204030204" pitchFamily="34" charset="0"/>
                <a:cs typeface="Arial" panose="020B0604020202020204" pitchFamily="34" charset="0"/>
              </a:rPr>
              <a:t>Einholung von Auskünften von den Beteiligten </a:t>
            </a:r>
          </a:p>
          <a:p>
            <a:pPr algn="ctr">
              <a:spcAft>
                <a:spcPts val="0"/>
              </a:spcAft>
            </a:pPr>
            <a:endParaRPr lang="de-DE" sz="1000" dirty="0" smtClean="0">
              <a:latin typeface="Arial" panose="020B0604020202020204" pitchFamily="34" charset="0"/>
              <a:ea typeface="Calibri" panose="020F0502020204030204" pitchFamily="34" charset="0"/>
              <a:cs typeface="Arial" panose="020B0604020202020204" pitchFamily="34" charset="0"/>
            </a:endParaRPr>
          </a:p>
          <a:p>
            <a:pPr algn="ctr">
              <a:spcAft>
                <a:spcPts val="0"/>
              </a:spcAft>
            </a:pPr>
            <a:r>
              <a:rPr lang="de-DE" sz="2400" dirty="0" smtClean="0">
                <a:latin typeface="Arial" panose="020B0604020202020204" pitchFamily="34" charset="0"/>
                <a:ea typeface="Calibri" panose="020F0502020204030204" pitchFamily="34" charset="0"/>
                <a:cs typeface="Arial" panose="020B0604020202020204" pitchFamily="34" charset="0"/>
              </a:rPr>
              <a:t>Angelegenheit soll mit den Ehegatten in einem Termin erörtert werden</a:t>
            </a:r>
            <a:endParaRPr lang="de-DE" sz="2400" dirty="0">
              <a:latin typeface="Arial" panose="020B0604020202020204" pitchFamily="34" charset="0"/>
              <a:ea typeface="Calibri" panose="020F0502020204030204" pitchFamily="34" charset="0"/>
              <a:cs typeface="Times New Roman" panose="02020603050405020304" pitchFamily="18" charset="0"/>
            </a:endParaRPr>
          </a:p>
        </p:txBody>
      </p:sp>
      <p:sp>
        <p:nvSpPr>
          <p:cNvPr id="7" name="Rechteck 6"/>
          <p:cNvSpPr/>
          <p:nvPr/>
        </p:nvSpPr>
        <p:spPr>
          <a:xfrm>
            <a:off x="8025493" y="1665220"/>
            <a:ext cx="3804557" cy="1938992"/>
          </a:xfrm>
          <a:prstGeom prst="rect">
            <a:avLst/>
          </a:prstGeom>
          <a:solidFill>
            <a:schemeClr val="accent6">
              <a:lumMod val="20000"/>
              <a:lumOff val="80000"/>
            </a:schemeClr>
          </a:solidFill>
          <a:ln>
            <a:solidFill>
              <a:schemeClr val="accent6">
                <a:lumMod val="60000"/>
                <a:lumOff val="40000"/>
              </a:schemeClr>
            </a:solidFill>
          </a:ln>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wrap="square">
            <a:spAutoFit/>
          </a:bodyPr>
          <a:lstStyle/>
          <a:p>
            <a:pPr>
              <a:spcAft>
                <a:spcPts val="0"/>
              </a:spcAft>
            </a:pPr>
            <a:r>
              <a:rPr lang="de-DE" sz="2400" b="1" u="sng" dirty="0" smtClean="0">
                <a:latin typeface="Arial" panose="020B0604020202020204" pitchFamily="34" charset="0"/>
                <a:ea typeface="Times New Roman" panose="02020603050405020304" pitchFamily="18" charset="0"/>
                <a:cs typeface="Arial" panose="020B0604020202020204" pitchFamily="34" charset="0"/>
              </a:rPr>
              <a:t>Abänderungsverfahren</a:t>
            </a:r>
          </a:p>
          <a:p>
            <a:pPr>
              <a:spcAft>
                <a:spcPts val="0"/>
              </a:spcAft>
            </a:pPr>
            <a:r>
              <a:rPr lang="de-DE" sz="2400" dirty="0" smtClean="0">
                <a:latin typeface="Arial" panose="020B0604020202020204" pitchFamily="34" charset="0"/>
                <a:ea typeface="Times New Roman" panose="02020603050405020304" pitchFamily="18" charset="0"/>
                <a:cs typeface="Arial" panose="020B0604020202020204" pitchFamily="34" charset="0"/>
              </a:rPr>
              <a:t>Abänderung einer getroffenen Entscheidung, wenn der Ausgleichswert sich nachträglich ändert</a:t>
            </a:r>
            <a:endParaRPr lang="de-DE" sz="2000" b="1" dirty="0" smtClean="0">
              <a:latin typeface="Arial" panose="020B0604020202020204" pitchFamily="34" charset="0"/>
              <a:ea typeface="Times New Roman" panose="02020603050405020304" pitchFamily="18" charset="0"/>
              <a:cs typeface="Arial" panose="020B0604020202020204" pitchFamily="34" charset="0"/>
            </a:endParaRPr>
          </a:p>
        </p:txBody>
      </p:sp>
      <p:sp>
        <p:nvSpPr>
          <p:cNvPr id="8" name="Rechteck 7"/>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329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Rechteck 8"/>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1" name="Abgerundetes Rechteck 10"/>
          <p:cNvSpPr/>
          <p:nvPr/>
        </p:nvSpPr>
        <p:spPr>
          <a:xfrm>
            <a:off x="3705203" y="454664"/>
            <a:ext cx="4811806" cy="50509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Isolierter Versorgungsausgleich</a:t>
            </a:r>
            <a:endParaRPr lang="de-DE" sz="2000" b="1" dirty="0">
              <a:effectLst/>
            </a:endParaRPr>
          </a:p>
        </p:txBody>
      </p:sp>
    </p:spTree>
    <p:extLst>
      <p:ext uri="{BB962C8B-B14F-4D97-AF65-F5344CB8AC3E}">
        <p14:creationId xmlns:p14="http://schemas.microsoft.com/office/powerpoint/2010/main" val="394616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bgerundetes Rechteck 9"/>
          <p:cNvSpPr/>
          <p:nvPr/>
        </p:nvSpPr>
        <p:spPr>
          <a:xfrm>
            <a:off x="1547667" y="2273217"/>
            <a:ext cx="8581949" cy="4278519"/>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smtClean="0">
                <a:effectLst>
                  <a:outerShdw blurRad="38100" dist="38100" dir="2700000" algn="tl">
                    <a:srgbClr val="000000">
                      <a:alpha val="43137"/>
                    </a:srgbClr>
                  </a:outerShdw>
                </a:effectLst>
              </a:rPr>
              <a:t>Zuständigkeit</a:t>
            </a:r>
            <a:r>
              <a:rPr lang="de-DE" b="1" dirty="0">
                <a:effectLst>
                  <a:outerShdw blurRad="38100" dist="38100" dir="2700000" algn="tl">
                    <a:srgbClr val="000000">
                      <a:alpha val="43137"/>
                    </a:srgbClr>
                  </a:outerShdw>
                </a:effectLst>
              </a:rPr>
              <a:t>: </a:t>
            </a:r>
          </a:p>
          <a:p>
            <a:pPr lvl="0"/>
            <a:r>
              <a:rPr lang="de-DE" b="1" dirty="0">
                <a:effectLst>
                  <a:outerShdw blurRad="38100" dist="38100" dir="2700000" algn="tl">
                    <a:srgbClr val="000000">
                      <a:alpha val="43137"/>
                    </a:srgbClr>
                  </a:outerShdw>
                </a:effectLst>
              </a:rPr>
              <a:t>sachlich: </a:t>
            </a:r>
            <a:r>
              <a:rPr lang="de-DE" dirty="0"/>
              <a:t>AG als Familiengerecht (§§ 23a I S. 1 Nr. 1, 23b I GVG)</a:t>
            </a:r>
          </a:p>
          <a:p>
            <a:pPr lvl="0"/>
            <a:r>
              <a:rPr lang="de-DE" b="1" dirty="0">
                <a:effectLst>
                  <a:outerShdw blurRad="38100" dist="38100" dir="2700000" algn="tl">
                    <a:srgbClr val="000000">
                      <a:alpha val="43137"/>
                    </a:srgbClr>
                  </a:outerShdw>
                </a:effectLst>
              </a:rPr>
              <a:t>örtlich: </a:t>
            </a:r>
            <a:r>
              <a:rPr lang="de-DE" dirty="0"/>
              <a:t>ausschließlich in der Rangfolge des § 218 </a:t>
            </a:r>
            <a:r>
              <a:rPr lang="de-DE" dirty="0" err="1"/>
              <a:t>FamFG</a:t>
            </a:r>
            <a:endParaRPr lang="de-DE" dirty="0"/>
          </a:p>
          <a:p>
            <a:pPr lvl="1"/>
            <a:r>
              <a:rPr lang="de-DE" dirty="0"/>
              <a:t>1. Ehesache anhängig: Gericht, bei dem die Ehesache im ersten Rechtszug anhängig ist oder war</a:t>
            </a:r>
          </a:p>
          <a:p>
            <a:pPr lvl="1"/>
            <a:r>
              <a:rPr lang="de-DE" dirty="0"/>
              <a:t>2. Gericht, in dessen Bezirk die Ehegatten ihren gemeinsamen gewöhnlichen Aufenthalt haben oder zuletzt gehabt haben, wenn ein Ehegatte dort weiterhin seinen gewöhnlichen Aufenthalt hat</a:t>
            </a:r>
          </a:p>
          <a:p>
            <a:pPr lvl="1"/>
            <a:r>
              <a:rPr lang="de-DE" dirty="0"/>
              <a:t>3. Gericht, in dessen Bezirk ein Antragsgegner seinen gewöhnlichen Aufenthalt oder Sitz hat</a:t>
            </a:r>
          </a:p>
          <a:p>
            <a:pPr lvl="1"/>
            <a:r>
              <a:rPr lang="de-DE" dirty="0"/>
              <a:t>4. Gericht, in dessen Bezirk ein Antragsteller seinen gewöhnlichen Aufenthalt oder Sitz hat</a:t>
            </a:r>
          </a:p>
          <a:p>
            <a:pPr lvl="1"/>
            <a:r>
              <a:rPr lang="de-DE" dirty="0"/>
              <a:t>5. Amtsgericht Schöneberg in Berlin</a:t>
            </a:r>
          </a:p>
          <a:p>
            <a:pPr lvl="0"/>
            <a:r>
              <a:rPr lang="de-DE" b="1" dirty="0">
                <a:effectLst>
                  <a:outerShdw blurRad="38100" dist="38100" dir="2700000" algn="tl">
                    <a:srgbClr val="000000">
                      <a:alpha val="43137"/>
                    </a:srgbClr>
                  </a:outerShdw>
                </a:effectLst>
              </a:rPr>
              <a:t>funktionell: </a:t>
            </a:r>
            <a:r>
              <a:rPr lang="de-DE" dirty="0"/>
              <a:t>Richter (§ 3, 14 RPflG)</a:t>
            </a:r>
          </a:p>
        </p:txBody>
      </p:sp>
      <p:sp>
        <p:nvSpPr>
          <p:cNvPr id="9" name="Abgerundetes Rechteck 8"/>
          <p:cNvSpPr/>
          <p:nvPr/>
        </p:nvSpPr>
        <p:spPr>
          <a:xfrm>
            <a:off x="414337" y="1212390"/>
            <a:ext cx="8899320" cy="5236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Versorgungsausgleichssachen sind Verfahren, die den VA betreffen (§ 217 FamFG) </a:t>
            </a: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330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3705203" y="454664"/>
            <a:ext cx="4811806" cy="50509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Isolierter Versorgungsausgleich</a:t>
            </a:r>
            <a:endParaRPr lang="de-DE" sz="2000" b="1" dirty="0">
              <a:effectLst/>
            </a:endParaRPr>
          </a:p>
        </p:txBody>
      </p:sp>
      <p:sp>
        <p:nvSpPr>
          <p:cNvPr id="13" name="Gefaltete Ecke 12"/>
          <p:cNvSpPr/>
          <p:nvPr/>
        </p:nvSpPr>
        <p:spPr>
          <a:xfrm rot="21122166">
            <a:off x="10074822" y="4533284"/>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 218 </a:t>
            </a:r>
            <a:r>
              <a:rPr lang="de-DE" dirty="0" err="1" smtClean="0">
                <a:solidFill>
                  <a:schemeClr val="tx1"/>
                </a:solidFill>
                <a:latin typeface="MV Boli" panose="02000500030200090000" pitchFamily="2" charset="0"/>
                <a:cs typeface="MV Boli" panose="02000500030200090000" pitchFamily="2" charset="0"/>
              </a:rPr>
              <a:t>FamFG</a:t>
            </a: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Rangfolge</a:t>
            </a:r>
          </a:p>
        </p:txBody>
      </p:sp>
      <p:sp>
        <p:nvSpPr>
          <p:cNvPr id="12" name="Abgerundetes Rechteck 11"/>
          <p:cNvSpPr/>
          <p:nvPr/>
        </p:nvSpPr>
        <p:spPr>
          <a:xfrm>
            <a:off x="455116" y="1933129"/>
            <a:ext cx="2047876" cy="5236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Verfahrensrecht</a:t>
            </a:r>
            <a:endParaRPr lang="de-DE" sz="2000" dirty="0"/>
          </a:p>
        </p:txBody>
      </p:sp>
    </p:spTree>
    <p:extLst>
      <p:ext uri="{BB962C8B-B14F-4D97-AF65-F5344CB8AC3E}">
        <p14:creationId xmlns:p14="http://schemas.microsoft.com/office/powerpoint/2010/main" val="2354613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1000" fill="hold"/>
                                        <p:tgtEl>
                                          <p:spTgt spid="13"/>
                                        </p:tgtEl>
                                        <p:attrNameLst>
                                          <p:attrName>ppt_w</p:attrName>
                                        </p:attrNameLst>
                                      </p:cBhvr>
                                      <p:tavLst>
                                        <p:tav tm="0">
                                          <p:val>
                                            <p:fltVal val="0"/>
                                          </p:val>
                                        </p:tav>
                                        <p:tav tm="100000">
                                          <p:val>
                                            <p:strVal val="#ppt_w"/>
                                          </p:val>
                                        </p:tav>
                                      </p:tavLst>
                                    </p:anim>
                                    <p:anim calcmode="lin" valueType="num">
                                      <p:cBhvr>
                                        <p:cTn id="14" dur="1000" fill="hold"/>
                                        <p:tgtEl>
                                          <p:spTgt spid="13"/>
                                        </p:tgtEl>
                                        <p:attrNameLst>
                                          <p:attrName>ppt_h</p:attrName>
                                        </p:attrNameLst>
                                      </p:cBhvr>
                                      <p:tavLst>
                                        <p:tav tm="0">
                                          <p:val>
                                            <p:fltVal val="0"/>
                                          </p:val>
                                        </p:tav>
                                        <p:tav tm="100000">
                                          <p:val>
                                            <p:strVal val="#ppt_h"/>
                                          </p:val>
                                        </p:tav>
                                      </p:tavLst>
                                    </p:anim>
                                    <p:anim calcmode="lin" valueType="num">
                                      <p:cBhvr>
                                        <p:cTn id="15" dur="1000" fill="hold"/>
                                        <p:tgtEl>
                                          <p:spTgt spid="13"/>
                                        </p:tgtEl>
                                        <p:attrNameLst>
                                          <p:attrName>style.rotation</p:attrName>
                                        </p:attrNameLst>
                                      </p:cBhvr>
                                      <p:tavLst>
                                        <p:tav tm="0">
                                          <p:val>
                                            <p:fltVal val="90"/>
                                          </p:val>
                                        </p:tav>
                                        <p:tav tm="100000">
                                          <p:val>
                                            <p:fltVal val="0"/>
                                          </p:val>
                                        </p:tav>
                                      </p:tavLst>
                                    </p:anim>
                                    <p:animEffect transition="in" filter="fade">
                                      <p:cBhvr>
                                        <p:cTn id="16"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bgerundetes Rechteck 9"/>
          <p:cNvSpPr/>
          <p:nvPr/>
        </p:nvSpPr>
        <p:spPr>
          <a:xfrm>
            <a:off x="1483321" y="1422543"/>
            <a:ext cx="8581949" cy="187015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Beteiligte (§ 219 </a:t>
            </a:r>
            <a:r>
              <a:rPr lang="de-DE" dirty="0" err="1"/>
              <a:t>FamFG</a:t>
            </a:r>
            <a:r>
              <a:rPr lang="de-DE" dirty="0"/>
              <a:t>): </a:t>
            </a:r>
          </a:p>
          <a:p>
            <a:pPr marL="285750" lvl="0" indent="-285750">
              <a:buFont typeface="Arial" panose="020B0604020202020204" pitchFamily="34" charset="0"/>
              <a:buChar char="•"/>
            </a:pPr>
            <a:r>
              <a:rPr lang="de-DE" dirty="0"/>
              <a:t>Ehegatten</a:t>
            </a:r>
          </a:p>
          <a:p>
            <a:pPr marL="285750" lvl="0" indent="-285750">
              <a:buFont typeface="Arial" panose="020B0604020202020204" pitchFamily="34" charset="0"/>
              <a:buChar char="•"/>
            </a:pPr>
            <a:r>
              <a:rPr lang="de-DE" dirty="0"/>
              <a:t>Versorgungsträger</a:t>
            </a:r>
          </a:p>
          <a:p>
            <a:pPr marL="285750" lvl="0" indent="-285750">
              <a:buFont typeface="Arial" panose="020B0604020202020204" pitchFamily="34" charset="0"/>
              <a:buChar char="•"/>
            </a:pPr>
            <a:r>
              <a:rPr lang="de-DE" dirty="0"/>
              <a:t>ggf. die Hinterbliebenen und Erben der Ehegatten</a:t>
            </a:r>
          </a:p>
          <a:p>
            <a:r>
              <a:rPr lang="de-DE" dirty="0"/>
              <a:t> </a:t>
            </a:r>
          </a:p>
          <a:p>
            <a:pPr marL="285750" indent="-285750">
              <a:buFont typeface="Arial" panose="020B0604020202020204" pitchFamily="34" charset="0"/>
              <a:buChar char="•"/>
            </a:pPr>
            <a:r>
              <a:rPr lang="de-DE" dirty="0"/>
              <a:t>kein Anwaltszwang</a:t>
            </a:r>
          </a:p>
        </p:txBody>
      </p:sp>
      <p:sp>
        <p:nvSpPr>
          <p:cNvPr id="9" name="Abgerundetes Rechteck 8"/>
          <p:cNvSpPr/>
          <p:nvPr/>
        </p:nvSpPr>
        <p:spPr>
          <a:xfrm>
            <a:off x="448280" y="973923"/>
            <a:ext cx="8899320" cy="5236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Versorgungsausgleichssachen sind Verfahren, die den VA betreffen (§ 217 FamFG) </a:t>
            </a: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331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3705203" y="454664"/>
            <a:ext cx="4811806" cy="50509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Isolierter Versorgungsausgleich</a:t>
            </a:r>
            <a:endParaRPr lang="de-DE" sz="2000" b="1" dirty="0">
              <a:effectLst/>
            </a:endParaRPr>
          </a:p>
        </p:txBody>
      </p:sp>
      <p:sp>
        <p:nvSpPr>
          <p:cNvPr id="13" name="Gefaltete Ecke 12"/>
          <p:cNvSpPr/>
          <p:nvPr/>
        </p:nvSpPr>
        <p:spPr>
          <a:xfrm rot="176094">
            <a:off x="9515268" y="1696678"/>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 219 </a:t>
            </a:r>
            <a:r>
              <a:rPr lang="de-DE" dirty="0" err="1" smtClean="0">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
        <p:nvSpPr>
          <p:cNvPr id="11" name="Abgerundetes Rechteck 10"/>
          <p:cNvSpPr/>
          <p:nvPr/>
        </p:nvSpPr>
        <p:spPr>
          <a:xfrm>
            <a:off x="1483320" y="3291824"/>
            <a:ext cx="8581949" cy="62915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das Gericht kann über Grund und Höhe der Anrechte Auskünfte von den Beteiligten einholen (§ 220 </a:t>
            </a:r>
            <a:r>
              <a:rPr lang="de-DE" dirty="0" err="1"/>
              <a:t>FamFG</a:t>
            </a:r>
            <a:r>
              <a:rPr lang="de-DE" dirty="0"/>
              <a:t>) </a:t>
            </a:r>
          </a:p>
        </p:txBody>
      </p:sp>
      <p:sp>
        <p:nvSpPr>
          <p:cNvPr id="15" name="Abgerundetes Rechteck 14"/>
          <p:cNvSpPr/>
          <p:nvPr/>
        </p:nvSpPr>
        <p:spPr>
          <a:xfrm>
            <a:off x="1483318" y="3895371"/>
            <a:ext cx="8581949" cy="96079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Gericht soll die Angelegenheit mit den Ehegatten in einem Termin erörtern </a:t>
            </a:r>
            <a:endParaRPr lang="de-DE" dirty="0" smtClean="0"/>
          </a:p>
          <a:p>
            <a:r>
              <a:rPr lang="de-DE" dirty="0" smtClean="0"/>
              <a:t>(§ </a:t>
            </a:r>
            <a:r>
              <a:rPr lang="de-DE" dirty="0"/>
              <a:t>221 I </a:t>
            </a:r>
            <a:r>
              <a:rPr lang="de-DE" dirty="0" err="1"/>
              <a:t>FamFG</a:t>
            </a:r>
            <a:r>
              <a:rPr lang="de-DE" dirty="0"/>
              <a:t>) </a:t>
            </a:r>
          </a:p>
          <a:p>
            <a:pPr marL="285750" lvl="0" indent="-285750">
              <a:buFont typeface="Arial" panose="020B0604020202020204" pitchFamily="34" charset="0"/>
              <a:buChar char="•"/>
            </a:pPr>
            <a:r>
              <a:rPr lang="de-DE" dirty="0"/>
              <a:t>auf gemeinsamen Antrag kann das Gericht im schriftlichen Verfahren entscheiden </a:t>
            </a:r>
          </a:p>
        </p:txBody>
      </p:sp>
      <p:sp>
        <p:nvSpPr>
          <p:cNvPr id="17" name="Abgerundetes Rechteck 16"/>
          <p:cNvSpPr/>
          <p:nvPr/>
        </p:nvSpPr>
        <p:spPr>
          <a:xfrm>
            <a:off x="1483318" y="4829466"/>
            <a:ext cx="8581949" cy="68992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Kostenentscheidung gemäß §§ 81 – 84 FamFG – Kostenverteilung findet grundsätzlich nach billigem Ermessen des Gerichts statt (§ 81 FamFG) </a:t>
            </a:r>
          </a:p>
        </p:txBody>
      </p:sp>
      <p:sp>
        <p:nvSpPr>
          <p:cNvPr id="14" name="Gefaltete Ecke 13"/>
          <p:cNvSpPr/>
          <p:nvPr/>
        </p:nvSpPr>
        <p:spPr>
          <a:xfrm>
            <a:off x="9635957" y="3153579"/>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 220 </a:t>
            </a:r>
            <a:r>
              <a:rPr lang="de-DE" dirty="0" err="1" smtClean="0">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rot="21258542">
            <a:off x="9570362" y="4746982"/>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a:solidFill>
                  <a:schemeClr val="tx1"/>
                </a:solidFill>
                <a:latin typeface="MV Boli" panose="02000500030200090000" pitchFamily="2" charset="0"/>
                <a:cs typeface="MV Boli" panose="02000500030200090000" pitchFamily="2" charset="0"/>
              </a:rPr>
              <a:t>§§ 81-84 </a:t>
            </a:r>
            <a:r>
              <a:rPr lang="de-DE" dirty="0" err="1">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
        <p:nvSpPr>
          <p:cNvPr id="18" name="Abgerundetes Rechteck 17"/>
          <p:cNvSpPr/>
          <p:nvPr/>
        </p:nvSpPr>
        <p:spPr>
          <a:xfrm>
            <a:off x="1483317" y="5497362"/>
            <a:ext cx="6589121" cy="105437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isolierter VA untergliedert sich grundsätzlich in: </a:t>
            </a:r>
          </a:p>
          <a:p>
            <a:pPr lvl="0"/>
            <a:r>
              <a:rPr lang="de-DE"/>
              <a:t>schuldrechtlichen VA (§§ 20 ff. VersAusglG) </a:t>
            </a:r>
          </a:p>
          <a:p>
            <a:pPr lvl="0"/>
            <a:r>
              <a:rPr lang="de-DE"/>
              <a:t>Abänderungsverfahren (§§ 225 FamFG, §§ 51 ff. VersAusglG) </a:t>
            </a:r>
          </a:p>
        </p:txBody>
      </p:sp>
      <p:sp>
        <p:nvSpPr>
          <p:cNvPr id="19" name="Gefaltete Ecke 18"/>
          <p:cNvSpPr/>
          <p:nvPr/>
        </p:nvSpPr>
        <p:spPr>
          <a:xfrm>
            <a:off x="7857785" y="5385881"/>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 225 </a:t>
            </a:r>
            <a:r>
              <a:rPr lang="de-DE" dirty="0" err="1">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128586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1000" fill="hold"/>
                                        <p:tgtEl>
                                          <p:spTgt spid="13"/>
                                        </p:tgtEl>
                                        <p:attrNameLst>
                                          <p:attrName>ppt_w</p:attrName>
                                        </p:attrNameLst>
                                      </p:cBhvr>
                                      <p:tavLst>
                                        <p:tav tm="0">
                                          <p:val>
                                            <p:fltVal val="0"/>
                                          </p:val>
                                        </p:tav>
                                        <p:tav tm="100000">
                                          <p:val>
                                            <p:strVal val="#ppt_w"/>
                                          </p:val>
                                        </p:tav>
                                      </p:tavLst>
                                    </p:anim>
                                    <p:anim calcmode="lin" valueType="num">
                                      <p:cBhvr>
                                        <p:cTn id="14" dur="1000" fill="hold"/>
                                        <p:tgtEl>
                                          <p:spTgt spid="13"/>
                                        </p:tgtEl>
                                        <p:attrNameLst>
                                          <p:attrName>ppt_h</p:attrName>
                                        </p:attrNameLst>
                                      </p:cBhvr>
                                      <p:tavLst>
                                        <p:tav tm="0">
                                          <p:val>
                                            <p:fltVal val="0"/>
                                          </p:val>
                                        </p:tav>
                                        <p:tav tm="100000">
                                          <p:val>
                                            <p:strVal val="#ppt_h"/>
                                          </p:val>
                                        </p:tav>
                                      </p:tavLst>
                                    </p:anim>
                                    <p:anim calcmode="lin" valueType="num">
                                      <p:cBhvr>
                                        <p:cTn id="15" dur="1000" fill="hold"/>
                                        <p:tgtEl>
                                          <p:spTgt spid="13"/>
                                        </p:tgtEl>
                                        <p:attrNameLst>
                                          <p:attrName>style.rotation</p:attrName>
                                        </p:attrNameLst>
                                      </p:cBhvr>
                                      <p:tavLst>
                                        <p:tav tm="0">
                                          <p:val>
                                            <p:fltVal val="90"/>
                                          </p:val>
                                        </p:tav>
                                        <p:tav tm="100000">
                                          <p:val>
                                            <p:fltVal val="0"/>
                                          </p:val>
                                        </p:tav>
                                      </p:tavLst>
                                    </p:anim>
                                    <p:animEffect transition="in" filter="fade">
                                      <p:cBhvr>
                                        <p:cTn id="16" dur="10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additive="base">
                                        <p:cTn id="21" dur="500" fill="hold"/>
                                        <p:tgtEl>
                                          <p:spTgt spid="11"/>
                                        </p:tgtEl>
                                        <p:attrNameLst>
                                          <p:attrName>ppt_x</p:attrName>
                                        </p:attrNameLst>
                                      </p:cBhvr>
                                      <p:tavLst>
                                        <p:tav tm="0">
                                          <p:val>
                                            <p:strVal val="#ppt_x"/>
                                          </p:val>
                                        </p:tav>
                                        <p:tav tm="100000">
                                          <p:val>
                                            <p:strVal val="#ppt_x"/>
                                          </p:val>
                                        </p:tav>
                                      </p:tavLst>
                                    </p:anim>
                                    <p:anim calcmode="lin" valueType="num">
                                      <p:cBhvr additive="base">
                                        <p:cTn id="2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1000" fill="hold"/>
                                        <p:tgtEl>
                                          <p:spTgt spid="14"/>
                                        </p:tgtEl>
                                        <p:attrNameLst>
                                          <p:attrName>ppt_w</p:attrName>
                                        </p:attrNameLst>
                                      </p:cBhvr>
                                      <p:tavLst>
                                        <p:tav tm="0">
                                          <p:val>
                                            <p:fltVal val="0"/>
                                          </p:val>
                                        </p:tav>
                                        <p:tav tm="100000">
                                          <p:val>
                                            <p:strVal val="#ppt_w"/>
                                          </p:val>
                                        </p:tav>
                                      </p:tavLst>
                                    </p:anim>
                                    <p:anim calcmode="lin" valueType="num">
                                      <p:cBhvr>
                                        <p:cTn id="28" dur="1000" fill="hold"/>
                                        <p:tgtEl>
                                          <p:spTgt spid="14"/>
                                        </p:tgtEl>
                                        <p:attrNameLst>
                                          <p:attrName>ppt_h</p:attrName>
                                        </p:attrNameLst>
                                      </p:cBhvr>
                                      <p:tavLst>
                                        <p:tav tm="0">
                                          <p:val>
                                            <p:fltVal val="0"/>
                                          </p:val>
                                        </p:tav>
                                        <p:tav tm="100000">
                                          <p:val>
                                            <p:strVal val="#ppt_h"/>
                                          </p:val>
                                        </p:tav>
                                      </p:tavLst>
                                    </p:anim>
                                    <p:anim calcmode="lin" valueType="num">
                                      <p:cBhvr>
                                        <p:cTn id="29" dur="1000" fill="hold"/>
                                        <p:tgtEl>
                                          <p:spTgt spid="14"/>
                                        </p:tgtEl>
                                        <p:attrNameLst>
                                          <p:attrName>style.rotation</p:attrName>
                                        </p:attrNameLst>
                                      </p:cBhvr>
                                      <p:tavLst>
                                        <p:tav tm="0">
                                          <p:val>
                                            <p:fltVal val="90"/>
                                          </p:val>
                                        </p:tav>
                                        <p:tav tm="100000">
                                          <p:val>
                                            <p:fltVal val="0"/>
                                          </p:val>
                                        </p:tav>
                                      </p:tavLst>
                                    </p:anim>
                                    <p:animEffect transition="in" filter="fade">
                                      <p:cBhvr>
                                        <p:cTn id="30" dur="10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additive="base">
                                        <p:cTn id="35" dur="500" fill="hold"/>
                                        <p:tgtEl>
                                          <p:spTgt spid="15"/>
                                        </p:tgtEl>
                                        <p:attrNameLst>
                                          <p:attrName>ppt_x</p:attrName>
                                        </p:attrNameLst>
                                      </p:cBhvr>
                                      <p:tavLst>
                                        <p:tav tm="0">
                                          <p:val>
                                            <p:strVal val="#ppt_x"/>
                                          </p:val>
                                        </p:tav>
                                        <p:tav tm="100000">
                                          <p:val>
                                            <p:strVal val="#ppt_x"/>
                                          </p:val>
                                        </p:tav>
                                      </p:tavLst>
                                    </p:anim>
                                    <p:anim calcmode="lin" valueType="num">
                                      <p:cBhvr additive="base">
                                        <p:cTn id="3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p:cTn id="41" dur="1000" fill="hold"/>
                                        <p:tgtEl>
                                          <p:spTgt spid="16"/>
                                        </p:tgtEl>
                                        <p:attrNameLst>
                                          <p:attrName>ppt_w</p:attrName>
                                        </p:attrNameLst>
                                      </p:cBhvr>
                                      <p:tavLst>
                                        <p:tav tm="0">
                                          <p:val>
                                            <p:fltVal val="0"/>
                                          </p:val>
                                        </p:tav>
                                        <p:tav tm="100000">
                                          <p:val>
                                            <p:strVal val="#ppt_w"/>
                                          </p:val>
                                        </p:tav>
                                      </p:tavLst>
                                    </p:anim>
                                    <p:anim calcmode="lin" valueType="num">
                                      <p:cBhvr>
                                        <p:cTn id="42" dur="1000" fill="hold"/>
                                        <p:tgtEl>
                                          <p:spTgt spid="16"/>
                                        </p:tgtEl>
                                        <p:attrNameLst>
                                          <p:attrName>ppt_h</p:attrName>
                                        </p:attrNameLst>
                                      </p:cBhvr>
                                      <p:tavLst>
                                        <p:tav tm="0">
                                          <p:val>
                                            <p:fltVal val="0"/>
                                          </p:val>
                                        </p:tav>
                                        <p:tav tm="100000">
                                          <p:val>
                                            <p:strVal val="#ppt_h"/>
                                          </p:val>
                                        </p:tav>
                                      </p:tavLst>
                                    </p:anim>
                                    <p:anim calcmode="lin" valueType="num">
                                      <p:cBhvr>
                                        <p:cTn id="43" dur="1000" fill="hold"/>
                                        <p:tgtEl>
                                          <p:spTgt spid="16"/>
                                        </p:tgtEl>
                                        <p:attrNameLst>
                                          <p:attrName>style.rotation</p:attrName>
                                        </p:attrNameLst>
                                      </p:cBhvr>
                                      <p:tavLst>
                                        <p:tav tm="0">
                                          <p:val>
                                            <p:fltVal val="90"/>
                                          </p:val>
                                        </p:tav>
                                        <p:tav tm="100000">
                                          <p:val>
                                            <p:fltVal val="0"/>
                                          </p:val>
                                        </p:tav>
                                      </p:tavLst>
                                    </p:anim>
                                    <p:animEffect transition="in" filter="fade">
                                      <p:cBhvr>
                                        <p:cTn id="44" dur="1000"/>
                                        <p:tgtEl>
                                          <p:spTgt spid="16"/>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additive="base">
                                        <p:cTn id="55" dur="500" fill="hold"/>
                                        <p:tgtEl>
                                          <p:spTgt spid="18"/>
                                        </p:tgtEl>
                                        <p:attrNameLst>
                                          <p:attrName>ppt_x</p:attrName>
                                        </p:attrNameLst>
                                      </p:cBhvr>
                                      <p:tavLst>
                                        <p:tav tm="0">
                                          <p:val>
                                            <p:strVal val="#ppt_x"/>
                                          </p:val>
                                        </p:tav>
                                        <p:tav tm="100000">
                                          <p:val>
                                            <p:strVal val="#ppt_x"/>
                                          </p:val>
                                        </p:tav>
                                      </p:tavLst>
                                    </p:anim>
                                    <p:anim calcmode="lin" valueType="num">
                                      <p:cBhvr additive="base">
                                        <p:cTn id="5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anim calcmode="lin" valueType="num">
                                      <p:cBhvr>
                                        <p:cTn id="61" dur="1000" fill="hold"/>
                                        <p:tgtEl>
                                          <p:spTgt spid="19"/>
                                        </p:tgtEl>
                                        <p:attrNameLst>
                                          <p:attrName>ppt_w</p:attrName>
                                        </p:attrNameLst>
                                      </p:cBhvr>
                                      <p:tavLst>
                                        <p:tav tm="0">
                                          <p:val>
                                            <p:fltVal val="0"/>
                                          </p:val>
                                        </p:tav>
                                        <p:tav tm="100000">
                                          <p:val>
                                            <p:strVal val="#ppt_w"/>
                                          </p:val>
                                        </p:tav>
                                      </p:tavLst>
                                    </p:anim>
                                    <p:anim calcmode="lin" valueType="num">
                                      <p:cBhvr>
                                        <p:cTn id="62" dur="1000" fill="hold"/>
                                        <p:tgtEl>
                                          <p:spTgt spid="19"/>
                                        </p:tgtEl>
                                        <p:attrNameLst>
                                          <p:attrName>ppt_h</p:attrName>
                                        </p:attrNameLst>
                                      </p:cBhvr>
                                      <p:tavLst>
                                        <p:tav tm="0">
                                          <p:val>
                                            <p:fltVal val="0"/>
                                          </p:val>
                                        </p:tav>
                                        <p:tav tm="100000">
                                          <p:val>
                                            <p:strVal val="#ppt_h"/>
                                          </p:val>
                                        </p:tav>
                                      </p:tavLst>
                                    </p:anim>
                                    <p:anim calcmode="lin" valueType="num">
                                      <p:cBhvr>
                                        <p:cTn id="63" dur="1000" fill="hold"/>
                                        <p:tgtEl>
                                          <p:spTgt spid="19"/>
                                        </p:tgtEl>
                                        <p:attrNameLst>
                                          <p:attrName>style.rotation</p:attrName>
                                        </p:attrNameLst>
                                      </p:cBhvr>
                                      <p:tavLst>
                                        <p:tav tm="0">
                                          <p:val>
                                            <p:fltVal val="90"/>
                                          </p:val>
                                        </p:tav>
                                        <p:tav tm="100000">
                                          <p:val>
                                            <p:fltVal val="0"/>
                                          </p:val>
                                        </p:tav>
                                      </p:tavLst>
                                    </p:anim>
                                    <p:animEffect transition="in" filter="fade">
                                      <p:cBhvr>
                                        <p:cTn id="64"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1" grpId="0" animBg="1"/>
      <p:bldP spid="15" grpId="0" animBg="1"/>
      <p:bldP spid="17" grpId="0" animBg="1"/>
      <p:bldP spid="14" grpId="0" animBg="1"/>
      <p:bldP spid="16" grpId="0" animBg="1"/>
      <p:bldP spid="18"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bgerundetes Rechteck 9"/>
          <p:cNvSpPr/>
          <p:nvPr/>
        </p:nvSpPr>
        <p:spPr>
          <a:xfrm>
            <a:off x="1616280" y="1822766"/>
            <a:ext cx="8581949" cy="457803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de-DE" dirty="0"/>
              <a:t>kann nur zwischen geschiedenen Eheleuten bestehen  </a:t>
            </a:r>
          </a:p>
          <a:p>
            <a:pPr marL="285750" indent="-285750">
              <a:buFont typeface="Arial" panose="020B0604020202020204" pitchFamily="34" charset="0"/>
              <a:buChar char="•"/>
            </a:pPr>
            <a:r>
              <a:rPr lang="de-DE" dirty="0"/>
              <a:t>nur für solche Rentenanwartschaften, die nicht bereits von den von Gesetztes wegen durch das Familiengericht im Rahmen der Scheidung auszugleichenden Anwartschaften unterliegen </a:t>
            </a:r>
          </a:p>
          <a:p>
            <a:pPr marL="285750" indent="-285750">
              <a:buFont typeface="Arial" panose="020B0604020202020204" pitchFamily="34" charset="0"/>
              <a:buChar char="•"/>
            </a:pPr>
            <a:r>
              <a:rPr lang="de-DE" dirty="0"/>
              <a:t>wird erst fällig, wenn beide Ehegatten eine Versorgung erlangt haben oder jedenfalls der </a:t>
            </a:r>
            <a:r>
              <a:rPr lang="de-DE" dirty="0" smtClean="0"/>
              <a:t>Ausgleichspflichtige</a:t>
            </a:r>
            <a:endParaRPr lang="de-DE" dirty="0"/>
          </a:p>
          <a:p>
            <a:pPr marL="285750" indent="-285750">
              <a:buFont typeface="Arial" panose="020B0604020202020204" pitchFamily="34" charset="0"/>
              <a:buChar char="•"/>
            </a:pPr>
            <a:r>
              <a:rPr lang="de-DE" dirty="0"/>
              <a:t>es besteht kein eigener Versorgungsanspruch des Berechtigten unmittelbar gegen den jeweiligen Rentenversicherungsträger</a:t>
            </a:r>
          </a:p>
          <a:p>
            <a:pPr marL="742950" lvl="1" indent="-285750">
              <a:buFont typeface="Arial" panose="020B0604020202020204" pitchFamily="34" charset="0"/>
              <a:buChar char="•"/>
            </a:pPr>
            <a:r>
              <a:rPr lang="de-DE" dirty="0"/>
              <a:t>der Ausgleichspflichtige muss den Ausgleich unmittelbar gegenüber dem Berechtigten vornehmen </a:t>
            </a:r>
          </a:p>
          <a:p>
            <a:pPr marL="285750" indent="-285750">
              <a:buFont typeface="Arial" panose="020B0604020202020204" pitchFamily="34" charset="0"/>
              <a:buChar char="•"/>
            </a:pPr>
            <a:r>
              <a:rPr lang="de-DE" dirty="0"/>
              <a:t>es werden keine Anwartschaften übertragen oder begründet</a:t>
            </a:r>
          </a:p>
        </p:txBody>
      </p:sp>
      <p:sp>
        <p:nvSpPr>
          <p:cNvPr id="9" name="Abgerundetes Rechteck 8"/>
          <p:cNvSpPr/>
          <p:nvPr/>
        </p:nvSpPr>
        <p:spPr>
          <a:xfrm>
            <a:off x="828675" y="1354661"/>
            <a:ext cx="2460275" cy="5236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Schuldrechtlicher VA</a:t>
            </a:r>
            <a:endParaRPr lang="de-DE" sz="200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332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3705203" y="454664"/>
            <a:ext cx="4811806" cy="50509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Isolierter Versorgungsausgleich</a:t>
            </a:r>
            <a:endParaRPr lang="de-DE" sz="2000" b="1" dirty="0">
              <a:effectLst/>
            </a:endParaRPr>
          </a:p>
        </p:txBody>
      </p:sp>
      <p:sp>
        <p:nvSpPr>
          <p:cNvPr id="13" name="Gefaltete Ecke 12"/>
          <p:cNvSpPr/>
          <p:nvPr/>
        </p:nvSpPr>
        <p:spPr>
          <a:xfrm rot="182639">
            <a:off x="10074822" y="4533284"/>
            <a:ext cx="1365922" cy="1390861"/>
          </a:xfrm>
          <a:prstGeom prst="foldedCorner">
            <a:avLst/>
          </a:prstGeom>
          <a:solidFill>
            <a:srgbClr val="F3A5D2"/>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…hören Sie noch zu ???</a:t>
            </a:r>
          </a:p>
        </p:txBody>
      </p:sp>
    </p:spTree>
    <p:extLst>
      <p:ext uri="{BB962C8B-B14F-4D97-AF65-F5344CB8AC3E}">
        <p14:creationId xmlns:p14="http://schemas.microsoft.com/office/powerpoint/2010/main" val="3022683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down)">
                                      <p:cBhvr>
                                        <p:cTn id="13" dur="580">
                                          <p:stCondLst>
                                            <p:cond delay="0"/>
                                          </p:stCondLst>
                                        </p:cTn>
                                        <p:tgtEl>
                                          <p:spTgt spid="13"/>
                                        </p:tgtEl>
                                      </p:cBhvr>
                                    </p:animEffect>
                                    <p:anim calcmode="lin" valueType="num">
                                      <p:cBhvr>
                                        <p:cTn id="1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9" dur="26">
                                          <p:stCondLst>
                                            <p:cond delay="650"/>
                                          </p:stCondLst>
                                        </p:cTn>
                                        <p:tgtEl>
                                          <p:spTgt spid="13"/>
                                        </p:tgtEl>
                                      </p:cBhvr>
                                      <p:to x="100000" y="60000"/>
                                    </p:animScale>
                                    <p:animScale>
                                      <p:cBhvr>
                                        <p:cTn id="20" dur="166" decel="50000">
                                          <p:stCondLst>
                                            <p:cond delay="676"/>
                                          </p:stCondLst>
                                        </p:cTn>
                                        <p:tgtEl>
                                          <p:spTgt spid="13"/>
                                        </p:tgtEl>
                                      </p:cBhvr>
                                      <p:to x="100000" y="100000"/>
                                    </p:animScale>
                                    <p:animScale>
                                      <p:cBhvr>
                                        <p:cTn id="21" dur="26">
                                          <p:stCondLst>
                                            <p:cond delay="1312"/>
                                          </p:stCondLst>
                                        </p:cTn>
                                        <p:tgtEl>
                                          <p:spTgt spid="13"/>
                                        </p:tgtEl>
                                      </p:cBhvr>
                                      <p:to x="100000" y="80000"/>
                                    </p:animScale>
                                    <p:animScale>
                                      <p:cBhvr>
                                        <p:cTn id="22" dur="166" decel="50000">
                                          <p:stCondLst>
                                            <p:cond delay="1338"/>
                                          </p:stCondLst>
                                        </p:cTn>
                                        <p:tgtEl>
                                          <p:spTgt spid="13"/>
                                        </p:tgtEl>
                                      </p:cBhvr>
                                      <p:to x="100000" y="100000"/>
                                    </p:animScale>
                                    <p:animScale>
                                      <p:cBhvr>
                                        <p:cTn id="23" dur="26">
                                          <p:stCondLst>
                                            <p:cond delay="1642"/>
                                          </p:stCondLst>
                                        </p:cTn>
                                        <p:tgtEl>
                                          <p:spTgt spid="13"/>
                                        </p:tgtEl>
                                      </p:cBhvr>
                                      <p:to x="100000" y="90000"/>
                                    </p:animScale>
                                    <p:animScale>
                                      <p:cBhvr>
                                        <p:cTn id="24" dur="166" decel="50000">
                                          <p:stCondLst>
                                            <p:cond delay="1668"/>
                                          </p:stCondLst>
                                        </p:cTn>
                                        <p:tgtEl>
                                          <p:spTgt spid="13"/>
                                        </p:tgtEl>
                                      </p:cBhvr>
                                      <p:to x="100000" y="100000"/>
                                    </p:animScale>
                                    <p:animScale>
                                      <p:cBhvr>
                                        <p:cTn id="25" dur="26">
                                          <p:stCondLst>
                                            <p:cond delay="1808"/>
                                          </p:stCondLst>
                                        </p:cTn>
                                        <p:tgtEl>
                                          <p:spTgt spid="13"/>
                                        </p:tgtEl>
                                      </p:cBhvr>
                                      <p:to x="100000" y="95000"/>
                                    </p:animScale>
                                    <p:animScale>
                                      <p:cBhvr>
                                        <p:cTn id="26" dur="166" decel="50000">
                                          <p:stCondLst>
                                            <p:cond delay="1834"/>
                                          </p:stCondLst>
                                        </p:cTn>
                                        <p:tgtEl>
                                          <p:spTgt spid="1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bgerundetes Rechteck 9"/>
          <p:cNvSpPr/>
          <p:nvPr/>
        </p:nvSpPr>
        <p:spPr>
          <a:xfrm>
            <a:off x="1616279" y="1173820"/>
            <a:ext cx="8581949" cy="1749109"/>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smtClean="0">
                <a:effectLst>
                  <a:outerShdw blurRad="38100" dist="38100" dir="2700000" algn="tl">
                    <a:srgbClr val="000000">
                      <a:alpha val="43137"/>
                    </a:srgbClr>
                  </a:outerShdw>
                </a:effectLst>
              </a:rPr>
              <a:t>Berechnung: </a:t>
            </a:r>
          </a:p>
          <a:p>
            <a:pPr lvl="0"/>
            <a:r>
              <a:rPr lang="de-DE" smtClean="0"/>
              <a:t>der Ehegatte mit der höheren Versorgung hat dem anderen eine Geldrente in Höhe der Hälfte des übersteigenden Betrages zu zahlen</a:t>
            </a:r>
          </a:p>
          <a:p>
            <a:pPr lvl="1"/>
            <a:r>
              <a:rPr lang="de-DE" smtClean="0"/>
              <a:t>die Zahlungspflicht entsteht erst dann, wenn der ausgleichspflichtige Ehegatte Rente bezieht</a:t>
            </a:r>
            <a:endParaRPr lang="de-DE" dirty="0"/>
          </a:p>
        </p:txBody>
      </p:sp>
      <p:sp>
        <p:nvSpPr>
          <p:cNvPr id="9" name="Abgerundetes Rechteck 8"/>
          <p:cNvSpPr/>
          <p:nvPr/>
        </p:nvSpPr>
        <p:spPr>
          <a:xfrm>
            <a:off x="902937" y="793981"/>
            <a:ext cx="2460275" cy="5236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Schuldrechtlicher VA</a:t>
            </a:r>
            <a:endParaRPr lang="de-DE" sz="200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333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3705203" y="454664"/>
            <a:ext cx="4811806" cy="50509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Isolierter Versorgungsausgleich</a:t>
            </a:r>
            <a:endParaRPr lang="de-DE" sz="2000" b="1" dirty="0">
              <a:effectLst/>
            </a:endParaRPr>
          </a:p>
        </p:txBody>
      </p:sp>
      <p:sp>
        <p:nvSpPr>
          <p:cNvPr id="13" name="Gefaltete Ecke 12"/>
          <p:cNvSpPr/>
          <p:nvPr/>
        </p:nvSpPr>
        <p:spPr>
          <a:xfrm>
            <a:off x="145714" y="5045126"/>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 223 </a:t>
            </a:r>
            <a:r>
              <a:rPr lang="de-DE" dirty="0" err="1" smtClean="0">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
        <p:nvSpPr>
          <p:cNvPr id="11" name="Abgerundetes Rechteck 10"/>
          <p:cNvSpPr/>
          <p:nvPr/>
        </p:nvSpPr>
        <p:spPr>
          <a:xfrm>
            <a:off x="1610754" y="2979265"/>
            <a:ext cx="8581949" cy="174910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statt einer schuldrechtlichen Ausgleichszahlung kann der ausgleichsberechtigte Ehegatte auch eine zweckgebundene Abfindung verlangen, die an einen von ihm ausgewählten Versorgungsträger zu zahlen ist</a:t>
            </a:r>
          </a:p>
          <a:p>
            <a:pPr marL="285750" lvl="0" indent="-285750">
              <a:buFont typeface="Arial" panose="020B0604020202020204" pitchFamily="34" charset="0"/>
              <a:buChar char="•"/>
            </a:pPr>
            <a:r>
              <a:rPr lang="de-DE" dirty="0"/>
              <a:t>für den anderen Ehegatten muss die Zahlung der Abfindung zumutbar sein</a:t>
            </a:r>
          </a:p>
          <a:p>
            <a:pPr marL="285750" lvl="0" indent="-285750">
              <a:buFont typeface="Arial" panose="020B0604020202020204" pitchFamily="34" charset="0"/>
              <a:buChar char="•"/>
            </a:pPr>
            <a:r>
              <a:rPr lang="de-DE" dirty="0"/>
              <a:t>eine Ratenzahlung ist möglich (§ 23 </a:t>
            </a:r>
            <a:r>
              <a:rPr lang="de-DE" dirty="0" err="1"/>
              <a:t>VersAusglG</a:t>
            </a:r>
            <a:r>
              <a:rPr lang="de-DE" dirty="0"/>
              <a:t>)</a:t>
            </a:r>
          </a:p>
        </p:txBody>
      </p:sp>
      <p:sp>
        <p:nvSpPr>
          <p:cNvPr id="12" name="Abgerundetes Rechteck 11"/>
          <p:cNvSpPr/>
          <p:nvPr/>
        </p:nvSpPr>
        <p:spPr>
          <a:xfrm>
            <a:off x="1605229" y="4784710"/>
            <a:ext cx="8581949" cy="83249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stirbt der </a:t>
            </a:r>
            <a:r>
              <a:rPr lang="de-DE" dirty="0" err="1"/>
              <a:t>ausgleichspflichtige</a:t>
            </a:r>
            <a:r>
              <a:rPr lang="de-DE" dirty="0"/>
              <a:t> Ehegatte, kann der andere Ehegatte einen Anspruch gegen die Versorgungsträger des Verstorbenen oder gegen dessen Witwe/r geltend </a:t>
            </a:r>
            <a:r>
              <a:rPr lang="de-DE" dirty="0" smtClean="0"/>
              <a:t>machen</a:t>
            </a:r>
          </a:p>
          <a:p>
            <a:r>
              <a:rPr lang="de-DE" dirty="0" smtClean="0"/>
              <a:t> </a:t>
            </a:r>
            <a:r>
              <a:rPr lang="de-DE" dirty="0"/>
              <a:t>(§ 25 </a:t>
            </a:r>
            <a:r>
              <a:rPr lang="de-DE" dirty="0" err="1"/>
              <a:t>VerAusglG</a:t>
            </a:r>
            <a:r>
              <a:rPr lang="de-DE" dirty="0"/>
              <a:t>)</a:t>
            </a:r>
          </a:p>
        </p:txBody>
      </p:sp>
      <p:sp>
        <p:nvSpPr>
          <p:cNvPr id="14" name="Abgerundetes Rechteck 13"/>
          <p:cNvSpPr/>
          <p:nvPr/>
        </p:nvSpPr>
        <p:spPr>
          <a:xfrm>
            <a:off x="1616278" y="5740557"/>
            <a:ext cx="8581949" cy="503081"/>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 Verfahren der freiwilligen Gerichtsbarkeit und = Antragsverfahren (§ 223 FamFG) </a:t>
            </a:r>
          </a:p>
        </p:txBody>
      </p:sp>
    </p:spTree>
    <p:extLst>
      <p:ext uri="{BB962C8B-B14F-4D97-AF65-F5344CB8AC3E}">
        <p14:creationId xmlns:p14="http://schemas.microsoft.com/office/powerpoint/2010/main" val="3545959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p:cTn id="31" dur="500" fill="hold"/>
                                        <p:tgtEl>
                                          <p:spTgt spid="13"/>
                                        </p:tgtEl>
                                        <p:attrNameLst>
                                          <p:attrName>ppt_w</p:attrName>
                                        </p:attrNameLst>
                                      </p:cBhvr>
                                      <p:tavLst>
                                        <p:tav tm="0">
                                          <p:val>
                                            <p:fltVal val="0"/>
                                          </p:val>
                                        </p:tav>
                                        <p:tav tm="100000">
                                          <p:val>
                                            <p:strVal val="#ppt_w"/>
                                          </p:val>
                                        </p:tav>
                                      </p:tavLst>
                                    </p:anim>
                                    <p:anim calcmode="lin" valueType="num">
                                      <p:cBhvr>
                                        <p:cTn id="32" dur="500" fill="hold"/>
                                        <p:tgtEl>
                                          <p:spTgt spid="13"/>
                                        </p:tgtEl>
                                        <p:attrNameLst>
                                          <p:attrName>ppt_h</p:attrName>
                                        </p:attrNameLst>
                                      </p:cBhvr>
                                      <p:tavLst>
                                        <p:tav tm="0">
                                          <p:val>
                                            <p:fltVal val="0"/>
                                          </p:val>
                                        </p:tav>
                                        <p:tav tm="100000">
                                          <p:val>
                                            <p:strVal val="#ppt_h"/>
                                          </p:val>
                                        </p:tav>
                                      </p:tavLst>
                                    </p:anim>
                                    <p:animEffect transition="in" filter="fade">
                                      <p:cBhvr>
                                        <p:cTn id="3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1" grpId="0" animBg="1"/>
      <p:bldP spid="12"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bgerundetes Rechteck 9"/>
          <p:cNvSpPr/>
          <p:nvPr/>
        </p:nvSpPr>
        <p:spPr>
          <a:xfrm>
            <a:off x="1616279" y="1173820"/>
            <a:ext cx="8581949" cy="116697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Abänderung einer getroffenen Entscheidung, wenn sich der Ehezeitanteil eines Anrechts und damit der Ausgleichswert nachträglich aus rechtlichen oder tatsächlichen Gründen wesentlich ändert (§§ 225 II, 226 FamFG)</a:t>
            </a:r>
          </a:p>
        </p:txBody>
      </p:sp>
      <p:sp>
        <p:nvSpPr>
          <p:cNvPr id="9" name="Abgerundetes Rechteck 8"/>
          <p:cNvSpPr/>
          <p:nvPr/>
        </p:nvSpPr>
        <p:spPr>
          <a:xfrm>
            <a:off x="828675" y="804963"/>
            <a:ext cx="2802266" cy="5236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Abänderungsverfahren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334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3705203" y="454664"/>
            <a:ext cx="4811806" cy="50509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Isolierter Versorgungsausgleich</a:t>
            </a:r>
            <a:endParaRPr lang="de-DE" sz="2000" b="1" dirty="0">
              <a:effectLst/>
            </a:endParaRPr>
          </a:p>
        </p:txBody>
      </p:sp>
      <p:sp>
        <p:nvSpPr>
          <p:cNvPr id="13" name="Gefaltete Ecke 12"/>
          <p:cNvSpPr/>
          <p:nvPr/>
        </p:nvSpPr>
        <p:spPr>
          <a:xfrm rot="21432520">
            <a:off x="10161828" y="837397"/>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 225 II,</a:t>
            </a:r>
          </a:p>
          <a:p>
            <a:pPr algn="ctr"/>
            <a:r>
              <a:rPr lang="de-DE" dirty="0" smtClean="0">
                <a:solidFill>
                  <a:schemeClr val="tx1"/>
                </a:solidFill>
                <a:latin typeface="MV Boli" panose="02000500030200090000" pitchFamily="2" charset="0"/>
                <a:cs typeface="MV Boli" panose="02000500030200090000" pitchFamily="2" charset="0"/>
              </a:rPr>
              <a:t>226  </a:t>
            </a:r>
            <a:r>
              <a:rPr lang="de-DE" dirty="0" err="1" smtClean="0">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
        <p:nvSpPr>
          <p:cNvPr id="11" name="Abgerundetes Rechteck 10"/>
          <p:cNvSpPr/>
          <p:nvPr/>
        </p:nvSpPr>
        <p:spPr>
          <a:xfrm>
            <a:off x="1616278" y="2464152"/>
            <a:ext cx="2275446" cy="42440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 Antragsverfahren </a:t>
            </a:r>
          </a:p>
        </p:txBody>
      </p:sp>
      <p:sp>
        <p:nvSpPr>
          <p:cNvPr id="12" name="Abgerundetes Rechteck 11"/>
          <p:cNvSpPr/>
          <p:nvPr/>
        </p:nvSpPr>
        <p:spPr>
          <a:xfrm>
            <a:off x="1546822" y="2974162"/>
            <a:ext cx="8581949" cy="104993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Abänderungen von Entscheidungen nach früherem Recht </a:t>
            </a:r>
            <a:endParaRPr lang="de-DE"/>
          </a:p>
          <a:p>
            <a:r>
              <a:rPr lang="de-DE" dirty="0"/>
              <a:t>eine Entscheidung über den VA nach altem Recht ist auf Antrag abzuändern, wenn sich der Wert eines Anrechts wesentlich geändert hat </a:t>
            </a:r>
          </a:p>
        </p:txBody>
      </p:sp>
      <p:sp>
        <p:nvSpPr>
          <p:cNvPr id="14" name="Abgerundetes Rechteck 13"/>
          <p:cNvSpPr/>
          <p:nvPr/>
        </p:nvSpPr>
        <p:spPr>
          <a:xfrm>
            <a:off x="1546821" y="4214959"/>
            <a:ext cx="8581949" cy="1328591"/>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antragsberechtigt sind (§ 226 I </a:t>
            </a:r>
            <a:r>
              <a:rPr lang="de-DE" b="1" dirty="0" err="1">
                <a:effectLst>
                  <a:outerShdw blurRad="38100" dist="38100" dir="2700000" algn="tl">
                    <a:srgbClr val="000000">
                      <a:alpha val="43137"/>
                    </a:srgbClr>
                  </a:outerShdw>
                </a:effectLst>
              </a:rPr>
              <a:t>FamFG</a:t>
            </a:r>
            <a:r>
              <a:rPr lang="de-DE" b="1" dirty="0">
                <a:effectLst>
                  <a:outerShdw blurRad="38100" dist="38100" dir="2700000" algn="tl">
                    <a:srgbClr val="000000">
                      <a:alpha val="43137"/>
                    </a:srgbClr>
                  </a:outerShdw>
                </a:effectLst>
              </a:rPr>
              <a:t>): </a:t>
            </a:r>
          </a:p>
          <a:p>
            <a:pPr marL="285750" lvl="0" indent="-285750">
              <a:buFont typeface="Arial" panose="020B0604020202020204" pitchFamily="34" charset="0"/>
              <a:buChar char="•"/>
            </a:pPr>
            <a:r>
              <a:rPr lang="de-DE" dirty="0"/>
              <a:t>Ehegatten</a:t>
            </a:r>
          </a:p>
          <a:p>
            <a:pPr marL="285750" lvl="0" indent="-285750">
              <a:buFont typeface="Arial" panose="020B0604020202020204" pitchFamily="34" charset="0"/>
              <a:buChar char="•"/>
            </a:pPr>
            <a:r>
              <a:rPr lang="de-DE" dirty="0"/>
              <a:t>ihre Hinterbliebenen</a:t>
            </a:r>
          </a:p>
          <a:p>
            <a:pPr marL="285750" lvl="0" indent="-285750">
              <a:buFont typeface="Arial" panose="020B0604020202020204" pitchFamily="34" charset="0"/>
              <a:buChar char="•"/>
            </a:pPr>
            <a:r>
              <a:rPr lang="de-DE" dirty="0"/>
              <a:t>die von der Abänderung betroffenen Versorgungsträger</a:t>
            </a:r>
          </a:p>
        </p:txBody>
      </p:sp>
      <p:sp>
        <p:nvSpPr>
          <p:cNvPr id="16" name="Gefaltete Ecke 15"/>
          <p:cNvSpPr/>
          <p:nvPr/>
        </p:nvSpPr>
        <p:spPr>
          <a:xfrm rot="21432520">
            <a:off x="9796136" y="4247392"/>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 226 I  </a:t>
            </a:r>
            <a:r>
              <a:rPr lang="de-DE" dirty="0" err="1" smtClean="0">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960386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p:cTn id="31" dur="500" fill="hold"/>
                                        <p:tgtEl>
                                          <p:spTgt spid="13"/>
                                        </p:tgtEl>
                                        <p:attrNameLst>
                                          <p:attrName>ppt_w</p:attrName>
                                        </p:attrNameLst>
                                      </p:cBhvr>
                                      <p:tavLst>
                                        <p:tav tm="0">
                                          <p:val>
                                            <p:fltVal val="0"/>
                                          </p:val>
                                        </p:tav>
                                        <p:tav tm="100000">
                                          <p:val>
                                            <p:strVal val="#ppt_w"/>
                                          </p:val>
                                        </p:tav>
                                      </p:tavLst>
                                    </p:anim>
                                    <p:anim calcmode="lin" valueType="num">
                                      <p:cBhvr>
                                        <p:cTn id="32" dur="500" fill="hold"/>
                                        <p:tgtEl>
                                          <p:spTgt spid="13"/>
                                        </p:tgtEl>
                                        <p:attrNameLst>
                                          <p:attrName>ppt_h</p:attrName>
                                        </p:attrNameLst>
                                      </p:cBhvr>
                                      <p:tavLst>
                                        <p:tav tm="0">
                                          <p:val>
                                            <p:fltVal val="0"/>
                                          </p:val>
                                        </p:tav>
                                        <p:tav tm="100000">
                                          <p:val>
                                            <p:strVal val="#ppt_h"/>
                                          </p:val>
                                        </p:tav>
                                      </p:tavLst>
                                    </p:anim>
                                    <p:animEffect transition="in" filter="fade">
                                      <p:cBhvr>
                                        <p:cTn id="33" dur="500"/>
                                        <p:tgtEl>
                                          <p:spTgt spid="13"/>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6"/>
                                        </p:tgtEl>
                                        <p:attrNameLst>
                                          <p:attrName>style.visibility</p:attrName>
                                        </p:attrNameLst>
                                      </p:cBhvr>
                                      <p:to>
                                        <p:strVal val="visible"/>
                                      </p:to>
                                    </p:set>
                                    <p:anim calcmode="lin" valueType="num">
                                      <p:cBhvr>
                                        <p:cTn id="38" dur="500" fill="hold"/>
                                        <p:tgtEl>
                                          <p:spTgt spid="16"/>
                                        </p:tgtEl>
                                        <p:attrNameLst>
                                          <p:attrName>ppt_w</p:attrName>
                                        </p:attrNameLst>
                                      </p:cBhvr>
                                      <p:tavLst>
                                        <p:tav tm="0">
                                          <p:val>
                                            <p:fltVal val="0"/>
                                          </p:val>
                                        </p:tav>
                                        <p:tav tm="100000">
                                          <p:val>
                                            <p:strVal val="#ppt_w"/>
                                          </p:val>
                                        </p:tav>
                                      </p:tavLst>
                                    </p:anim>
                                    <p:anim calcmode="lin" valueType="num">
                                      <p:cBhvr>
                                        <p:cTn id="39" dur="500" fill="hold"/>
                                        <p:tgtEl>
                                          <p:spTgt spid="16"/>
                                        </p:tgtEl>
                                        <p:attrNameLst>
                                          <p:attrName>ppt_h</p:attrName>
                                        </p:attrNameLst>
                                      </p:cBhvr>
                                      <p:tavLst>
                                        <p:tav tm="0">
                                          <p:val>
                                            <p:fltVal val="0"/>
                                          </p:val>
                                        </p:tav>
                                        <p:tav tm="100000">
                                          <p:val>
                                            <p:strVal val="#ppt_h"/>
                                          </p:val>
                                        </p:tav>
                                      </p:tavLst>
                                    </p:anim>
                                    <p:animEffect transition="in" filter="fade">
                                      <p:cBhvr>
                                        <p:cTn id="4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1" grpId="0" animBg="1"/>
      <p:bldP spid="12" grpId="0" animBg="1"/>
      <p:bldP spid="14"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bgerundetes Rechteck 9"/>
          <p:cNvSpPr/>
          <p:nvPr/>
        </p:nvSpPr>
        <p:spPr>
          <a:xfrm>
            <a:off x="1616279" y="1173820"/>
            <a:ext cx="8581949" cy="116697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a:t>
            </a:r>
            <a:r>
              <a:rPr lang="de-DE" dirty="0" smtClean="0"/>
              <a:t>er </a:t>
            </a:r>
            <a:r>
              <a:rPr lang="de-DE" dirty="0"/>
              <a:t>Antrag ist dabei frühestens 12 Monate vor dem Zeitpunkt zulässig, ab dem ein Ehegatte voraussichtlich eine laufende Versorgung aus dem abzuändernden Anrecht bezieht oder dies aufgrund der Abänderung zu erwarten ist (§ 226 II </a:t>
            </a:r>
            <a:r>
              <a:rPr lang="de-DE" dirty="0" err="1"/>
              <a:t>FamFG</a:t>
            </a:r>
            <a:r>
              <a:rPr lang="de-DE" dirty="0" smtClean="0"/>
              <a:t>).</a:t>
            </a:r>
            <a:endParaRPr lang="de-DE" dirty="0"/>
          </a:p>
        </p:txBody>
      </p:sp>
      <p:sp>
        <p:nvSpPr>
          <p:cNvPr id="9" name="Abgerundetes Rechteck 8"/>
          <p:cNvSpPr/>
          <p:nvPr/>
        </p:nvSpPr>
        <p:spPr>
          <a:xfrm>
            <a:off x="828675" y="804963"/>
            <a:ext cx="2802266" cy="5236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Abänderungsverfahren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335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3705203" y="454664"/>
            <a:ext cx="4811806" cy="50509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Isolierter Versorgungsausgleich</a:t>
            </a:r>
            <a:endParaRPr lang="de-DE" sz="2000" b="1" dirty="0">
              <a:effectLst/>
            </a:endParaRPr>
          </a:p>
        </p:txBody>
      </p:sp>
      <p:sp>
        <p:nvSpPr>
          <p:cNvPr id="13" name="Gefaltete Ecke 12"/>
          <p:cNvSpPr/>
          <p:nvPr/>
        </p:nvSpPr>
        <p:spPr>
          <a:xfrm rot="21432520">
            <a:off x="9704127" y="717208"/>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 </a:t>
            </a:r>
            <a:r>
              <a:rPr lang="de-DE" dirty="0" smtClean="0">
                <a:solidFill>
                  <a:schemeClr val="tx1"/>
                </a:solidFill>
                <a:latin typeface="MV Boli" panose="02000500030200090000" pitchFamily="2" charset="0"/>
                <a:cs typeface="MV Boli" panose="02000500030200090000" pitchFamily="2" charset="0"/>
              </a:rPr>
              <a:t>226 II  </a:t>
            </a:r>
            <a:r>
              <a:rPr lang="de-DE" dirty="0" err="1" smtClean="0">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
        <p:nvSpPr>
          <p:cNvPr id="11" name="Abgerundetes Rechteck 10"/>
          <p:cNvSpPr/>
          <p:nvPr/>
        </p:nvSpPr>
        <p:spPr>
          <a:xfrm>
            <a:off x="1616278" y="2464151"/>
            <a:ext cx="8581950" cy="75769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a:t>
            </a:r>
            <a:r>
              <a:rPr lang="de-DE" dirty="0" smtClean="0"/>
              <a:t>ie </a:t>
            </a:r>
            <a:r>
              <a:rPr lang="de-DE" dirty="0"/>
              <a:t>Abänderung wirkt ab dem ersten Tag des Monats, der auf den Monat der Antragstellung folgt (§ 226 IV </a:t>
            </a:r>
            <a:r>
              <a:rPr lang="de-DE" dirty="0" err="1" smtClean="0"/>
              <a:t>FamFG</a:t>
            </a:r>
            <a:r>
              <a:rPr lang="de-DE" dirty="0" smtClean="0"/>
              <a:t>.)</a:t>
            </a:r>
            <a:endParaRPr lang="de-DE" dirty="0"/>
          </a:p>
        </p:txBody>
      </p:sp>
      <p:sp>
        <p:nvSpPr>
          <p:cNvPr id="12" name="Abgerundetes Rechteck 11"/>
          <p:cNvSpPr/>
          <p:nvPr/>
        </p:nvSpPr>
        <p:spPr>
          <a:xfrm>
            <a:off x="1616278" y="3367595"/>
            <a:ext cx="8581949" cy="301891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de-DE" dirty="0"/>
              <a:t>stirbt der Ehegatte, der den Abänderungsantrag gestellt hat, vor Rechtskraft der Endentscheidung, hat das Gericht die übrigen </a:t>
            </a:r>
            <a:r>
              <a:rPr lang="de-DE" dirty="0" err="1"/>
              <a:t>antragsberechtigten</a:t>
            </a:r>
            <a:r>
              <a:rPr lang="de-DE" dirty="0"/>
              <a:t> Beteiligten daraufhin zuweisen, dass das Verfahren nur fortgesetzt wird, wenn ein </a:t>
            </a:r>
            <a:r>
              <a:rPr lang="de-DE" dirty="0" err="1"/>
              <a:t>antragsberechtigter</a:t>
            </a:r>
            <a:r>
              <a:rPr lang="de-DE" dirty="0"/>
              <a:t> Beteiligter innerhalb von einer Frist von einem Monat dies durch Erklärung gegenüber dem Gericht verlangt – sonst gilt das Verfahren in der Hauptsache als erledigt </a:t>
            </a:r>
          </a:p>
          <a:p>
            <a:r>
              <a:rPr lang="de-DE" dirty="0"/>
              <a:t> </a:t>
            </a:r>
          </a:p>
          <a:p>
            <a:pPr marL="285750" indent="-285750">
              <a:buFont typeface="Arial" panose="020B0604020202020204" pitchFamily="34" charset="0"/>
              <a:buChar char="•"/>
            </a:pPr>
            <a:r>
              <a:rPr lang="de-DE" dirty="0"/>
              <a:t>stirbt der andere Ehegatte wird das Verfahren gegen dessen Erben fortgesetzt </a:t>
            </a:r>
            <a:endParaRPr lang="de-DE" dirty="0" smtClean="0"/>
          </a:p>
          <a:p>
            <a:r>
              <a:rPr lang="de-DE" dirty="0" smtClean="0"/>
              <a:t>	(§ </a:t>
            </a:r>
            <a:r>
              <a:rPr lang="de-DE" dirty="0"/>
              <a:t>226 V </a:t>
            </a:r>
            <a:r>
              <a:rPr lang="de-DE" dirty="0" err="1"/>
              <a:t>FamFG</a:t>
            </a:r>
            <a:r>
              <a:rPr lang="de-DE" dirty="0"/>
              <a:t>)</a:t>
            </a:r>
          </a:p>
        </p:txBody>
      </p:sp>
      <p:sp>
        <p:nvSpPr>
          <p:cNvPr id="16" name="Gefaltete Ecke 15"/>
          <p:cNvSpPr/>
          <p:nvPr/>
        </p:nvSpPr>
        <p:spPr>
          <a:xfrm rot="470633">
            <a:off x="9888341" y="2203049"/>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 226 IV  </a:t>
            </a:r>
            <a:r>
              <a:rPr lang="de-DE" dirty="0" err="1" smtClean="0">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21432520">
            <a:off x="9888341" y="4120716"/>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latin typeface="MV Boli" panose="02000500030200090000" pitchFamily="2" charset="0"/>
                <a:cs typeface="MV Boli" panose="02000500030200090000" pitchFamily="2" charset="0"/>
              </a:rPr>
              <a:t>§ </a:t>
            </a:r>
            <a:r>
              <a:rPr lang="de-DE" dirty="0" smtClean="0">
                <a:solidFill>
                  <a:schemeClr val="tx1"/>
                </a:solidFill>
                <a:latin typeface="MV Boli" panose="02000500030200090000" pitchFamily="2" charset="0"/>
                <a:cs typeface="MV Boli" panose="02000500030200090000" pitchFamily="2" charset="0"/>
              </a:rPr>
              <a:t>226 V  </a:t>
            </a:r>
            <a:r>
              <a:rPr lang="de-DE" dirty="0" err="1" smtClean="0">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636396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500" fill="hold"/>
                                        <p:tgtEl>
                                          <p:spTgt spid="13"/>
                                        </p:tgtEl>
                                        <p:attrNameLst>
                                          <p:attrName>ppt_w</p:attrName>
                                        </p:attrNameLst>
                                      </p:cBhvr>
                                      <p:tavLst>
                                        <p:tav tm="0">
                                          <p:val>
                                            <p:fltVal val="0"/>
                                          </p:val>
                                        </p:tav>
                                        <p:tav tm="100000">
                                          <p:val>
                                            <p:strVal val="#ppt_w"/>
                                          </p:val>
                                        </p:tav>
                                      </p:tavLst>
                                    </p:anim>
                                    <p:anim calcmode="lin" valueType="num">
                                      <p:cBhvr>
                                        <p:cTn id="26" dur="500" fill="hold"/>
                                        <p:tgtEl>
                                          <p:spTgt spid="13"/>
                                        </p:tgtEl>
                                        <p:attrNameLst>
                                          <p:attrName>ppt_h</p:attrName>
                                        </p:attrNameLst>
                                      </p:cBhvr>
                                      <p:tavLst>
                                        <p:tav tm="0">
                                          <p:val>
                                            <p:fltVal val="0"/>
                                          </p:val>
                                        </p:tav>
                                        <p:tav tm="100000">
                                          <p:val>
                                            <p:strVal val="#ppt_h"/>
                                          </p:val>
                                        </p:tav>
                                      </p:tavLst>
                                    </p:anim>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p:cTn id="32" dur="500" fill="hold"/>
                                        <p:tgtEl>
                                          <p:spTgt spid="16"/>
                                        </p:tgtEl>
                                        <p:attrNameLst>
                                          <p:attrName>ppt_w</p:attrName>
                                        </p:attrNameLst>
                                      </p:cBhvr>
                                      <p:tavLst>
                                        <p:tav tm="0">
                                          <p:val>
                                            <p:fltVal val="0"/>
                                          </p:val>
                                        </p:tav>
                                        <p:tav tm="100000">
                                          <p:val>
                                            <p:strVal val="#ppt_w"/>
                                          </p:val>
                                        </p:tav>
                                      </p:tavLst>
                                    </p:anim>
                                    <p:anim calcmode="lin" valueType="num">
                                      <p:cBhvr>
                                        <p:cTn id="33" dur="500" fill="hold"/>
                                        <p:tgtEl>
                                          <p:spTgt spid="16"/>
                                        </p:tgtEl>
                                        <p:attrNameLst>
                                          <p:attrName>ppt_h</p:attrName>
                                        </p:attrNameLst>
                                      </p:cBhvr>
                                      <p:tavLst>
                                        <p:tav tm="0">
                                          <p:val>
                                            <p:fltVal val="0"/>
                                          </p:val>
                                        </p:tav>
                                        <p:tav tm="100000">
                                          <p:val>
                                            <p:strVal val="#ppt_h"/>
                                          </p:val>
                                        </p:tav>
                                      </p:tavLst>
                                    </p:anim>
                                    <p:animEffect transition="in" filter="fade">
                                      <p:cBhvr>
                                        <p:cTn id="34" dur="500"/>
                                        <p:tgtEl>
                                          <p:spTgt spid="16"/>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p:cTn id="39" dur="500" fill="hold"/>
                                        <p:tgtEl>
                                          <p:spTgt spid="15"/>
                                        </p:tgtEl>
                                        <p:attrNameLst>
                                          <p:attrName>ppt_w</p:attrName>
                                        </p:attrNameLst>
                                      </p:cBhvr>
                                      <p:tavLst>
                                        <p:tav tm="0">
                                          <p:val>
                                            <p:fltVal val="0"/>
                                          </p:val>
                                        </p:tav>
                                        <p:tav tm="100000">
                                          <p:val>
                                            <p:strVal val="#ppt_w"/>
                                          </p:val>
                                        </p:tav>
                                      </p:tavLst>
                                    </p:anim>
                                    <p:anim calcmode="lin" valueType="num">
                                      <p:cBhvr>
                                        <p:cTn id="40" dur="500" fill="hold"/>
                                        <p:tgtEl>
                                          <p:spTgt spid="15"/>
                                        </p:tgtEl>
                                        <p:attrNameLst>
                                          <p:attrName>ppt_h</p:attrName>
                                        </p:attrNameLst>
                                      </p:cBhvr>
                                      <p:tavLst>
                                        <p:tav tm="0">
                                          <p:val>
                                            <p:fltVal val="0"/>
                                          </p:val>
                                        </p:tav>
                                        <p:tav tm="100000">
                                          <p:val>
                                            <p:strVal val="#ppt_h"/>
                                          </p:val>
                                        </p:tav>
                                      </p:tavLst>
                                    </p:anim>
                                    <p:animEffect transition="in" filter="fade">
                                      <p:cBhvr>
                                        <p:cTn id="4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1" grpId="0" animBg="1"/>
      <p:bldP spid="12" grpId="0" animBg="1"/>
      <p:bldP spid="16"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bgerundetes Rechteck 9"/>
          <p:cNvSpPr/>
          <p:nvPr/>
        </p:nvSpPr>
        <p:spPr>
          <a:xfrm>
            <a:off x="1387680" y="2208928"/>
            <a:ext cx="8127796" cy="116697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Endentscheidungen, die den VA betreffen, werden erst mit Rechtskraft wirksam </a:t>
            </a:r>
            <a:br>
              <a:rPr lang="de-DE"/>
            </a:br>
            <a:r>
              <a:rPr lang="de-DE"/>
              <a:t>(§ 224 I FamFG) und sind gem. § 224 II FamFG zu begründen </a:t>
            </a:r>
          </a:p>
        </p:txBody>
      </p:sp>
      <p:sp>
        <p:nvSpPr>
          <p:cNvPr id="9" name="Abgerundetes Rechteck 8"/>
          <p:cNvSpPr/>
          <p:nvPr/>
        </p:nvSpPr>
        <p:spPr>
          <a:xfrm>
            <a:off x="828675" y="1815582"/>
            <a:ext cx="5514976" cy="52365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Entscheidungen über den Versorgungsausgleich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336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Abgerundetes Rechteck 2"/>
          <p:cNvSpPr/>
          <p:nvPr/>
        </p:nvSpPr>
        <p:spPr>
          <a:xfrm>
            <a:off x="3705203" y="454664"/>
            <a:ext cx="4811806" cy="50509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Isolierter Versorgungsausgleich</a:t>
            </a:r>
            <a:endParaRPr lang="de-DE" sz="2000" b="1" dirty="0">
              <a:effectLst/>
            </a:endParaRPr>
          </a:p>
        </p:txBody>
      </p:sp>
      <p:sp>
        <p:nvSpPr>
          <p:cNvPr id="13" name="Gefaltete Ecke 12"/>
          <p:cNvSpPr/>
          <p:nvPr/>
        </p:nvSpPr>
        <p:spPr>
          <a:xfrm rot="21432520">
            <a:off x="3303326" y="4016479"/>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 224 II  </a:t>
            </a:r>
            <a:r>
              <a:rPr lang="de-DE" dirty="0" err="1" smtClean="0">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a:off x="5413038" y="4016478"/>
            <a:ext cx="1365922" cy="139086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 224 I  </a:t>
            </a:r>
            <a:r>
              <a:rPr lang="de-DE" dirty="0" err="1" smtClean="0">
                <a:solidFill>
                  <a:schemeClr val="tx1"/>
                </a:solidFill>
                <a:latin typeface="MV Boli" panose="02000500030200090000" pitchFamily="2" charset="0"/>
                <a:cs typeface="MV Boli" panose="02000500030200090000" pitchFamily="2" charset="0"/>
              </a:rPr>
              <a:t>FamFG</a:t>
            </a:r>
            <a:endParaRPr lang="de-DE" dirty="0" smtClean="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42909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fill="hold"/>
                                        <p:tgtEl>
                                          <p:spTgt spid="13"/>
                                        </p:tgtEl>
                                        <p:attrNameLst>
                                          <p:attrName>ppt_w</p:attrName>
                                        </p:attrNameLst>
                                      </p:cBhvr>
                                      <p:tavLst>
                                        <p:tav tm="0">
                                          <p:val>
                                            <p:fltVal val="0"/>
                                          </p:val>
                                        </p:tav>
                                        <p:tav tm="100000">
                                          <p:val>
                                            <p:strVal val="#ppt_w"/>
                                          </p:val>
                                        </p:tav>
                                      </p:tavLst>
                                    </p:anim>
                                    <p:anim calcmode="lin" valueType="num">
                                      <p:cBhvr>
                                        <p:cTn id="14" dur="500" fill="hold"/>
                                        <p:tgtEl>
                                          <p:spTgt spid="13"/>
                                        </p:tgtEl>
                                        <p:attrNameLst>
                                          <p:attrName>ppt_h</p:attrName>
                                        </p:attrNameLst>
                                      </p:cBhvr>
                                      <p:tavLst>
                                        <p:tav tm="0">
                                          <p:val>
                                            <p:fltVal val="0"/>
                                          </p:val>
                                        </p:tav>
                                        <p:tav tm="100000">
                                          <p:val>
                                            <p:strVal val="#ppt_h"/>
                                          </p:val>
                                        </p:tav>
                                      </p:tavLst>
                                    </p:anim>
                                    <p:animEffect transition="in" filter="fade">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 calcmode="lin" valueType="num">
                                      <p:cBhvr>
                                        <p:cTn id="20" dur="500" fill="hold"/>
                                        <p:tgtEl>
                                          <p:spTgt spid="16"/>
                                        </p:tgtEl>
                                        <p:attrNameLst>
                                          <p:attrName>ppt_w</p:attrName>
                                        </p:attrNameLst>
                                      </p:cBhvr>
                                      <p:tavLst>
                                        <p:tav tm="0">
                                          <p:val>
                                            <p:fltVal val="0"/>
                                          </p:val>
                                        </p:tav>
                                        <p:tav tm="100000">
                                          <p:val>
                                            <p:strVal val="#ppt_w"/>
                                          </p:val>
                                        </p:tav>
                                      </p:tavLst>
                                    </p:anim>
                                    <p:anim calcmode="lin" valueType="num">
                                      <p:cBhvr>
                                        <p:cTn id="21" dur="500" fill="hold"/>
                                        <p:tgtEl>
                                          <p:spTgt spid="16"/>
                                        </p:tgtEl>
                                        <p:attrNameLst>
                                          <p:attrName>ppt_h</p:attrName>
                                        </p:attrNameLst>
                                      </p:cBhvr>
                                      <p:tavLst>
                                        <p:tav tm="0">
                                          <p:val>
                                            <p:fltVal val="0"/>
                                          </p:val>
                                        </p:tav>
                                        <p:tav tm="100000">
                                          <p:val>
                                            <p:strVal val="#ppt_h"/>
                                          </p:val>
                                        </p:tav>
                                      </p:tavLst>
                                    </p:anim>
                                    <p:animEffect transition="in" filter="fade">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6"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857</Words>
  <Application>Microsoft Office PowerPoint</Application>
  <PresentationFormat>Breitbild</PresentationFormat>
  <Paragraphs>127</Paragraphs>
  <Slides>8</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8</vt:i4>
      </vt:variant>
    </vt:vector>
  </HeadingPairs>
  <TitlesOfParts>
    <vt:vector size="14" baseType="lpstr">
      <vt:lpstr>Arial</vt:lpstr>
      <vt:lpstr>Calibri</vt:lpstr>
      <vt:lpstr>Calibri Light</vt:lpstr>
      <vt:lpstr>MV Boli</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10</cp:revision>
  <dcterms:created xsi:type="dcterms:W3CDTF">2023-08-29T14:28:11Z</dcterms:created>
  <dcterms:modified xsi:type="dcterms:W3CDTF">2023-08-31T08:39:49Z</dcterms:modified>
</cp:coreProperties>
</file>