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7" autoAdjust="0"/>
    <p:restoredTop sz="94660"/>
  </p:normalViewPr>
  <p:slideViewPr>
    <p:cSldViewPr snapToGrid="0" showGuides="1">
      <p:cViewPr varScale="1">
        <p:scale>
          <a:sx n="64" d="100"/>
          <a:sy n="64" d="100"/>
        </p:scale>
        <p:origin x="4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C0ADF6D-7621-48B6-8C6B-950F5C657C0B}"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2037695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C0ADF6D-7621-48B6-8C6B-950F5C657C0B}"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3437321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C0ADF6D-7621-48B6-8C6B-950F5C657C0B}"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1809588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C0ADF6D-7621-48B6-8C6B-950F5C657C0B}"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836134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9C0ADF6D-7621-48B6-8C6B-950F5C657C0B}"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2439267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C0ADF6D-7621-48B6-8C6B-950F5C657C0B}"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3927403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C0ADF6D-7621-48B6-8C6B-950F5C657C0B}" type="datetimeFigureOut">
              <a:rPr lang="de-DE" smtClean="0"/>
              <a:t>12.08.2024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750705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C0ADF6D-7621-48B6-8C6B-950F5C657C0B}" type="datetimeFigureOut">
              <a:rPr lang="de-DE" smtClean="0"/>
              <a:t>12.08.2024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585824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C0ADF6D-7621-48B6-8C6B-950F5C657C0B}" type="datetimeFigureOut">
              <a:rPr lang="de-DE" smtClean="0"/>
              <a:t>12.08.2024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52060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C0ADF6D-7621-48B6-8C6B-950F5C657C0B}"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241704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C0ADF6D-7621-48B6-8C6B-950F5C657C0B}"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B99BCB1-AE66-4FBC-A631-EE60485F565C}" type="slidenum">
              <a:rPr lang="de-DE" smtClean="0"/>
              <a:t>‹Nr.›</a:t>
            </a:fld>
            <a:endParaRPr lang="de-DE"/>
          </a:p>
        </p:txBody>
      </p:sp>
    </p:spTree>
    <p:extLst>
      <p:ext uri="{BB962C8B-B14F-4D97-AF65-F5344CB8AC3E}">
        <p14:creationId xmlns:p14="http://schemas.microsoft.com/office/powerpoint/2010/main" val="139173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ADF6D-7621-48B6-8C6B-950F5C657C0B}" type="datetimeFigureOut">
              <a:rPr lang="de-DE" smtClean="0"/>
              <a:t>12.08.2024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99BCB1-AE66-4FBC-A631-EE60485F565C}" type="slidenum">
              <a:rPr lang="de-DE" smtClean="0"/>
              <a:t>‹Nr.›</a:t>
            </a:fld>
            <a:endParaRPr lang="de-DE"/>
          </a:p>
        </p:txBody>
      </p:sp>
    </p:spTree>
    <p:extLst>
      <p:ext uri="{BB962C8B-B14F-4D97-AF65-F5344CB8AC3E}">
        <p14:creationId xmlns:p14="http://schemas.microsoft.com/office/powerpoint/2010/main" val="816919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201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 in der Zwangsvollstreckung</a:t>
            </a:r>
            <a:endParaRPr lang="de-DE" sz="2800" b="1" dirty="0">
              <a:effectLst>
                <a:outerShdw blurRad="38100" dist="38100" dir="2700000" algn="tl">
                  <a:srgbClr val="000000">
                    <a:alpha val="43137"/>
                  </a:srgbClr>
                </a:outerShdw>
              </a:effectLst>
            </a:endParaRPr>
          </a:p>
        </p:txBody>
      </p:sp>
      <p:grpSp>
        <p:nvGrpSpPr>
          <p:cNvPr id="15" name="Gruppieren 14"/>
          <p:cNvGrpSpPr/>
          <p:nvPr/>
        </p:nvGrpSpPr>
        <p:grpSpPr>
          <a:xfrm>
            <a:off x="871538" y="2060407"/>
            <a:ext cx="10291576" cy="4604054"/>
            <a:chOff x="871538" y="1937838"/>
            <a:chExt cx="10291576" cy="4604054"/>
          </a:xfrm>
        </p:grpSpPr>
        <p:grpSp>
          <p:nvGrpSpPr>
            <p:cNvPr id="9" name="Gruppieren 8"/>
            <p:cNvGrpSpPr/>
            <p:nvPr/>
          </p:nvGrpSpPr>
          <p:grpSpPr>
            <a:xfrm>
              <a:off x="871538" y="1937838"/>
              <a:ext cx="10291576" cy="4604054"/>
              <a:chOff x="871538" y="1937838"/>
              <a:chExt cx="10291576" cy="4604054"/>
            </a:xfrm>
          </p:grpSpPr>
          <p:grpSp>
            <p:nvGrpSpPr>
              <p:cNvPr id="5" name="Gruppieren 4"/>
              <p:cNvGrpSpPr/>
              <p:nvPr/>
            </p:nvGrpSpPr>
            <p:grpSpPr>
              <a:xfrm>
                <a:off x="871538" y="1937838"/>
                <a:ext cx="10291576" cy="4604054"/>
                <a:chOff x="871538" y="1937838"/>
                <a:chExt cx="10291576" cy="4604054"/>
              </a:xfrm>
            </p:grpSpPr>
            <p:sp>
              <p:nvSpPr>
                <p:cNvPr id="6" name="Abgerundetes Rechteck 5"/>
                <p:cNvSpPr/>
                <p:nvPr/>
              </p:nvSpPr>
              <p:spPr>
                <a:xfrm>
                  <a:off x="871538" y="1937838"/>
                  <a:ext cx="10291576" cy="460405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endParaRPr lang="de-DE" sz="2000" dirty="0"/>
                </a:p>
              </p:txBody>
            </p:sp>
            <p:sp>
              <p:nvSpPr>
                <p:cNvPr id="13" name="Textfeld 12">
                  <a:extLst>
                    <a:ext uri="{FF2B5EF4-FFF2-40B4-BE49-F238E27FC236}">
                      <a16:creationId xmlns:a16="http://schemas.microsoft.com/office/drawing/2014/main" id="{9578DCC5-E5E3-184C-9068-BEB2E40F69FD}"/>
                    </a:ext>
                  </a:extLst>
                </p:cNvPr>
                <p:cNvSpPr txBox="1"/>
                <p:nvPr/>
              </p:nvSpPr>
              <p:spPr>
                <a:xfrm>
                  <a:off x="924391" y="2295331"/>
                  <a:ext cx="10059560" cy="3416320"/>
                </a:xfrm>
                <a:prstGeom prst="rect">
                  <a:avLst/>
                </a:prstGeom>
                <a:noFill/>
              </p:spPr>
              <p:txBody>
                <a:bodyPr wrap="square" rtlCol="0">
                  <a:spAutoFit/>
                </a:bodyPr>
                <a:lstStyle/>
                <a:p>
                  <a:endParaRPr lang="de-DE" sz="2400" dirty="0"/>
                </a:p>
                <a:p>
                  <a:pPr marL="342900" indent="-342900">
                    <a:buFont typeface="+mj-lt"/>
                    <a:buAutoNum type="alphaLcParenR"/>
                    <a:tabLst>
                      <a:tab pos="2263775" algn="l"/>
                    </a:tabLst>
                  </a:pPr>
                  <a:r>
                    <a:rPr lang="de-DE" sz="2400" dirty="0">
                      <a:solidFill>
                        <a:schemeClr val="bg1"/>
                      </a:solidFill>
                    </a:rPr>
                    <a:t>sachlich: 	grundsätzlich Vollstreckungsgericht (§ 764 I ZPO), in </a:t>
                  </a:r>
                  <a:r>
                    <a:rPr lang="de-DE" sz="2400" dirty="0" smtClean="0">
                      <a:solidFill>
                        <a:schemeClr val="bg1"/>
                      </a:solidFill>
                    </a:rPr>
                    <a:t>	Einzelfällen Prozessgericht</a:t>
                  </a:r>
                  <a:r>
                    <a:rPr lang="de-DE" sz="2400" dirty="0">
                      <a:solidFill>
                        <a:schemeClr val="bg1"/>
                      </a:solidFill>
                    </a:rPr>
                    <a:t>, z.B. §§ 796 b, 888 I, 890 I ZPO</a:t>
                  </a:r>
                  <a:br>
                    <a:rPr lang="de-DE" sz="2400" dirty="0">
                      <a:solidFill>
                        <a:schemeClr val="bg1"/>
                      </a:solidFill>
                    </a:rPr>
                  </a:br>
                  <a:endParaRPr lang="de-DE" sz="2400" dirty="0">
                    <a:solidFill>
                      <a:schemeClr val="bg1"/>
                    </a:solidFill>
                  </a:endParaRPr>
                </a:p>
                <a:p>
                  <a:pPr marL="342900" indent="-342900">
                    <a:buFont typeface="+mj-lt"/>
                    <a:buAutoNum type="alphaLcParenR"/>
                    <a:tabLst>
                      <a:tab pos="2263775" algn="l"/>
                    </a:tabLst>
                  </a:pPr>
                  <a:r>
                    <a:rPr lang="de-DE" sz="2400" dirty="0">
                      <a:solidFill>
                        <a:schemeClr val="bg1"/>
                      </a:solidFill>
                    </a:rPr>
                    <a:t>örtlich: 	Amtsgericht (als Vollstreckungsgericht) am Wohnsitz des 	Schuldners (§ 828 II ZPO) </a:t>
                  </a:r>
                  <a:r>
                    <a:rPr lang="de-DE" sz="2400" dirty="0" smtClean="0">
                      <a:solidFill>
                        <a:schemeClr val="bg1"/>
                      </a:solidFill>
                    </a:rPr>
                    <a:t>oder </a:t>
                  </a:r>
                  <a:r>
                    <a:rPr lang="de-DE" sz="2400" dirty="0">
                      <a:solidFill>
                        <a:schemeClr val="bg1"/>
                      </a:solidFill>
                    </a:rPr>
                    <a:t>am Ort der </a:t>
                  </a:r>
                  <a:r>
                    <a:rPr lang="de-DE" sz="2400" dirty="0" smtClean="0">
                      <a:solidFill>
                        <a:schemeClr val="bg1"/>
                      </a:solidFill>
                    </a:rPr>
                    <a:t>	Zwangsvollstreckungs-Maßnahme (§ </a:t>
                  </a:r>
                  <a:r>
                    <a:rPr lang="de-DE" sz="2400" dirty="0">
                      <a:solidFill>
                        <a:schemeClr val="bg1"/>
                      </a:solidFill>
                    </a:rPr>
                    <a:t>764 II </a:t>
                  </a:r>
                  <a:r>
                    <a:rPr lang="de-DE" sz="2400" dirty="0" smtClean="0">
                      <a:solidFill>
                        <a:schemeClr val="bg1"/>
                      </a:solidFill>
                    </a:rPr>
                    <a:t>ZPO</a:t>
                  </a:r>
                  <a:r>
                    <a:rPr lang="de-DE" sz="2400" dirty="0">
                      <a:solidFill>
                        <a:schemeClr val="bg1"/>
                      </a:solidFill>
                    </a:rPr>
                    <a:t>)</a:t>
                  </a:r>
                  <a:br>
                    <a:rPr lang="de-DE" sz="2400" dirty="0">
                      <a:solidFill>
                        <a:schemeClr val="bg1"/>
                      </a:solidFill>
                    </a:rPr>
                  </a:br>
                  <a:endParaRPr lang="de-DE" sz="2400" dirty="0">
                    <a:solidFill>
                      <a:schemeClr val="bg1"/>
                    </a:solidFill>
                  </a:endParaRPr>
                </a:p>
                <a:p>
                  <a:pPr marL="342900" indent="-342900">
                    <a:buFont typeface="+mj-lt"/>
                    <a:buAutoNum type="alphaLcParenR"/>
                    <a:tabLst>
                      <a:tab pos="2263775" algn="l"/>
                    </a:tabLst>
                  </a:pPr>
                  <a:r>
                    <a:rPr lang="de-DE" sz="2400" dirty="0" err="1" smtClean="0">
                      <a:solidFill>
                        <a:schemeClr val="bg1"/>
                      </a:solidFill>
                    </a:rPr>
                    <a:t>funktio</a:t>
                  </a:r>
                  <a:r>
                    <a:rPr lang="de-DE" sz="2400" dirty="0" smtClean="0">
                      <a:solidFill>
                        <a:schemeClr val="bg1"/>
                      </a:solidFill>
                    </a:rPr>
                    <a:t> </a:t>
                  </a:r>
                  <a:r>
                    <a:rPr lang="de-DE" sz="2400" dirty="0">
                      <a:solidFill>
                        <a:schemeClr val="bg1"/>
                      </a:solidFill>
                    </a:rPr>
                    <a:t>	Kostenbeamter/ Justizfachangestellter (§§ 1, 2 </a:t>
                  </a:r>
                  <a:r>
                    <a:rPr lang="de-DE" sz="2400" dirty="0" err="1">
                      <a:solidFill>
                        <a:schemeClr val="bg1"/>
                      </a:solidFill>
                    </a:rPr>
                    <a:t>KostVfg</a:t>
                  </a:r>
                  <a:r>
                    <a:rPr lang="de-DE" sz="2400" dirty="0">
                      <a:solidFill>
                        <a:schemeClr val="bg1"/>
                      </a:solidFill>
                    </a:rPr>
                    <a:t>)</a:t>
                  </a:r>
                </a:p>
              </p:txBody>
            </p:sp>
          </p:grpSp>
          <p:sp>
            <p:nvSpPr>
              <p:cNvPr id="8" name="Pfeil nach rechts 7"/>
              <p:cNvSpPr/>
              <p:nvPr/>
            </p:nvSpPr>
            <p:spPr>
              <a:xfrm>
                <a:off x="924391" y="2538841"/>
                <a:ext cx="1806498" cy="858678"/>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sachlich</a:t>
                </a:r>
                <a:endParaRPr lang="de-DE" sz="2400" dirty="0"/>
              </a:p>
            </p:txBody>
          </p:sp>
        </p:grpSp>
        <p:sp>
          <p:nvSpPr>
            <p:cNvPr id="16" name="Pfeil nach rechts 15"/>
            <p:cNvSpPr/>
            <p:nvPr/>
          </p:nvSpPr>
          <p:spPr>
            <a:xfrm>
              <a:off x="924391" y="3521546"/>
              <a:ext cx="1806498" cy="858678"/>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örtlich</a:t>
              </a:r>
              <a:endParaRPr lang="de-DE" sz="2400" dirty="0"/>
            </a:p>
          </p:txBody>
        </p:sp>
        <p:sp>
          <p:nvSpPr>
            <p:cNvPr id="17" name="Pfeil nach rechts 16"/>
            <p:cNvSpPr/>
            <p:nvPr/>
          </p:nvSpPr>
          <p:spPr>
            <a:xfrm>
              <a:off x="924391" y="4977000"/>
              <a:ext cx="1806498" cy="858678"/>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funktionell</a:t>
              </a:r>
              <a:endParaRPr lang="de-DE" sz="2400" dirty="0"/>
            </a:p>
          </p:txBody>
        </p:sp>
      </p:grpSp>
      <p:sp>
        <p:nvSpPr>
          <p:cNvPr id="4" name="Abgerundetes Rechteck 3"/>
          <p:cNvSpPr/>
          <p:nvPr/>
        </p:nvSpPr>
        <p:spPr>
          <a:xfrm>
            <a:off x="538347" y="1647267"/>
            <a:ext cx="2341560" cy="80442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Zuständigkeiten</a:t>
            </a:r>
            <a:endParaRPr lang="de-DE" sz="2400" b="1" dirty="0">
              <a:effectLst>
                <a:outerShdw blurRad="38100" dist="38100" dir="2700000" algn="tl">
                  <a:srgbClr val="000000">
                    <a:alpha val="43137"/>
                  </a:srgbClr>
                </a:outerShdw>
              </a:effectLst>
            </a:endParaRPr>
          </a:p>
        </p:txBody>
      </p:sp>
      <p:sp>
        <p:nvSpPr>
          <p:cNvPr id="21" name="Gefaltete Ecke 20"/>
          <p:cNvSpPr/>
          <p:nvPr/>
        </p:nvSpPr>
        <p:spPr>
          <a:xfrm rot="315257">
            <a:off x="9906693" y="1475744"/>
            <a:ext cx="1418537" cy="1434939"/>
          </a:xfrm>
          <a:prstGeom prst="foldedCorner">
            <a:avLst/>
          </a:prstGeom>
          <a:solidFill>
            <a:srgbClr val="E9C98F"/>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764  ZPO</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9824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24" name="Gefaltete Ecke 23"/>
          <p:cNvSpPr/>
          <p:nvPr/>
        </p:nvSpPr>
        <p:spPr>
          <a:xfrm rot="172408">
            <a:off x="525974" y="4361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Schluss-KR</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nvPr>
        </p:nvGraphicFramePr>
        <p:xfrm>
          <a:off x="2251387" y="1219005"/>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smtClean="0">
                          <a:solidFill>
                            <a:schemeClr val="tx1">
                              <a:lumMod val="85000"/>
                              <a:lumOff val="15000"/>
                            </a:schemeClr>
                          </a:solidFill>
                          <a:effectLst/>
                        </a:rPr>
                        <a:t>1,5 Verfahrensgebühr KV</a:t>
                      </a:r>
                      <a:r>
                        <a:rPr lang="de-DE" sz="1600" baseline="0" dirty="0" smtClean="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3.000,00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178,50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smtClean="0">
                          <a:solidFill>
                            <a:schemeClr val="tx1">
                              <a:lumMod val="85000"/>
                              <a:lumOff val="15000"/>
                            </a:schemeClr>
                          </a:solidFill>
                          <a:effectLst/>
                        </a:rPr>
                        <a:t>A´st</a:t>
                      </a:r>
                      <a:r>
                        <a:rPr lang="de-DE" sz="1600" dirty="0" smtClean="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r>
                        <a:rPr lang="de-DE" sz="1600" dirty="0" smtClean="0">
                          <a:solidFill>
                            <a:schemeClr val="tx1">
                              <a:lumMod val="85000"/>
                              <a:lumOff val="15000"/>
                            </a:schemeClr>
                          </a:solidFill>
                          <a:effectLst/>
                        </a:rPr>
                        <a:t>Rest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smtClean="0">
                          <a:solidFill>
                            <a:schemeClr val="tx1">
                              <a:lumMod val="85000"/>
                              <a:lumOff val="15000"/>
                            </a:schemeClr>
                          </a:solidFill>
                          <a:effectLst/>
                        </a:rPr>
                        <a:t>178,50 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7307452" y="4264331"/>
            <a:ext cx="2378990" cy="1596325"/>
          </a:xfrm>
          <a:prstGeom prst="wedgeRoundRectCallout">
            <a:avLst>
              <a:gd name="adj1" fmla="val -51126"/>
              <a:gd name="adj2" fmla="val -137014"/>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Kostenschuldner ist der </a:t>
            </a:r>
            <a:r>
              <a:rPr lang="de-DE" dirty="0" err="1" smtClean="0"/>
              <a:t>A´geg</a:t>
            </a:r>
            <a:r>
              <a:rPr lang="de-DE" dirty="0" smtClean="0"/>
              <a:t>. gem. </a:t>
            </a:r>
          </a:p>
          <a:p>
            <a:pPr algn="ctr"/>
            <a:r>
              <a:rPr lang="de-DE" dirty="0" smtClean="0"/>
              <a:t>§ 29 Nr.1 GKG</a:t>
            </a:r>
            <a:endParaRPr lang="de-DE" dirty="0"/>
          </a:p>
        </p:txBody>
      </p:sp>
      <p:sp>
        <p:nvSpPr>
          <p:cNvPr id="3" name="Abgerundete rechteckige Legende 2"/>
          <p:cNvSpPr/>
          <p:nvPr/>
        </p:nvSpPr>
        <p:spPr>
          <a:xfrm>
            <a:off x="1511084" y="4726983"/>
            <a:ext cx="2696705" cy="1449092"/>
          </a:xfrm>
          <a:prstGeom prst="wedgeRoundRectCallout">
            <a:avLst>
              <a:gd name="adj1" fmla="val 151910"/>
              <a:gd name="adj2" fmla="val -173898"/>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Die offenen Kosten werden bei der KEJ zum Soll gestellt.</a:t>
            </a:r>
            <a:endParaRPr lang="de-DE" dirty="0"/>
          </a:p>
        </p:txBody>
      </p:sp>
      <p:sp>
        <p:nvSpPr>
          <p:cNvPr id="12" name="Abgerundete rechteckige Legende 11"/>
          <p:cNvSpPr/>
          <p:nvPr/>
        </p:nvSpPr>
        <p:spPr>
          <a:xfrm>
            <a:off x="9399672" y="2500700"/>
            <a:ext cx="2378990" cy="1596325"/>
          </a:xfrm>
          <a:prstGeom prst="wedgeRoundRectCallout">
            <a:avLst>
              <a:gd name="adj1" fmla="val -67088"/>
              <a:gd name="adj2" fmla="val -74878"/>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Antragsteller haftet in voller Höhe gem.</a:t>
            </a:r>
          </a:p>
          <a:p>
            <a:pPr algn="ctr"/>
            <a:r>
              <a:rPr lang="de-DE" dirty="0" smtClean="0"/>
              <a:t>§ 22 I GKG</a:t>
            </a:r>
            <a:endParaRPr lang="de-DE" dirty="0"/>
          </a:p>
        </p:txBody>
      </p:sp>
    </p:spTree>
    <p:extLst>
      <p:ext uri="{BB962C8B-B14F-4D97-AF65-F5344CB8AC3E}">
        <p14:creationId xmlns:p14="http://schemas.microsoft.com/office/powerpoint/2010/main" val="355300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1)">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randombar(horizontal)">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heel(1)">
                                      <p:cBhvr>
                                        <p:cTn id="2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 grpId="0" animBg="1"/>
      <p:bldP spid="3"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nvPr>
        </p:nvGraphicFramePr>
        <p:xfrm>
          <a:off x="2158397" y="2336760"/>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smtClean="0">
                          <a:solidFill>
                            <a:schemeClr val="tx1">
                              <a:lumMod val="85000"/>
                              <a:lumOff val="15000"/>
                            </a:schemeClr>
                          </a:solidFill>
                          <a:effectLst/>
                        </a:rPr>
                        <a:t>1,5 Verfahrensgebühr KV</a:t>
                      </a:r>
                      <a:r>
                        <a:rPr lang="de-DE" sz="1600" baseline="0" dirty="0" smtClean="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3.000,00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178,50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smtClean="0">
                          <a:solidFill>
                            <a:schemeClr val="tx1">
                              <a:lumMod val="85000"/>
                              <a:lumOff val="15000"/>
                            </a:schemeClr>
                          </a:solidFill>
                          <a:effectLst/>
                        </a:rPr>
                        <a:t>A´st</a:t>
                      </a:r>
                      <a:r>
                        <a:rPr lang="de-DE" sz="1600" dirty="0" smtClean="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r>
                        <a:rPr lang="de-DE" sz="1600" dirty="0" smtClean="0">
                          <a:solidFill>
                            <a:schemeClr val="tx1">
                              <a:lumMod val="85000"/>
                              <a:lumOff val="15000"/>
                            </a:schemeClr>
                          </a:solidFill>
                          <a:effectLst/>
                        </a:rPr>
                        <a:t>Rest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smtClean="0">
                          <a:solidFill>
                            <a:schemeClr val="tx1">
                              <a:lumMod val="85000"/>
                              <a:lumOff val="15000"/>
                            </a:schemeClr>
                          </a:solidFill>
                          <a:effectLst/>
                        </a:rPr>
                        <a:t>178,50 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446166" y="4401005"/>
            <a:ext cx="5966849" cy="1596325"/>
          </a:xfrm>
          <a:prstGeom prst="wedgeRoundRectCallout">
            <a:avLst>
              <a:gd name="adj1" fmla="val 59653"/>
              <a:gd name="adj2" fmla="val -54975"/>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In diesem Fall würde es bei der berechneten Gebühr bleiben, Kostenschuldner wäre aber der Antragsteller des Verfahrens, da die einstweilige Verfügung (inkl. Kostenentscheidung) nicht vollzogen wurde. „Sie konnte Ihre Wirkung nicht entfalten.“</a:t>
            </a:r>
            <a:endParaRPr lang="de-DE" dirty="0"/>
          </a:p>
        </p:txBody>
      </p:sp>
      <p:sp>
        <p:nvSpPr>
          <p:cNvPr id="3" name="Abgerundete rechteckige Legende 2"/>
          <p:cNvSpPr/>
          <p:nvPr/>
        </p:nvSpPr>
        <p:spPr>
          <a:xfrm>
            <a:off x="7358825" y="4758045"/>
            <a:ext cx="2696705" cy="1449092"/>
          </a:xfrm>
          <a:prstGeom prst="wedgeRoundRectCallout">
            <a:avLst>
              <a:gd name="adj1" fmla="val -52400"/>
              <a:gd name="adj2" fmla="val -103310"/>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Die offenen Kosten werden bei der KEJ zum Soll gestellt.</a:t>
            </a:r>
            <a:endParaRPr lang="de-DE" dirty="0"/>
          </a:p>
        </p:txBody>
      </p:sp>
      <p:sp>
        <p:nvSpPr>
          <p:cNvPr id="12" name="Abgerundete rechteckige Legende 11"/>
          <p:cNvSpPr/>
          <p:nvPr/>
        </p:nvSpPr>
        <p:spPr>
          <a:xfrm>
            <a:off x="9104923" y="3336740"/>
            <a:ext cx="2378990" cy="1596325"/>
          </a:xfrm>
          <a:prstGeom prst="wedgeRoundRectCallout">
            <a:avLst>
              <a:gd name="adj1" fmla="val -114971"/>
              <a:gd name="adj2" fmla="val -22936"/>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Kostenschuldner ist der </a:t>
            </a:r>
            <a:r>
              <a:rPr lang="de-DE" dirty="0" err="1" smtClean="0"/>
              <a:t>A´st</a:t>
            </a:r>
            <a:r>
              <a:rPr lang="de-DE" dirty="0" smtClean="0"/>
              <a:t>.</a:t>
            </a:r>
            <a:endParaRPr lang="de-DE" dirty="0"/>
          </a:p>
        </p:txBody>
      </p:sp>
      <p:sp>
        <p:nvSpPr>
          <p:cNvPr id="13" name="Abgerundetes Rechteck 12"/>
          <p:cNvSpPr/>
          <p:nvPr/>
        </p:nvSpPr>
        <p:spPr>
          <a:xfrm>
            <a:off x="1317355" y="1086192"/>
            <a:ext cx="9957661" cy="11466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Die einstweilige Verfügung konnte nicht innerhalb der Vollziehungsfrist an den Antragsgegner zugestellt werden.</a:t>
            </a:r>
            <a:endParaRPr lang="de-DE" sz="2000" b="1" dirty="0"/>
          </a:p>
        </p:txBody>
      </p:sp>
      <p:sp>
        <p:nvSpPr>
          <p:cNvPr id="24" name="Gefaltete Ecke 23"/>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616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1)">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heel(1)">
                                      <p:cBhvr>
                                        <p:cTn id="20" dur="20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heel(1)">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608600" y="1478823"/>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a:t>
              </a:r>
              <a:r>
                <a:rPr lang="de-DE" sz="2000" b="1" dirty="0" smtClean="0"/>
                <a:t>KV-Nummern :</a:t>
              </a:r>
              <a:endParaRPr lang="de-DE" sz="2000" b="1" dirty="0"/>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Gebühren</a:t>
              </a:r>
              <a:endParaRPr lang="de-DE" sz="2400" b="1" dirty="0"/>
            </a:p>
          </p:txBody>
        </p:sp>
      </p:grpSp>
      <p:grpSp>
        <p:nvGrpSpPr>
          <p:cNvPr id="9" name="Gruppieren 8"/>
          <p:cNvGrpSpPr/>
          <p:nvPr/>
        </p:nvGrpSpPr>
        <p:grpSpPr>
          <a:xfrm>
            <a:off x="608600" y="3542867"/>
            <a:ext cx="10843829" cy="1955734"/>
            <a:chOff x="829296" y="4307431"/>
            <a:chExt cx="10843829" cy="1955734"/>
          </a:xfrm>
          <a:solidFill>
            <a:schemeClr val="accent2">
              <a:lumMod val="75000"/>
            </a:schemeClr>
          </a:solidFill>
        </p:grpSpPr>
        <p:sp>
          <p:nvSpPr>
            <p:cNvPr id="8" name="Abgerundetes Rechteck 7"/>
            <p:cNvSpPr/>
            <p:nvPr/>
          </p:nvSpPr>
          <p:spPr>
            <a:xfrm>
              <a:off x="1961234" y="4464401"/>
              <a:ext cx="9711891" cy="17987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Ermäßigung auf 1,0 bei Verfahrensbeendigung </a:t>
              </a:r>
              <a:r>
                <a:rPr lang="de-DE" sz="2000" dirty="0" smtClean="0"/>
                <a:t>durch Antragsrücknahme</a:t>
              </a:r>
              <a:r>
                <a:rPr lang="de-DE" sz="2000" dirty="0"/>
                <a:t>, Anerkenntnis- oder Verzichtsurteil oder ein Urteil </a:t>
              </a:r>
              <a:r>
                <a:rPr lang="de-DE" sz="2000" dirty="0" smtClean="0"/>
                <a:t>nach </a:t>
              </a:r>
              <a:r>
                <a:rPr lang="de-DE" sz="2000" dirty="0"/>
                <a:t>§ 313 a II ZPO, gerichtlichen Vergleich oder </a:t>
              </a:r>
              <a:r>
                <a:rPr lang="de-DE" sz="2000" dirty="0" smtClean="0"/>
                <a:t>Erledigungserklärung nach </a:t>
              </a:r>
              <a:r>
                <a:rPr lang="de-DE" sz="2000" dirty="0"/>
                <a:t>§ 91 a ZPO mit Anerkenntnis bzw. Parteieneinig. bzgl. der Kosten</a:t>
              </a:r>
            </a:p>
          </p:txBody>
        </p:sp>
        <p:sp>
          <p:nvSpPr>
            <p:cNvPr id="13" name="Abgerundetes Rechteck 12"/>
            <p:cNvSpPr/>
            <p:nvPr/>
          </p:nvSpPr>
          <p:spPr>
            <a:xfrm>
              <a:off x="829296" y="4307431"/>
              <a:ext cx="2302746"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a:t>
              </a:r>
              <a:r>
                <a:rPr lang="de-DE" sz="2400" b="1" dirty="0" smtClean="0"/>
                <a:t>1411</a:t>
              </a:r>
              <a:endParaRPr lang="de-DE" sz="2400" b="1" dirty="0"/>
            </a:p>
          </p:txBody>
        </p:sp>
      </p:grpSp>
      <p:grpSp>
        <p:nvGrpSpPr>
          <p:cNvPr id="17" name="Gruppieren 16"/>
          <p:cNvGrpSpPr/>
          <p:nvPr/>
        </p:nvGrpSpPr>
        <p:grpSpPr>
          <a:xfrm>
            <a:off x="608600" y="5553474"/>
            <a:ext cx="9735551" cy="1151394"/>
            <a:chOff x="961186" y="4309049"/>
            <a:chExt cx="9735551" cy="1151394"/>
          </a:xfrm>
        </p:grpSpPr>
        <p:sp>
          <p:nvSpPr>
            <p:cNvPr id="19" name="Abgerundetes Rechteck 18"/>
            <p:cNvSpPr/>
            <p:nvPr/>
          </p:nvSpPr>
          <p:spPr>
            <a:xfrm>
              <a:off x="2177549" y="4599435"/>
              <a:ext cx="8519188" cy="86100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73063" indent="0">
                <a:buNone/>
                <a:tabLst>
                  <a:tab pos="2035175" algn="l"/>
                </a:tabLst>
              </a:pPr>
              <a:r>
                <a:rPr lang="de-DE" sz="2000" dirty="0"/>
                <a:t>Erhöhung auf 3,0 bei Verfahrensbeendigung durch Urteil oder </a:t>
              </a:r>
              <a:r>
                <a:rPr lang="de-DE" sz="2000" dirty="0" smtClean="0"/>
                <a:t>Beschluss </a:t>
              </a:r>
              <a:r>
                <a:rPr lang="de-DE" sz="2000" dirty="0"/>
                <a:t>nach § 91 a ZPO (mit streitiger Kostenentscheidung) oder </a:t>
              </a:r>
              <a:r>
                <a:rPr lang="de-DE" sz="2000" dirty="0" smtClean="0"/>
                <a:t>§ </a:t>
              </a:r>
              <a:r>
                <a:rPr lang="de-DE" sz="2000" dirty="0"/>
                <a:t>269 III 3 ZPO</a:t>
              </a:r>
            </a:p>
          </p:txBody>
        </p:sp>
        <p:sp>
          <p:nvSpPr>
            <p:cNvPr id="20" name="Abgerundetes Rechteck 19"/>
            <p:cNvSpPr/>
            <p:nvPr/>
          </p:nvSpPr>
          <p:spPr>
            <a:xfrm>
              <a:off x="961186" y="4309049"/>
              <a:ext cx="2263876" cy="397463"/>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 Nr. </a:t>
              </a:r>
              <a:r>
                <a:rPr lang="de-DE" sz="2400" b="1" dirty="0" smtClean="0"/>
                <a:t>1412</a:t>
              </a:r>
              <a:endParaRPr lang="de-DE" sz="2400" b="1" dirty="0"/>
            </a:p>
          </p:txBody>
        </p:sp>
      </p:grpSp>
      <p:grpSp>
        <p:nvGrpSpPr>
          <p:cNvPr id="22" name="Gruppieren 21"/>
          <p:cNvGrpSpPr/>
          <p:nvPr/>
        </p:nvGrpSpPr>
        <p:grpSpPr>
          <a:xfrm>
            <a:off x="608600" y="2699610"/>
            <a:ext cx="8319285" cy="739319"/>
            <a:chOff x="871538" y="3029898"/>
            <a:chExt cx="8319285" cy="739319"/>
          </a:xfrm>
        </p:grpSpPr>
        <p:grpSp>
          <p:nvGrpSpPr>
            <p:cNvPr id="4" name="Gruppieren 3"/>
            <p:cNvGrpSpPr/>
            <p:nvPr/>
          </p:nvGrpSpPr>
          <p:grpSpPr>
            <a:xfrm>
              <a:off x="871538" y="3029898"/>
              <a:ext cx="8319285" cy="739319"/>
              <a:chOff x="340444" y="3651604"/>
              <a:chExt cx="8430764" cy="1436391"/>
            </a:xfrm>
          </p:grpSpPr>
          <p:sp>
            <p:nvSpPr>
              <p:cNvPr id="3" name="Abgerundetes Rechteck 2"/>
              <p:cNvSpPr/>
              <p:nvPr/>
            </p:nvSpPr>
            <p:spPr>
              <a:xfrm>
                <a:off x="1467855" y="3907886"/>
                <a:ext cx="7303353" cy="11801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4212" cy="67775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KV Nr. 1410</a:t>
                </a:r>
                <a:endParaRPr lang="de-DE" sz="2400" b="1" dirty="0"/>
              </a:p>
            </p:txBody>
          </p:sp>
        </p:grpSp>
        <p:sp>
          <p:nvSpPr>
            <p:cNvPr id="16" name="Rechteck 15"/>
            <p:cNvSpPr/>
            <p:nvPr/>
          </p:nvSpPr>
          <p:spPr>
            <a:xfrm>
              <a:off x="3599144" y="3257331"/>
              <a:ext cx="4804392" cy="400110"/>
            </a:xfrm>
            <a:prstGeom prst="rect">
              <a:avLst/>
            </a:prstGeom>
          </p:spPr>
          <p:txBody>
            <a:bodyPr wrap="none">
              <a:spAutoFit/>
            </a:bodyPr>
            <a:lstStyle/>
            <a:p>
              <a:r>
                <a:rPr lang="de-DE" sz="2000" dirty="0">
                  <a:solidFill>
                    <a:schemeClr val="bg1"/>
                  </a:solidFill>
                </a:rPr>
                <a:t>grundsätzlich entsteht eine 1,5fache Gebühr</a:t>
              </a:r>
            </a:p>
          </p:txBody>
        </p:sp>
      </p:grpSp>
    </p:spTree>
    <p:extLst>
      <p:ext uri="{BB962C8B-B14F-4D97-AF65-F5344CB8AC3E}">
        <p14:creationId xmlns:p14="http://schemas.microsoft.com/office/powerpoint/2010/main" val="4179205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Im bereits genannten Beispielfall legt B Widerspruch gegen die </a:t>
            </a:r>
            <a:r>
              <a:rPr lang="de-DE" sz="2000" b="1" dirty="0" err="1" smtClean="0"/>
              <a:t>eintw</a:t>
            </a:r>
            <a:r>
              <a:rPr lang="de-DE" sz="2000" b="1" dirty="0" smtClean="0"/>
              <a:t>. </a:t>
            </a:r>
            <a:r>
              <a:rPr lang="de-DE" sz="2000" b="1" dirty="0" err="1" smtClean="0"/>
              <a:t>Vfg</a:t>
            </a:r>
            <a:r>
              <a:rPr lang="de-DE" sz="2000" b="1" dirty="0" smtClean="0"/>
              <a:t>. Ein und beantragt den Verfügungsantrag zurückzuweisen.</a:t>
            </a:r>
          </a:p>
          <a:p>
            <a:pPr algn="ctr"/>
            <a:r>
              <a:rPr lang="de-DE" sz="2000" b="1" dirty="0" smtClean="0"/>
              <a:t>Nach mündlicher Verhandlung ergeht ein Urteil mit dem der Widerspruch zurückgewiesen wird und B die weiteren Kosten des Verfahrens auferlegt werden.</a:t>
            </a:r>
            <a:endParaRPr lang="de-DE" sz="2000" b="1"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584820" y="1797508"/>
            <a:ext cx="10244378" cy="2563676"/>
            <a:chOff x="584820" y="1866771"/>
            <a:chExt cx="10244378" cy="2563676"/>
          </a:xfrm>
        </p:grpSpPr>
        <p:sp>
          <p:nvSpPr>
            <p:cNvPr id="5" name="Abgerundetes Rechteck 4"/>
            <p:cNvSpPr/>
            <p:nvPr/>
          </p:nvSpPr>
          <p:spPr>
            <a:xfrm>
              <a:off x="871537" y="1866771"/>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Bei einem Widerspruchverfahrens ist mit den o.g. Gebühren des Anordnungsverfahrens abgegolten (es ist also keine besondere Angelegenheit), jedoch kommt es in der Regel nach Widerspruch zur Gebührenerhöhung gem. KN-Nr. 1412, da in der Praxis dann regelmäßig mündlich verhandelt und durch Endurteil entschieden wird. </a:t>
              </a:r>
              <a:endParaRPr lang="de-DE" sz="2000" b="1" dirty="0"/>
            </a:p>
          </p:txBody>
        </p:sp>
        <p:sp>
          <p:nvSpPr>
            <p:cNvPr id="6" name="Abgerundetes Rechteck 5"/>
            <p:cNvSpPr/>
            <p:nvPr/>
          </p:nvSpPr>
          <p:spPr>
            <a:xfrm>
              <a:off x="584820" y="3906683"/>
              <a:ext cx="229508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Beispiel:</a:t>
              </a:r>
              <a:endParaRPr lang="de-DE" sz="2400" b="1" dirty="0"/>
            </a:p>
          </p:txBody>
        </p:sp>
      </p:grpSp>
    </p:spTree>
    <p:extLst>
      <p:ext uri="{BB962C8B-B14F-4D97-AF65-F5344CB8AC3E}">
        <p14:creationId xmlns:p14="http://schemas.microsoft.com/office/powerpoint/2010/main" val="28155533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nvPr>
        </p:nvGraphicFramePr>
        <p:xfrm>
          <a:off x="2166146" y="1330970"/>
          <a:ext cx="7613285" cy="2710714"/>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718181">
                <a:tc>
                  <a:txBody>
                    <a:bodyPr/>
                    <a:lstStyle/>
                    <a:p>
                      <a:r>
                        <a:rPr lang="de-DE" sz="1600" dirty="0" smtClean="0">
                          <a:solidFill>
                            <a:schemeClr val="tx1">
                              <a:lumMod val="85000"/>
                              <a:lumOff val="15000"/>
                            </a:schemeClr>
                          </a:solidFill>
                          <a:effectLst/>
                        </a:rPr>
                        <a:t>3,0 Verfahrensgebühr KV</a:t>
                      </a:r>
                      <a:r>
                        <a:rPr lang="de-DE" sz="1600" baseline="0" dirty="0" smtClean="0">
                          <a:solidFill>
                            <a:schemeClr val="tx1">
                              <a:lumMod val="85000"/>
                              <a:lumOff val="15000"/>
                            </a:schemeClr>
                          </a:solidFill>
                          <a:effectLst/>
                        </a:rPr>
                        <a:t> 1412</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3.000,00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357,00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smtClean="0">
                          <a:solidFill>
                            <a:schemeClr val="tx1">
                              <a:lumMod val="85000"/>
                              <a:lumOff val="15000"/>
                            </a:schemeClr>
                          </a:solidFill>
                          <a:effectLst/>
                        </a:rPr>
                        <a:t>A´st</a:t>
                      </a:r>
                      <a:r>
                        <a:rPr lang="de-DE" sz="1600" dirty="0" smtClean="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718181">
                <a:tc>
                  <a:txBody>
                    <a:bodyPr/>
                    <a:lstStyle/>
                    <a:p>
                      <a:r>
                        <a:rPr lang="de-DE" sz="1600" dirty="0" smtClean="0">
                          <a:solidFill>
                            <a:schemeClr val="tx1">
                              <a:lumMod val="85000"/>
                              <a:lumOff val="15000"/>
                            </a:schemeClr>
                          </a:solidFill>
                          <a:effectLst/>
                          <a:latin typeface="Calibri" panose="020F0502020204030204" pitchFamily="34" charset="0"/>
                          <a:cs typeface="Calibri" panose="020F0502020204030204" pitchFamily="34" charset="0"/>
                        </a:rPr>
                        <a:t>Abzüglich</a:t>
                      </a:r>
                      <a:r>
                        <a:rPr lang="de-DE" sz="1600" baseline="0" dirty="0" smtClean="0">
                          <a:solidFill>
                            <a:schemeClr val="tx1">
                              <a:lumMod val="85000"/>
                              <a:lumOff val="15000"/>
                            </a:schemeClr>
                          </a:solidFill>
                          <a:effectLst/>
                          <a:latin typeface="Calibri" panose="020F0502020204030204" pitchFamily="34" charset="0"/>
                          <a:cs typeface="Calibri" panose="020F0502020204030204" pitchFamily="34" charset="0"/>
                        </a:rPr>
                        <a:t> bereits erfordert/gezahlt</a:t>
                      </a:r>
                      <a:endParaRPr lang="de-DE" sz="1600" dirty="0">
                        <a:solidFill>
                          <a:schemeClr val="tx1">
                            <a:lumMod val="85000"/>
                            <a:lumOff val="15000"/>
                          </a:schemeClr>
                        </a:solidFill>
                        <a:effectLst/>
                        <a:latin typeface="Calibri" panose="020F0502020204030204" pitchFamily="34" charset="0"/>
                        <a:cs typeface="Calibri" panose="020F0502020204030204" pitchFamily="34"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smtClean="0">
                          <a:solidFill>
                            <a:schemeClr val="tx1">
                              <a:lumMod val="85000"/>
                              <a:lumOff val="15000"/>
                            </a:schemeClr>
                          </a:solidFill>
                          <a:effectLst/>
                        </a:rPr>
                        <a:t>178,50 </a:t>
                      </a:r>
                      <a:endParaRPr lang="de-DE" sz="1600" dirty="0" smtClean="0">
                        <a:solidFill>
                          <a:schemeClr val="tx1">
                            <a:lumMod val="85000"/>
                            <a:lumOff val="15000"/>
                          </a:schemeClr>
                        </a:solidFill>
                        <a:effectLst/>
                        <a:latin typeface="Helvetica" pitchFamily="2" charset="0"/>
                      </a:endParaRPr>
                    </a:p>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718181">
                <a:tc>
                  <a:txBody>
                    <a:bodyPr/>
                    <a:lstStyle/>
                    <a:p>
                      <a:r>
                        <a:rPr lang="de-DE" sz="1600" b="1" dirty="0" smtClean="0">
                          <a:solidFill>
                            <a:schemeClr val="tx1">
                              <a:lumMod val="85000"/>
                              <a:lumOff val="15000"/>
                            </a:schemeClr>
                          </a:solidFill>
                          <a:effectLst/>
                          <a:latin typeface="+mn-lt"/>
                        </a:rPr>
                        <a:t>Rest</a:t>
                      </a:r>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b="1" dirty="0" smtClean="0">
                          <a:solidFill>
                            <a:schemeClr val="tx1">
                              <a:lumMod val="85000"/>
                              <a:lumOff val="15000"/>
                            </a:schemeClr>
                          </a:solidFill>
                        </a:rPr>
                        <a:t>178,50</a:t>
                      </a:r>
                      <a:endParaRPr lang="de-DE" sz="1600" b="1"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522532254"/>
                  </a:ext>
                </a:extLst>
              </a:tr>
            </a:tbl>
          </a:graphicData>
        </a:graphic>
      </p:graphicFrame>
      <p:sp>
        <p:nvSpPr>
          <p:cNvPr id="2" name="Abgerundete rechteckige Legende 1"/>
          <p:cNvSpPr/>
          <p:nvPr/>
        </p:nvSpPr>
        <p:spPr>
          <a:xfrm>
            <a:off x="7819239" y="4208990"/>
            <a:ext cx="2378990" cy="1596325"/>
          </a:xfrm>
          <a:prstGeom prst="wedgeRoundRectCallout">
            <a:avLst>
              <a:gd name="adj1" fmla="val -57966"/>
              <a:gd name="adj2" fmla="val -87014"/>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Kostenschuldner ist der </a:t>
            </a:r>
            <a:r>
              <a:rPr lang="de-DE" dirty="0" err="1" smtClean="0"/>
              <a:t>A´geg</a:t>
            </a:r>
            <a:r>
              <a:rPr lang="de-DE" dirty="0" smtClean="0"/>
              <a:t>. gem. </a:t>
            </a:r>
          </a:p>
          <a:p>
            <a:pPr algn="ctr"/>
            <a:r>
              <a:rPr lang="de-DE" dirty="0" smtClean="0"/>
              <a:t>§ 29 Nr.1 GKG</a:t>
            </a:r>
            <a:endParaRPr lang="de-DE" dirty="0"/>
          </a:p>
        </p:txBody>
      </p:sp>
      <p:sp>
        <p:nvSpPr>
          <p:cNvPr id="3" name="Abgerundete rechteckige Legende 2"/>
          <p:cNvSpPr/>
          <p:nvPr/>
        </p:nvSpPr>
        <p:spPr>
          <a:xfrm>
            <a:off x="1613640" y="4488746"/>
            <a:ext cx="2696705" cy="1449092"/>
          </a:xfrm>
          <a:prstGeom prst="wedgeRoundRectCallout">
            <a:avLst>
              <a:gd name="adj1" fmla="val 139841"/>
              <a:gd name="adj2" fmla="val -98497"/>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Die offenen Kosten werden bei der KEJ zum Soll gestellt.</a:t>
            </a:r>
            <a:endParaRPr lang="de-DE" dirty="0"/>
          </a:p>
        </p:txBody>
      </p:sp>
      <p:sp>
        <p:nvSpPr>
          <p:cNvPr id="12" name="Abgerundete rechteckige Legende 11"/>
          <p:cNvSpPr/>
          <p:nvPr/>
        </p:nvSpPr>
        <p:spPr>
          <a:xfrm>
            <a:off x="9407139" y="2809003"/>
            <a:ext cx="2378990" cy="1596325"/>
          </a:xfrm>
          <a:prstGeom prst="wedgeRoundRectCallout">
            <a:avLst>
              <a:gd name="adj1" fmla="val -67088"/>
              <a:gd name="adj2" fmla="val -74878"/>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Antragsteller haftet in voller Höhe gem.</a:t>
            </a:r>
          </a:p>
          <a:p>
            <a:pPr algn="ctr"/>
            <a:r>
              <a:rPr lang="de-DE" dirty="0" smtClean="0"/>
              <a:t>§ 22 I GKG</a:t>
            </a:r>
            <a:endParaRPr lang="de-DE" dirty="0"/>
          </a:p>
        </p:txBody>
      </p:sp>
      <p:sp>
        <p:nvSpPr>
          <p:cNvPr id="15" name="Gefaltete Ecke 14"/>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5878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fltVal val="0"/>
                                          </p:val>
                                        </p:tav>
                                        <p:tav tm="100000">
                                          <p:val>
                                            <p:strVal val="#ppt_w"/>
                                          </p:val>
                                        </p:tav>
                                      </p:tavLst>
                                    </p:anim>
                                    <p:anim calcmode="lin" valueType="num">
                                      <p:cBhvr>
                                        <p:cTn id="23" dur="1000" fill="hold"/>
                                        <p:tgtEl>
                                          <p:spTgt spid="15"/>
                                        </p:tgtEl>
                                        <p:attrNameLst>
                                          <p:attrName>ppt_h</p:attrName>
                                        </p:attrNameLst>
                                      </p:cBhvr>
                                      <p:tavLst>
                                        <p:tav tm="0">
                                          <p:val>
                                            <p:fltVal val="0"/>
                                          </p:val>
                                        </p:tav>
                                        <p:tav tm="100000">
                                          <p:val>
                                            <p:strVal val="#ppt_h"/>
                                          </p:val>
                                        </p:tav>
                                      </p:tavLst>
                                    </p:anim>
                                    <p:anim calcmode="lin" valueType="num">
                                      <p:cBhvr>
                                        <p:cTn id="24" dur="1000" fill="hold"/>
                                        <p:tgtEl>
                                          <p:spTgt spid="15"/>
                                        </p:tgtEl>
                                        <p:attrNameLst>
                                          <p:attrName>style.rotation</p:attrName>
                                        </p:attrNameLst>
                                      </p:cBhvr>
                                      <p:tavLst>
                                        <p:tav tm="0">
                                          <p:val>
                                            <p:fltVal val="90"/>
                                          </p:val>
                                        </p:tav>
                                        <p:tav tm="100000">
                                          <p:val>
                                            <p:fltVal val="0"/>
                                          </p:val>
                                        </p:tav>
                                      </p:tavLst>
                                    </p:anim>
                                    <p:animEffect transition="in" filter="fade">
                                      <p:cBhvr>
                                        <p:cTn id="2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Nach mündlicher Verhandlung ergeht ein Urteil, mit welchem dem „Kostenwiderspruch“ stattgegeben und die einst. </a:t>
            </a:r>
            <a:r>
              <a:rPr lang="de-DE" sz="2000" b="1" dirty="0" err="1" smtClean="0"/>
              <a:t>Vfg</a:t>
            </a:r>
            <a:r>
              <a:rPr lang="de-DE" sz="2000" b="1" dirty="0" smtClean="0"/>
              <a:t>. Im Kostenpunkt aufgehoben wird.</a:t>
            </a:r>
          </a:p>
          <a:p>
            <a:pPr algn="ctr"/>
            <a:r>
              <a:rPr lang="de-DE" sz="2000" b="1" dirty="0" smtClean="0"/>
              <a:t>Die Kosten des </a:t>
            </a:r>
            <a:r>
              <a:rPr lang="de-DE" sz="2000" b="1" dirty="0" err="1" smtClean="0"/>
              <a:t>Anordungs</a:t>
            </a:r>
            <a:r>
              <a:rPr lang="de-DE" sz="2000" b="1" dirty="0" smtClean="0"/>
              <a:t>- und des Widerspruchsverfahrens werden dem A auferlegt.</a:t>
            </a:r>
          </a:p>
          <a:p>
            <a:pPr algn="ctr"/>
            <a:r>
              <a:rPr lang="de-DE" sz="2000" b="1" dirty="0" smtClean="0"/>
              <a:t>Der Streitwert für das Widerspruchsverfahren wird auf bis zu 1000,00 EUR festgesetzt.</a:t>
            </a:r>
            <a:endParaRPr lang="de-DE" sz="2000" b="1"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744063" y="1782967"/>
            <a:ext cx="10086619" cy="2044744"/>
            <a:chOff x="742579" y="1919582"/>
            <a:chExt cx="10086619" cy="2044744"/>
          </a:xfrm>
        </p:grpSpPr>
        <p:sp>
          <p:nvSpPr>
            <p:cNvPr id="5" name="Abgerundetes Rechteck 4"/>
            <p:cNvSpPr/>
            <p:nvPr/>
          </p:nvSpPr>
          <p:spPr>
            <a:xfrm>
              <a:off x="871537" y="2079375"/>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 widerspricht der einst. </a:t>
              </a:r>
              <a:r>
                <a:rPr lang="de-DE" sz="2000" b="1" dirty="0" err="1" smtClean="0"/>
                <a:t>Vfg</a:t>
              </a:r>
              <a:r>
                <a:rPr lang="de-DE" sz="2000" b="1" dirty="0" smtClean="0"/>
                <a:t>. lediglich wegen der Kostenentscheidung und beantragt insoweit deren Aufhebung, sowie die Kosten des Verfahrens dem A aufzuerlegen.</a:t>
              </a:r>
            </a:p>
            <a:p>
              <a:pPr algn="ctr"/>
              <a:endParaRPr lang="de-DE" sz="2000" b="1" dirty="0"/>
            </a:p>
          </p:txBody>
        </p:sp>
        <p:sp>
          <p:nvSpPr>
            <p:cNvPr id="6" name="Abgerundetes Rechteck 5"/>
            <p:cNvSpPr/>
            <p:nvPr/>
          </p:nvSpPr>
          <p:spPr>
            <a:xfrm>
              <a:off x="742579" y="1919582"/>
              <a:ext cx="229508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Beispiel:</a:t>
              </a:r>
              <a:endParaRPr lang="de-DE" sz="2400" b="1" dirty="0"/>
            </a:p>
          </p:txBody>
        </p:sp>
      </p:grpSp>
      <p:sp>
        <p:nvSpPr>
          <p:cNvPr id="13" name="Gefaltete Ecke 12"/>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1278610" y="3324386"/>
            <a:ext cx="9128502" cy="426770"/>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t>Gegenstand des Widerspruchs sind</a:t>
            </a:r>
            <a:r>
              <a:rPr lang="de-DE" dirty="0" smtClean="0"/>
              <a:t> hier also nur </a:t>
            </a:r>
            <a:r>
              <a:rPr lang="de-DE" b="1" dirty="0" smtClean="0"/>
              <a:t>die Verfahrenskosten </a:t>
            </a:r>
            <a:r>
              <a:rPr lang="de-DE" dirty="0" smtClean="0"/>
              <a:t>!!</a:t>
            </a:r>
            <a:endParaRPr lang="de-DE" dirty="0"/>
          </a:p>
        </p:txBody>
      </p:sp>
    </p:spTree>
    <p:extLst>
      <p:ext uri="{BB962C8B-B14F-4D97-AF65-F5344CB8AC3E}">
        <p14:creationId xmlns:p14="http://schemas.microsoft.com/office/powerpoint/2010/main" val="6240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aphicFrame>
        <p:nvGraphicFramePr>
          <p:cNvPr id="14" name="Tabelle 13">
            <a:extLst>
              <a:ext uri="{FF2B5EF4-FFF2-40B4-BE49-F238E27FC236}">
                <a16:creationId xmlns:a16="http://schemas.microsoft.com/office/drawing/2014/main" id="{4D944B4B-93C0-B247-95EC-90760C25A668}"/>
              </a:ext>
            </a:extLst>
          </p:cNvPr>
          <p:cNvGraphicFramePr>
            <a:graphicFrameLocks noGrp="1"/>
          </p:cNvGraphicFramePr>
          <p:nvPr>
            <p:extLst/>
          </p:nvPr>
        </p:nvGraphicFramePr>
        <p:xfrm>
          <a:off x="2172749" y="1223128"/>
          <a:ext cx="7613285" cy="5236756"/>
        </p:xfrm>
        <a:graphic>
          <a:graphicData uri="http://schemas.openxmlformats.org/drawingml/2006/table">
            <a:tbl>
              <a:tblPr firstRow="1" bandRow="1">
                <a:noFill/>
                <a:tableStyleId>{9D7B26C5-4107-4FEC-AEDC-1716B250A1EF}</a:tableStyleId>
              </a:tblPr>
              <a:tblGrid>
                <a:gridCol w="2939116">
                  <a:extLst>
                    <a:ext uri="{9D8B030D-6E8A-4147-A177-3AD203B41FA5}">
                      <a16:colId xmlns:a16="http://schemas.microsoft.com/office/drawing/2014/main" val="3050296263"/>
                    </a:ext>
                  </a:extLst>
                </a:gridCol>
                <a:gridCol w="1436697">
                  <a:extLst>
                    <a:ext uri="{9D8B030D-6E8A-4147-A177-3AD203B41FA5}">
                      <a16:colId xmlns:a16="http://schemas.microsoft.com/office/drawing/2014/main" val="2485635949"/>
                    </a:ext>
                  </a:extLst>
                </a:gridCol>
                <a:gridCol w="1501561">
                  <a:extLst>
                    <a:ext uri="{9D8B030D-6E8A-4147-A177-3AD203B41FA5}">
                      <a16:colId xmlns:a16="http://schemas.microsoft.com/office/drawing/2014/main" val="1519868237"/>
                    </a:ext>
                  </a:extLst>
                </a:gridCol>
                <a:gridCol w="1735911">
                  <a:extLst>
                    <a:ext uri="{9D8B030D-6E8A-4147-A177-3AD203B41FA5}">
                      <a16:colId xmlns:a16="http://schemas.microsoft.com/office/drawing/2014/main" val="3159700927"/>
                    </a:ext>
                  </a:extLst>
                </a:gridCol>
              </a:tblGrid>
              <a:tr h="487484">
                <a:tc>
                  <a:txBody>
                    <a:bodyPr/>
                    <a:lstStyle/>
                    <a:p>
                      <a:r>
                        <a:rPr lang="de-DE" sz="1600" b="1" dirty="0">
                          <a:solidFill>
                            <a:srgbClr val="FFFFFF"/>
                          </a:solidFill>
                          <a:effectLst/>
                        </a:rPr>
                        <a:t>Gebühr /KV </a:t>
                      </a:r>
                      <a:endParaRPr lang="de-DE" sz="1600" b="1" dirty="0">
                        <a:solidFill>
                          <a:srgbClr val="FFFFFF"/>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dirty="0">
                          <a:solidFill>
                            <a:srgbClr val="FFFFFF"/>
                          </a:solidFill>
                          <a:effectLst/>
                        </a:rPr>
                        <a:t>Wert / EUR </a:t>
                      </a:r>
                      <a:endParaRPr lang="de-DE" sz="1600" b="1" dirty="0">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Betrag / EUR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de-DE" sz="1600" b="1">
                          <a:solidFill>
                            <a:srgbClr val="FFFFFF"/>
                          </a:solidFill>
                          <a:effectLst/>
                        </a:rPr>
                        <a:t>Mithaft </a:t>
                      </a:r>
                      <a:endParaRPr lang="de-DE" sz="1600" b="1">
                        <a:solidFill>
                          <a:srgbClr val="FFFFFF"/>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2074243215"/>
                  </a:ext>
                </a:extLst>
              </a:tr>
              <a:tr h="470771">
                <a:tc>
                  <a:txBody>
                    <a:bodyPr/>
                    <a:lstStyle/>
                    <a:p>
                      <a:r>
                        <a:rPr lang="de-DE" sz="1600" dirty="0" smtClean="0">
                          <a:solidFill>
                            <a:schemeClr val="tx1">
                              <a:lumMod val="85000"/>
                              <a:lumOff val="15000"/>
                            </a:schemeClr>
                          </a:solidFill>
                          <a:effectLst/>
                        </a:rPr>
                        <a:t>1,5 Verfahrensgebühr KV</a:t>
                      </a:r>
                      <a:r>
                        <a:rPr lang="de-DE" sz="1600" baseline="0" dirty="0" smtClean="0">
                          <a:solidFill>
                            <a:schemeClr val="tx1">
                              <a:lumMod val="85000"/>
                              <a:lumOff val="15000"/>
                            </a:schemeClr>
                          </a:solidFill>
                          <a:effectLst/>
                        </a:rPr>
                        <a:t> 1410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3.000,00</a:t>
                      </a:r>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smtClean="0">
                          <a:solidFill>
                            <a:schemeClr val="tx1">
                              <a:lumMod val="85000"/>
                              <a:lumOff val="15000"/>
                            </a:schemeClr>
                          </a:solidFill>
                          <a:effectLst/>
                        </a:rPr>
                        <a:t>178,50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dirty="0">
                          <a:solidFill>
                            <a:schemeClr val="tx1">
                              <a:lumMod val="85000"/>
                              <a:lumOff val="15000"/>
                            </a:schemeClr>
                          </a:solidFill>
                          <a:effectLst/>
                        </a:rPr>
                        <a:t> </a:t>
                      </a:r>
                      <a:r>
                        <a:rPr lang="de-DE" sz="1600" dirty="0" err="1" smtClean="0">
                          <a:solidFill>
                            <a:schemeClr val="tx1">
                              <a:lumMod val="85000"/>
                              <a:lumOff val="15000"/>
                            </a:schemeClr>
                          </a:solidFill>
                          <a:effectLst/>
                        </a:rPr>
                        <a:t>A´st</a:t>
                      </a:r>
                      <a:r>
                        <a:rPr lang="de-DE" sz="1600" dirty="0" smtClean="0">
                          <a:solidFill>
                            <a:schemeClr val="tx1">
                              <a:lumMod val="85000"/>
                              <a:lumOff val="15000"/>
                            </a:schemeClr>
                          </a:solidFill>
                          <a:effectLst/>
                        </a:rPr>
                        <a:t>. voll</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2962812932"/>
                  </a:ext>
                </a:extLst>
              </a:tr>
              <a:tr h="474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smtClean="0">
                          <a:solidFill>
                            <a:schemeClr val="tx1">
                              <a:lumMod val="85000"/>
                              <a:lumOff val="15000"/>
                            </a:schemeClr>
                          </a:solidFill>
                          <a:effectLst/>
                        </a:rPr>
                        <a:t>1,5 </a:t>
                      </a:r>
                      <a:r>
                        <a:rPr lang="de-DE" sz="1600" dirty="0" smtClean="0">
                          <a:solidFill>
                            <a:schemeClr val="tx1">
                              <a:lumMod val="85000"/>
                              <a:lumOff val="15000"/>
                            </a:schemeClr>
                          </a:solidFill>
                          <a:effectLst/>
                        </a:rPr>
                        <a:t>Verfahrensgebühr KV</a:t>
                      </a:r>
                      <a:r>
                        <a:rPr lang="de-DE" sz="1600" baseline="0" dirty="0" smtClean="0">
                          <a:solidFill>
                            <a:schemeClr val="tx1">
                              <a:lumMod val="85000"/>
                              <a:lumOff val="15000"/>
                            </a:schemeClr>
                          </a:solidFill>
                          <a:effectLst/>
                        </a:rPr>
                        <a:t> 1412</a:t>
                      </a:r>
                      <a:endParaRPr lang="de-DE" sz="1600" dirty="0">
                        <a:solidFill>
                          <a:schemeClr val="tx1">
                            <a:lumMod val="85000"/>
                            <a:lumOff val="15000"/>
                          </a:schemeClr>
                        </a:solidFill>
                        <a:effectLst/>
                        <a:latin typeface="Calibri" panose="020F0502020204030204" pitchFamily="34" charset="0"/>
                        <a:cs typeface="Calibri" panose="020F0502020204030204" pitchFamily="34" charset="0"/>
                      </a:endParaRPr>
                    </a:p>
                  </a:txBody>
                  <a:tcPr marL="226181" marR="135708" marT="135708" marB="135708">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solidFill>
                            <a:schemeClr val="tx1">
                              <a:lumMod val="85000"/>
                              <a:lumOff val="15000"/>
                            </a:schemeClr>
                          </a:solidFill>
                          <a:effectLst/>
                        </a:rPr>
                        <a:t> </a:t>
                      </a:r>
                      <a:r>
                        <a:rPr lang="de-DE" sz="1600" dirty="0" smtClean="0">
                          <a:solidFill>
                            <a:schemeClr val="tx1">
                              <a:lumMod val="85000"/>
                              <a:lumOff val="15000"/>
                            </a:schemeClr>
                          </a:solidFill>
                          <a:effectLst/>
                          <a:latin typeface="Helvetica" pitchFamily="2" charset="0"/>
                        </a:rPr>
                        <a:t>1.000,00</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smtClean="0">
                          <a:solidFill>
                            <a:schemeClr val="tx1">
                              <a:lumMod val="85000"/>
                              <a:lumOff val="15000"/>
                            </a:schemeClr>
                          </a:solidFill>
                          <a:effectLst/>
                        </a:rPr>
                        <a:t> 87,00</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smtClean="0">
                          <a:solidFill>
                            <a:schemeClr val="tx1">
                              <a:lumMod val="85000"/>
                              <a:lumOff val="15000"/>
                            </a:schemeClr>
                          </a:solidFill>
                          <a:effectLst/>
                        </a:rPr>
                        <a:t> </a:t>
                      </a:r>
                      <a:r>
                        <a:rPr lang="de-DE" sz="1600" dirty="0" err="1" smtClean="0">
                          <a:solidFill>
                            <a:schemeClr val="tx1">
                              <a:lumMod val="85000"/>
                              <a:lumOff val="15000"/>
                            </a:schemeClr>
                          </a:solidFill>
                          <a:effectLst/>
                        </a:rPr>
                        <a:t>A´st</a:t>
                      </a:r>
                      <a:r>
                        <a:rPr lang="de-DE" sz="1600" dirty="0" smtClean="0">
                          <a:solidFill>
                            <a:schemeClr val="tx1">
                              <a:lumMod val="85000"/>
                              <a:lumOff val="15000"/>
                            </a:schemeClr>
                          </a:solidFill>
                          <a:effectLst/>
                        </a:rPr>
                        <a:t>. voll</a:t>
                      </a:r>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814951"/>
                  </a:ext>
                </a:extLst>
              </a:tr>
              <a:tr h="420785">
                <a:tc>
                  <a:txBody>
                    <a:bodyPr/>
                    <a:lstStyle/>
                    <a:p>
                      <a:r>
                        <a:rPr lang="de-DE" sz="1600" b="1" dirty="0" smtClean="0">
                          <a:solidFill>
                            <a:schemeClr val="tx1">
                              <a:lumMod val="85000"/>
                              <a:lumOff val="15000"/>
                            </a:schemeClr>
                          </a:solidFill>
                          <a:effectLst/>
                          <a:latin typeface="+mn-lt"/>
                        </a:rPr>
                        <a:t>Summe</a:t>
                      </a:r>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dirty="0">
                          <a:solidFill>
                            <a:schemeClr val="tx1">
                              <a:lumMod val="85000"/>
                              <a:lumOff val="15000"/>
                            </a:schemeClr>
                          </a:solidFill>
                          <a:effectLst/>
                        </a:rPr>
                        <a:t> </a:t>
                      </a:r>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1" dirty="0" smtClean="0">
                          <a:solidFill>
                            <a:schemeClr val="tx1">
                              <a:lumMod val="85000"/>
                              <a:lumOff val="15000"/>
                            </a:schemeClr>
                          </a:solidFill>
                        </a:rPr>
                        <a:t>265,50</a:t>
                      </a:r>
                      <a:endParaRPr lang="de-DE" sz="1600" b="1"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522532254"/>
                  </a:ext>
                </a:extLst>
              </a:tr>
              <a:tr h="502213">
                <a:tc>
                  <a:txBody>
                    <a:bodyPr/>
                    <a:lstStyle/>
                    <a:p>
                      <a:r>
                        <a:rPr lang="de-DE" sz="1600" b="0" dirty="0" smtClean="0">
                          <a:solidFill>
                            <a:schemeClr val="tx1">
                              <a:lumMod val="85000"/>
                              <a:lumOff val="15000"/>
                            </a:schemeClr>
                          </a:solidFill>
                          <a:effectLst/>
                          <a:latin typeface="+mn-lt"/>
                        </a:rPr>
                        <a:t>Davon trägt</a:t>
                      </a:r>
                      <a:r>
                        <a:rPr lang="de-DE" sz="1600" b="0" baseline="0" dirty="0" smtClean="0">
                          <a:solidFill>
                            <a:schemeClr val="tx1">
                              <a:lumMod val="85000"/>
                              <a:lumOff val="15000"/>
                            </a:schemeClr>
                          </a:solidFill>
                          <a:effectLst/>
                          <a:latin typeface="+mn-lt"/>
                        </a:rPr>
                        <a:t> A 100% mit </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dirty="0" smtClean="0">
                          <a:solidFill>
                            <a:schemeClr val="tx1">
                              <a:lumMod val="85000"/>
                              <a:lumOff val="15000"/>
                            </a:schemeClr>
                          </a:solidFill>
                        </a:rPr>
                        <a:t>265,50</a:t>
                      </a:r>
                      <a:endParaRPr lang="de-DE" sz="1600" b="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2731329370"/>
                  </a:ext>
                </a:extLst>
              </a:tr>
              <a:tr h="471021">
                <a:tc>
                  <a:txBody>
                    <a:bodyPr/>
                    <a:lstStyle/>
                    <a:p>
                      <a:r>
                        <a:rPr lang="de-DE" sz="1600" b="0" dirty="0" smtClean="0">
                          <a:solidFill>
                            <a:schemeClr val="tx1">
                              <a:lumMod val="85000"/>
                              <a:lumOff val="15000"/>
                            </a:schemeClr>
                          </a:solidFill>
                          <a:effectLst/>
                          <a:latin typeface="+mn-lt"/>
                        </a:rPr>
                        <a:t>gezahlt</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smtClean="0">
                          <a:solidFill>
                            <a:schemeClr val="tx1">
                              <a:lumMod val="85000"/>
                              <a:lumOff val="15000"/>
                            </a:schemeClr>
                          </a:solidFill>
                        </a:rPr>
                        <a:t>   0,00</a:t>
                      </a:r>
                      <a:endParaRPr lang="de-DE" sz="1600" b="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1325197963"/>
                  </a:ext>
                </a:extLst>
              </a:tr>
              <a:tr h="536305">
                <a:tc>
                  <a:txBody>
                    <a:bodyPr/>
                    <a:lstStyle/>
                    <a:p>
                      <a:r>
                        <a:rPr lang="de-DE" sz="1600" b="1" dirty="0" smtClean="0">
                          <a:solidFill>
                            <a:schemeClr val="tx1">
                              <a:lumMod val="85000"/>
                              <a:lumOff val="15000"/>
                            </a:schemeClr>
                          </a:solidFill>
                          <a:effectLst/>
                          <a:latin typeface="+mn-lt"/>
                        </a:rPr>
                        <a:t>Rest:</a:t>
                      </a:r>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1" dirty="0" smtClean="0">
                          <a:solidFill>
                            <a:schemeClr val="tx1">
                              <a:lumMod val="85000"/>
                              <a:lumOff val="15000"/>
                            </a:schemeClr>
                          </a:solidFill>
                        </a:rPr>
                        <a:t>265,50</a:t>
                      </a:r>
                      <a:endParaRPr lang="de-DE" sz="1600" b="1"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1042536732"/>
                  </a:ext>
                </a:extLst>
              </a:tr>
              <a:tr h="536305">
                <a:tc>
                  <a:txBody>
                    <a:bodyPr/>
                    <a:lstStyle/>
                    <a:p>
                      <a:r>
                        <a:rPr lang="de-DE" sz="1600" b="0" dirty="0" smtClean="0">
                          <a:solidFill>
                            <a:schemeClr val="tx1">
                              <a:lumMod val="85000"/>
                              <a:lumOff val="15000"/>
                            </a:schemeClr>
                          </a:solidFill>
                          <a:effectLst/>
                          <a:latin typeface="+mn-lt"/>
                        </a:rPr>
                        <a:t>Davon</a:t>
                      </a:r>
                      <a:r>
                        <a:rPr lang="de-DE" sz="1600" b="0" baseline="0" dirty="0" smtClean="0">
                          <a:solidFill>
                            <a:schemeClr val="tx1">
                              <a:lumMod val="85000"/>
                              <a:lumOff val="15000"/>
                            </a:schemeClr>
                          </a:solidFill>
                          <a:effectLst/>
                          <a:latin typeface="+mn-lt"/>
                        </a:rPr>
                        <a:t> trägt B 0%</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smtClean="0">
                          <a:solidFill>
                            <a:schemeClr val="tx1">
                              <a:lumMod val="85000"/>
                              <a:lumOff val="15000"/>
                            </a:schemeClr>
                          </a:solidFill>
                        </a:rPr>
                        <a:t>   0,00</a:t>
                      </a:r>
                      <a:endParaRPr lang="de-DE" sz="1600" b="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2498775028"/>
                  </a:ext>
                </a:extLst>
              </a:tr>
              <a:tr h="536305">
                <a:tc>
                  <a:txBody>
                    <a:bodyPr/>
                    <a:lstStyle/>
                    <a:p>
                      <a:r>
                        <a:rPr lang="de-DE" sz="1600" b="0" dirty="0" smtClean="0">
                          <a:solidFill>
                            <a:schemeClr val="tx1">
                              <a:lumMod val="85000"/>
                              <a:lumOff val="15000"/>
                            </a:schemeClr>
                          </a:solidFill>
                          <a:effectLst/>
                          <a:latin typeface="+mn-lt"/>
                        </a:rPr>
                        <a:t>Gezahlt/erfordert</a:t>
                      </a:r>
                      <a:endParaRPr lang="de-DE" sz="1600" b="0"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b="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r>
                        <a:rPr lang="de-DE" sz="1600" b="0" dirty="0" smtClean="0">
                          <a:solidFill>
                            <a:schemeClr val="tx1">
                              <a:lumMod val="85000"/>
                              <a:lumOff val="15000"/>
                            </a:schemeClr>
                          </a:solidFill>
                        </a:rPr>
                        <a:t>178,50</a:t>
                      </a:r>
                      <a:endParaRPr lang="de-DE" sz="1600" b="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round/>
                      <a:headEnd type="none" w="med" len="med"/>
                      <a:tailEnd type="none" w="med" len="med"/>
                    </a:lnB>
                    <a:solidFill>
                      <a:srgbClr val="878E8B">
                        <a:alpha val="14902"/>
                      </a:srgbClr>
                    </a:solidFill>
                  </a:tcPr>
                </a:tc>
                <a:extLst>
                  <a:ext uri="{0D108BD9-81ED-4DB2-BD59-A6C34878D82A}">
                    <a16:rowId xmlns:a16="http://schemas.microsoft.com/office/drawing/2014/main" val="3632298611"/>
                  </a:ext>
                </a:extLst>
              </a:tr>
              <a:tr h="536305">
                <a:tc>
                  <a:txBody>
                    <a:bodyPr/>
                    <a:lstStyle/>
                    <a:p>
                      <a:r>
                        <a:rPr lang="de-DE" sz="1600" b="1" dirty="0" err="1" smtClean="0">
                          <a:solidFill>
                            <a:schemeClr val="tx1">
                              <a:lumMod val="85000"/>
                              <a:lumOff val="15000"/>
                            </a:schemeClr>
                          </a:solidFill>
                          <a:effectLst/>
                          <a:latin typeface="+mn-lt"/>
                        </a:rPr>
                        <a:t>zuviel</a:t>
                      </a:r>
                      <a:r>
                        <a:rPr lang="de-DE" sz="1600" b="1" dirty="0" smtClean="0">
                          <a:solidFill>
                            <a:schemeClr val="tx1">
                              <a:lumMod val="85000"/>
                              <a:lumOff val="15000"/>
                            </a:schemeClr>
                          </a:solidFill>
                          <a:effectLst/>
                          <a:latin typeface="+mn-lt"/>
                        </a:rPr>
                        <a:t>:</a:t>
                      </a:r>
                      <a:endParaRPr lang="de-DE" sz="1600" b="1" dirty="0">
                        <a:solidFill>
                          <a:schemeClr val="tx1">
                            <a:lumMod val="85000"/>
                            <a:lumOff val="15000"/>
                          </a:schemeClr>
                        </a:solidFill>
                        <a:effectLst/>
                        <a:latin typeface="+mn-lt"/>
                      </a:endParaRPr>
                    </a:p>
                  </a:txBody>
                  <a:tcPr marL="226181" marR="135708" marT="135708" marB="135708">
                    <a:lnL w="38100" cap="flat" cmpd="sng" algn="ctr">
                      <a:noFill/>
                      <a:prstDash val="soli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ffectLst/>
                        <a:latin typeface="Helvetica" pitchFamily="2" charset="0"/>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de-DE" sz="1600" b="1" dirty="0" smtClean="0">
                          <a:solidFill>
                            <a:schemeClr val="tx1">
                              <a:lumMod val="85000"/>
                              <a:lumOff val="15000"/>
                            </a:schemeClr>
                          </a:solidFill>
                        </a:rPr>
                        <a:t>178,50</a:t>
                      </a:r>
                      <a:endParaRPr lang="de-DE" sz="1600" b="1"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endParaRPr lang="de-DE" sz="1600" dirty="0">
                        <a:solidFill>
                          <a:schemeClr val="tx1">
                            <a:lumMod val="85000"/>
                            <a:lumOff val="15000"/>
                          </a:schemeClr>
                        </a:solidFill>
                      </a:endParaRPr>
                    </a:p>
                  </a:txBody>
                  <a:tcPr marL="226181" marR="135708" marT="135708" marB="135708">
                    <a:lnL w="38100" cap="flat" cmpd="sng" algn="ctr">
                      <a:solidFill>
                        <a:srgbClr val="FFFFFF"/>
                      </a:solidFill>
                      <a:prstDash val="solid"/>
                      <a:round/>
                      <a:headEnd type="none" w="med" len="med"/>
                      <a:tailEnd type="none" w="med" len="me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648826059"/>
                  </a:ext>
                </a:extLst>
              </a:tr>
            </a:tbl>
          </a:graphicData>
        </a:graphic>
      </p:graphicFrame>
      <p:sp>
        <p:nvSpPr>
          <p:cNvPr id="2" name="Abgerundete rechteckige Legende 1"/>
          <p:cNvSpPr/>
          <p:nvPr/>
        </p:nvSpPr>
        <p:spPr>
          <a:xfrm>
            <a:off x="9008734" y="2933096"/>
            <a:ext cx="2378990" cy="1596325"/>
          </a:xfrm>
          <a:prstGeom prst="wedgeRoundRectCallout">
            <a:avLst>
              <a:gd name="adj1" fmla="val -102266"/>
              <a:gd name="adj2" fmla="val -14198"/>
              <a:gd name="adj3" fmla="val 16667"/>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Kostenschuldner ist der </a:t>
            </a:r>
            <a:r>
              <a:rPr lang="de-DE" dirty="0" err="1" smtClean="0"/>
              <a:t>A´st</a:t>
            </a:r>
            <a:r>
              <a:rPr lang="de-DE" dirty="0" smtClean="0"/>
              <a:t>. gem. </a:t>
            </a:r>
          </a:p>
          <a:p>
            <a:pPr algn="ctr"/>
            <a:r>
              <a:rPr lang="de-DE" dirty="0" smtClean="0"/>
              <a:t>§ 29 Nr.1 GKG</a:t>
            </a:r>
            <a:endParaRPr lang="de-DE" dirty="0"/>
          </a:p>
        </p:txBody>
      </p:sp>
      <p:sp>
        <p:nvSpPr>
          <p:cNvPr id="3" name="Abgerundete rechteckige Legende 2"/>
          <p:cNvSpPr/>
          <p:nvPr/>
        </p:nvSpPr>
        <p:spPr>
          <a:xfrm>
            <a:off x="153685" y="2882619"/>
            <a:ext cx="2171061" cy="1131442"/>
          </a:xfrm>
          <a:prstGeom prst="wedgeRoundRectCallout">
            <a:avLst>
              <a:gd name="adj1" fmla="val 191853"/>
              <a:gd name="adj2" fmla="val -3310"/>
              <a:gd name="adj3" fmla="val 16667"/>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Die offenen Kosten werden bei der KEJ zum Soll gestellt.</a:t>
            </a:r>
            <a:endParaRPr lang="de-DE" dirty="0"/>
          </a:p>
        </p:txBody>
      </p:sp>
      <p:sp>
        <p:nvSpPr>
          <p:cNvPr id="12" name="Abgerundete rechteckige Legende 11"/>
          <p:cNvSpPr/>
          <p:nvPr/>
        </p:nvSpPr>
        <p:spPr>
          <a:xfrm>
            <a:off x="9352895" y="1223128"/>
            <a:ext cx="2378990" cy="1596325"/>
          </a:xfrm>
          <a:prstGeom prst="wedgeRoundRectCallout">
            <a:avLst>
              <a:gd name="adj1" fmla="val -68717"/>
              <a:gd name="adj2" fmla="val 4734"/>
              <a:gd name="adj3" fmla="val 16667"/>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Antragsteller haftet in voller Höhe gem.</a:t>
            </a:r>
          </a:p>
          <a:p>
            <a:pPr algn="ctr"/>
            <a:r>
              <a:rPr lang="de-DE" dirty="0" smtClean="0"/>
              <a:t>§ 22 I GKG</a:t>
            </a:r>
            <a:endParaRPr lang="de-DE" dirty="0"/>
          </a:p>
        </p:txBody>
      </p:sp>
      <p:sp>
        <p:nvSpPr>
          <p:cNvPr id="15" name="Gefaltete Ecke 14"/>
          <p:cNvSpPr/>
          <p:nvPr/>
        </p:nvSpPr>
        <p:spPr>
          <a:xfrm rot="21204348">
            <a:off x="372363" y="301124"/>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Variante:</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Abgerundete rechteckige Legende 12"/>
          <p:cNvSpPr/>
          <p:nvPr/>
        </p:nvSpPr>
        <p:spPr>
          <a:xfrm>
            <a:off x="9211400" y="4650300"/>
            <a:ext cx="2296092" cy="935705"/>
          </a:xfrm>
          <a:prstGeom prst="wedgeRoundRectCallout">
            <a:avLst>
              <a:gd name="adj1" fmla="val -127012"/>
              <a:gd name="adj2" fmla="val 55909"/>
              <a:gd name="adj3" fmla="val 16667"/>
            </a:avLst>
          </a:prstGeom>
          <a:solidFill>
            <a:srgbClr val="D2544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t>Keine</a:t>
            </a:r>
            <a:r>
              <a:rPr lang="de-DE" dirty="0" smtClean="0"/>
              <a:t> </a:t>
            </a:r>
            <a:r>
              <a:rPr lang="de-DE" dirty="0" err="1" smtClean="0"/>
              <a:t>Mithaft</a:t>
            </a:r>
            <a:r>
              <a:rPr lang="de-DE" dirty="0" smtClean="0"/>
              <a:t> auf Seitens des </a:t>
            </a:r>
            <a:r>
              <a:rPr lang="de-DE" dirty="0" err="1" smtClean="0"/>
              <a:t>A´geg</a:t>
            </a:r>
            <a:r>
              <a:rPr lang="de-DE" dirty="0" smtClean="0"/>
              <a:t>.</a:t>
            </a:r>
            <a:endParaRPr lang="de-DE" dirty="0"/>
          </a:p>
        </p:txBody>
      </p:sp>
      <p:sp>
        <p:nvSpPr>
          <p:cNvPr id="16" name="Abgerundete rechteckige Legende 15"/>
          <p:cNvSpPr/>
          <p:nvPr/>
        </p:nvSpPr>
        <p:spPr>
          <a:xfrm>
            <a:off x="153684" y="4951848"/>
            <a:ext cx="2171061" cy="1131442"/>
          </a:xfrm>
          <a:prstGeom prst="wedgeRoundRectCallout">
            <a:avLst>
              <a:gd name="adj1" fmla="val 252174"/>
              <a:gd name="adj2" fmla="val 59015"/>
              <a:gd name="adj3" fmla="val 16667"/>
            </a:avLst>
          </a:prstGeom>
          <a:solidFill>
            <a:srgbClr val="D2544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Die mit </a:t>
            </a:r>
            <a:r>
              <a:rPr lang="de-DE" b="1" dirty="0" smtClean="0"/>
              <a:t>Kost18</a:t>
            </a:r>
            <a:r>
              <a:rPr lang="de-DE" dirty="0" smtClean="0"/>
              <a:t> zurückerstattet werden.</a:t>
            </a:r>
            <a:endParaRPr lang="de-DE" dirty="0"/>
          </a:p>
        </p:txBody>
      </p:sp>
    </p:spTree>
    <p:extLst>
      <p:ext uri="{BB962C8B-B14F-4D97-AF65-F5344CB8AC3E}">
        <p14:creationId xmlns:p14="http://schemas.microsoft.com/office/powerpoint/2010/main" val="32850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fltVal val="0"/>
                                          </p:val>
                                        </p:tav>
                                        <p:tav tm="100000">
                                          <p:val>
                                            <p:strVal val="#ppt_w"/>
                                          </p:val>
                                        </p:tav>
                                      </p:tavLst>
                                    </p:anim>
                                    <p:anim calcmode="lin" valueType="num">
                                      <p:cBhvr>
                                        <p:cTn id="23" dur="1000" fill="hold"/>
                                        <p:tgtEl>
                                          <p:spTgt spid="15"/>
                                        </p:tgtEl>
                                        <p:attrNameLst>
                                          <p:attrName>ppt_h</p:attrName>
                                        </p:attrNameLst>
                                      </p:cBhvr>
                                      <p:tavLst>
                                        <p:tav tm="0">
                                          <p:val>
                                            <p:fltVal val="0"/>
                                          </p:val>
                                        </p:tav>
                                        <p:tav tm="100000">
                                          <p:val>
                                            <p:strVal val="#ppt_h"/>
                                          </p:val>
                                        </p:tav>
                                      </p:tavLst>
                                    </p:anim>
                                    <p:anim calcmode="lin" valueType="num">
                                      <p:cBhvr>
                                        <p:cTn id="24" dur="1000" fill="hold"/>
                                        <p:tgtEl>
                                          <p:spTgt spid="15"/>
                                        </p:tgtEl>
                                        <p:attrNameLst>
                                          <p:attrName>style.rotation</p:attrName>
                                        </p:attrNameLst>
                                      </p:cBhvr>
                                      <p:tavLst>
                                        <p:tav tm="0">
                                          <p:val>
                                            <p:fltVal val="90"/>
                                          </p:val>
                                        </p:tav>
                                        <p:tav tm="100000">
                                          <p:val>
                                            <p:fltVal val="0"/>
                                          </p:val>
                                        </p:tav>
                                      </p:tavLst>
                                    </p:anim>
                                    <p:animEffect transition="in" filter="fade">
                                      <p:cBhvr>
                                        <p:cTn id="25" dur="1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heel(1)">
                                      <p:cBhvr>
                                        <p:cTn id="30" dur="2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randombar(horizontal)">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5" grpId="0" animBg="1"/>
      <p:bldP spid="13"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5" name="Abgerundetes Rechteck 4"/>
          <p:cNvSpPr/>
          <p:nvPr/>
        </p:nvSpPr>
        <p:spPr>
          <a:xfrm>
            <a:off x="1105726" y="1401361"/>
            <a:ext cx="9957661" cy="114138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400" b="1" dirty="0"/>
              <a:t>Wurde bereits ein/e Arrestbeschluss/einstweilige Verfügung, ein streitiges Urteil oder ein Versäumnisurteil erlassen, kommt eine Ermäßigung nicht mehr in Betracht!</a:t>
            </a:r>
            <a:endParaRPr lang="de-DE" sz="2400" dirty="0"/>
          </a:p>
        </p:txBody>
      </p:sp>
      <p:grpSp>
        <p:nvGrpSpPr>
          <p:cNvPr id="9" name="Gruppieren 8"/>
          <p:cNvGrpSpPr/>
          <p:nvPr/>
        </p:nvGrpSpPr>
        <p:grpSpPr>
          <a:xfrm>
            <a:off x="620728" y="3914319"/>
            <a:ext cx="10182058" cy="2637417"/>
            <a:chOff x="1491067" y="4303499"/>
            <a:chExt cx="10182058" cy="2637417"/>
          </a:xfrm>
          <a:solidFill>
            <a:schemeClr val="accent2">
              <a:lumMod val="75000"/>
            </a:schemeClr>
          </a:solidFill>
        </p:grpSpPr>
        <p:sp>
          <p:nvSpPr>
            <p:cNvPr id="8" name="Abgerundetes Rechteck 7"/>
            <p:cNvSpPr/>
            <p:nvPr/>
          </p:nvSpPr>
          <p:spPr>
            <a:xfrm>
              <a:off x="1961234" y="4515379"/>
              <a:ext cx="9711891" cy="24255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000" dirty="0"/>
                <a:t>Das Widerspruchsverfahren ist mit den o.g. Gebühren des Anordnungsverfahrens abgegolten (es ist also keine besondere Angelegenheit). </a:t>
              </a:r>
              <a:endParaRPr lang="de-DE" sz="2000" dirty="0">
                <a:cs typeface="Calibri" panose="020F0502020204030204"/>
              </a:endParaRPr>
            </a:p>
            <a:p>
              <a:pPr marL="342900" indent="-342900">
                <a:buFont typeface="Arial" panose="020B0604020202020204" pitchFamily="34" charset="0"/>
                <a:buChar char="•"/>
              </a:pPr>
              <a:r>
                <a:rPr lang="de-DE" sz="2000" dirty="0"/>
                <a:t>In der Regel führt Widerspruch zur Gebührenerhöhung gem. KV 1412, da in der Praxis dann regelmäßig mündlich verhandelt und durch Endurteil entschieden wird.</a:t>
              </a:r>
              <a:endParaRPr lang="de-DE" sz="2000" dirty="0">
                <a:ea typeface="+mn-lt"/>
                <a:cs typeface="+mn-lt"/>
              </a:endParaRPr>
            </a:p>
            <a:p>
              <a:pPr marL="342900" indent="-342900">
                <a:buFont typeface="Arial" panose="020B0604020202020204" pitchFamily="34" charset="0"/>
                <a:buChar char="•"/>
              </a:pPr>
              <a:r>
                <a:rPr lang="de-DE" sz="2000" b="1" dirty="0">
                  <a:effectLst>
                    <a:outerShdw blurRad="38100" dist="38100" dir="2700000" algn="tl">
                      <a:srgbClr val="000000">
                        <a:alpha val="43137"/>
                      </a:srgbClr>
                    </a:outerShdw>
                  </a:effectLst>
                </a:rPr>
                <a:t>Wird der Widerspruch zurückgenommen, bleibt es bei der 1,5 Verfahrensgebühr gem. KV-Nr. 1410. Es findet keine Ermäßigung statt, da bereits der Arrestbeschluss oder der Beschluss über die einstweilige Verfügung erlassen wurde. </a:t>
              </a:r>
              <a:endParaRPr lang="de-DE" sz="2000" b="1" dirty="0">
                <a:effectLst>
                  <a:outerShdw blurRad="38100" dist="38100" dir="2700000" algn="tl">
                    <a:srgbClr val="000000">
                      <a:alpha val="43137"/>
                    </a:srgbClr>
                  </a:outerShdw>
                </a:effectLst>
                <a:cs typeface="Calibri" panose="020F0502020204030204"/>
              </a:endParaRPr>
            </a:p>
          </p:txBody>
        </p:sp>
        <p:sp>
          <p:nvSpPr>
            <p:cNvPr id="13" name="Abgerundetes Rechteck 12"/>
            <p:cNvSpPr/>
            <p:nvPr/>
          </p:nvSpPr>
          <p:spPr>
            <a:xfrm>
              <a:off x="1491067" y="4303499"/>
              <a:ext cx="4436269" cy="39746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Widerspruchsverfahren</a:t>
              </a:r>
              <a:endParaRPr lang="de-DE" sz="2400" b="1" dirty="0"/>
            </a:p>
          </p:txBody>
        </p:sp>
      </p:grpSp>
      <p:sp>
        <p:nvSpPr>
          <p:cNvPr id="3" name="Abgerundetes Rechteck 2"/>
          <p:cNvSpPr/>
          <p:nvPr/>
        </p:nvSpPr>
        <p:spPr>
          <a:xfrm>
            <a:off x="620728" y="2616405"/>
            <a:ext cx="9165972" cy="116076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960" indent="-314960" algn="ctr"/>
            <a:r>
              <a:rPr lang="de-DE" sz="2000" b="1" u="sng" dirty="0"/>
              <a:t>Die Erhöhung der KV-Nr. 1412 (Differenz von 1,5 zwischen 1410 und 1412) berechnet sich nur nach dem Gegenstandswert, auf den sich diese Entscheidung bezieht (i.d.R. Wert des Widerspruchsverfahrens).</a:t>
            </a:r>
          </a:p>
        </p:txBody>
      </p:sp>
      <p:sp>
        <p:nvSpPr>
          <p:cNvPr id="21" name="Gefaltete Ecke 20"/>
          <p:cNvSpPr/>
          <p:nvPr/>
        </p:nvSpPr>
        <p:spPr>
          <a:xfrm rot="21353749">
            <a:off x="9722563" y="2281005"/>
            <a:ext cx="1775894" cy="1849330"/>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36 III </a:t>
            </a:r>
            <a:r>
              <a:rPr lang="de-DE" sz="2400" b="1" dirty="0">
                <a:solidFill>
                  <a:schemeClr val="tx1"/>
                </a:solidFill>
                <a:latin typeface="MV Boli" panose="02000500030200090000" pitchFamily="2" charset="0"/>
                <a:cs typeface="MV Boli" panose="02000500030200090000" pitchFamily="2" charset="0"/>
              </a:rPr>
              <a:t> GKG ist </a:t>
            </a:r>
            <a:r>
              <a:rPr lang="de-DE" sz="2400" b="1" u="sng" dirty="0">
                <a:solidFill>
                  <a:schemeClr val="tx1"/>
                </a:solidFill>
                <a:latin typeface="MV Boli" panose="02000500030200090000" pitchFamily="2" charset="0"/>
                <a:cs typeface="MV Boli" panose="02000500030200090000" pitchFamily="2" charset="0"/>
              </a:rPr>
              <a:t>nicht </a:t>
            </a:r>
            <a:r>
              <a:rPr lang="de-DE" sz="2400" b="1" u="sng" dirty="0" smtClean="0">
                <a:solidFill>
                  <a:schemeClr val="tx1"/>
                </a:solidFill>
                <a:latin typeface="MV Boli" panose="02000500030200090000" pitchFamily="2" charset="0"/>
                <a:cs typeface="MV Boli" panose="02000500030200090000" pitchFamily="2" charset="0"/>
              </a:rPr>
              <a:t>anwendbar!</a:t>
            </a:r>
            <a:endParaRPr lang="de-DE" sz="2400" b="1" u="sng"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Gefaltete Ecke 11"/>
          <p:cNvSpPr/>
          <p:nvPr/>
        </p:nvSpPr>
        <p:spPr>
          <a:xfrm>
            <a:off x="10363817" y="5203585"/>
            <a:ext cx="1668958" cy="143493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Keine Ermäßigung auf 1-fache </a:t>
            </a: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Geb.möglich</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8694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down)">
                                      <p:cBhvr>
                                        <p:cTn id="15" dur="580">
                                          <p:stCondLst>
                                            <p:cond delay="0"/>
                                          </p:stCondLst>
                                        </p:cTn>
                                        <p:tgtEl>
                                          <p:spTgt spid="12"/>
                                        </p:tgtEl>
                                      </p:cBhvr>
                                    </p:animEffect>
                                    <p:anim calcmode="lin" valueType="num">
                                      <p:cBhvr>
                                        <p:cTn id="1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1" dur="26">
                                          <p:stCondLst>
                                            <p:cond delay="650"/>
                                          </p:stCondLst>
                                        </p:cTn>
                                        <p:tgtEl>
                                          <p:spTgt spid="12"/>
                                        </p:tgtEl>
                                      </p:cBhvr>
                                      <p:to x="100000" y="60000"/>
                                    </p:animScale>
                                    <p:animScale>
                                      <p:cBhvr>
                                        <p:cTn id="22" dur="166" decel="50000">
                                          <p:stCondLst>
                                            <p:cond delay="676"/>
                                          </p:stCondLst>
                                        </p:cTn>
                                        <p:tgtEl>
                                          <p:spTgt spid="12"/>
                                        </p:tgtEl>
                                      </p:cBhvr>
                                      <p:to x="100000" y="100000"/>
                                    </p:animScale>
                                    <p:animScale>
                                      <p:cBhvr>
                                        <p:cTn id="23" dur="26">
                                          <p:stCondLst>
                                            <p:cond delay="1312"/>
                                          </p:stCondLst>
                                        </p:cTn>
                                        <p:tgtEl>
                                          <p:spTgt spid="12"/>
                                        </p:tgtEl>
                                      </p:cBhvr>
                                      <p:to x="100000" y="80000"/>
                                    </p:animScale>
                                    <p:animScale>
                                      <p:cBhvr>
                                        <p:cTn id="24" dur="166" decel="50000">
                                          <p:stCondLst>
                                            <p:cond delay="1338"/>
                                          </p:stCondLst>
                                        </p:cTn>
                                        <p:tgtEl>
                                          <p:spTgt spid="12"/>
                                        </p:tgtEl>
                                      </p:cBhvr>
                                      <p:to x="100000" y="100000"/>
                                    </p:animScale>
                                    <p:animScale>
                                      <p:cBhvr>
                                        <p:cTn id="25" dur="26">
                                          <p:stCondLst>
                                            <p:cond delay="1642"/>
                                          </p:stCondLst>
                                        </p:cTn>
                                        <p:tgtEl>
                                          <p:spTgt spid="12"/>
                                        </p:tgtEl>
                                      </p:cBhvr>
                                      <p:to x="100000" y="90000"/>
                                    </p:animScale>
                                    <p:animScale>
                                      <p:cBhvr>
                                        <p:cTn id="26" dur="166" decel="50000">
                                          <p:stCondLst>
                                            <p:cond delay="1668"/>
                                          </p:stCondLst>
                                        </p:cTn>
                                        <p:tgtEl>
                                          <p:spTgt spid="12"/>
                                        </p:tgtEl>
                                      </p:cBhvr>
                                      <p:to x="100000" y="100000"/>
                                    </p:animScale>
                                    <p:animScale>
                                      <p:cBhvr>
                                        <p:cTn id="27" dur="26">
                                          <p:stCondLst>
                                            <p:cond delay="1808"/>
                                          </p:stCondLst>
                                        </p:cTn>
                                        <p:tgtEl>
                                          <p:spTgt spid="12"/>
                                        </p:tgtEl>
                                      </p:cBhvr>
                                      <p:to x="100000" y="95000"/>
                                    </p:animScale>
                                    <p:animScale>
                                      <p:cBhvr>
                                        <p:cTn id="28"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Verfahrensablauf</a:t>
            </a:r>
          </a:p>
        </p:txBody>
      </p:sp>
      <p:sp>
        <p:nvSpPr>
          <p:cNvPr id="4" name="Abgerundetes Rechteck 3"/>
          <p:cNvSpPr/>
          <p:nvPr/>
        </p:nvSpPr>
        <p:spPr>
          <a:xfrm>
            <a:off x="1756610" y="2796022"/>
            <a:ext cx="8686802" cy="9842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400" b="1" dirty="0" smtClean="0">
                <a:solidFill>
                  <a:schemeClr val="bg1"/>
                </a:solidFill>
                <a:effectLst>
                  <a:outerShdw blurRad="38100" dist="38100" dir="2700000" algn="tl">
                    <a:srgbClr val="000000">
                      <a:alpha val="43137"/>
                    </a:srgbClr>
                  </a:outerShdw>
                </a:effectLst>
              </a:rPr>
              <a:t>Wird </a:t>
            </a:r>
            <a:r>
              <a:rPr lang="de-DE" sz="2400" b="1" dirty="0">
                <a:solidFill>
                  <a:schemeClr val="bg1"/>
                </a:solidFill>
                <a:effectLst>
                  <a:outerShdw blurRad="38100" dist="38100" dir="2700000" algn="tl">
                    <a:srgbClr val="000000">
                      <a:alpha val="43137"/>
                    </a:srgbClr>
                  </a:outerShdw>
                </a:effectLst>
              </a:rPr>
              <a:t>kein Widerspruch gegen den Mahnbescheid eingelegt, ergeht auf rechtzeitigen Antrag (innerhalb von 6 Monaten)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grpSp>
        <p:nvGrpSpPr>
          <p:cNvPr id="5" name="Gruppieren 4"/>
          <p:cNvGrpSpPr/>
          <p:nvPr/>
        </p:nvGrpSpPr>
        <p:grpSpPr>
          <a:xfrm>
            <a:off x="1756609" y="3689971"/>
            <a:ext cx="8686803" cy="1463935"/>
            <a:chOff x="1699973" y="3849077"/>
            <a:chExt cx="8686803" cy="1463935"/>
          </a:xfrm>
        </p:grpSpPr>
        <p:sp>
          <p:nvSpPr>
            <p:cNvPr id="14" name="Abgerundetes Rechteck 13"/>
            <p:cNvSpPr/>
            <p:nvPr/>
          </p:nvSpPr>
          <p:spPr>
            <a:xfrm>
              <a:off x="1699973" y="4210805"/>
              <a:ext cx="8686803"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a:solidFill>
                    <a:schemeClr val="bg1"/>
                  </a:solidFill>
                  <a:effectLst>
                    <a:outerShdw blurRad="38100" dist="38100" dir="2700000" algn="tl">
                      <a:srgbClr val="000000">
                        <a:alpha val="43137"/>
                      </a:srgbClr>
                    </a:outerShdw>
                  </a:effectLst>
                </a:rPr>
                <a:t>der einem vorläufig vollstreckbaren VU gleichsteht (§ 700 ZPO).</a:t>
              </a:r>
            </a:p>
          </p:txBody>
        </p:sp>
        <p:sp>
          <p:nvSpPr>
            <p:cNvPr id="13" name="Abgerundetes Rechteck 12"/>
            <p:cNvSpPr/>
            <p:nvPr/>
          </p:nvSpPr>
          <p:spPr>
            <a:xfrm>
              <a:off x="1699973" y="3849077"/>
              <a:ext cx="868680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effectLst>
                  <a:outerShdw blurRad="38100" dist="38100" dir="2700000" algn="tl">
                    <a:srgbClr val="000000">
                      <a:alpha val="43137"/>
                    </a:srgbClr>
                  </a:outerShdw>
                </a:effectLst>
              </a:endParaRPr>
            </a:p>
            <a:p>
              <a:pPr algn="ctr"/>
              <a:r>
                <a:rPr lang="de-DE" sz="2400" b="1" dirty="0" smtClean="0">
                  <a:effectLst>
                    <a:outerShdw blurRad="38100" dist="38100" dir="2700000" algn="tl">
                      <a:srgbClr val="000000">
                        <a:alpha val="43137"/>
                      </a:srgbClr>
                    </a:outerShdw>
                  </a:effectLst>
                </a:rPr>
                <a:t>Vollstreckungsbescheid </a:t>
              </a:r>
              <a:r>
                <a:rPr lang="de-DE" sz="2400" b="1" dirty="0">
                  <a:effectLst>
                    <a:outerShdw blurRad="38100" dist="38100" dir="2700000" algn="tl">
                      <a:srgbClr val="000000">
                        <a:alpha val="43137"/>
                      </a:srgbClr>
                    </a:outerShdw>
                  </a:effectLst>
                </a:rPr>
                <a:t>(§§ 699, 701 ZPO), </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sp>
        <p:nvSpPr>
          <p:cNvPr id="19" name="Gefaltete Ecke 18"/>
          <p:cNvSpPr/>
          <p:nvPr/>
        </p:nvSpPr>
        <p:spPr>
          <a:xfrm rot="21377786">
            <a:off x="5016149" y="4946020"/>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700 ZPO</a:t>
            </a:r>
            <a:endParaRPr lang="de-DE" b="1"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rot="250865">
            <a:off x="7015816" y="499643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smtClean="0">
                <a:solidFill>
                  <a:schemeClr val="tx1"/>
                </a:solidFill>
                <a:latin typeface="MV Boli" panose="02000500030200090000" pitchFamily="2" charset="0"/>
                <a:cs typeface="MV Boli" panose="02000500030200090000" pitchFamily="2" charset="0"/>
              </a:rPr>
              <a:t>§ 701 ZPO</a:t>
            </a:r>
            <a:endParaRPr lang="de-DE" b="1" dirty="0">
              <a:solidFill>
                <a:schemeClr val="tx1"/>
              </a:solidFill>
              <a:latin typeface="MV Boli" panose="02000500030200090000" pitchFamily="2" charset="0"/>
              <a:cs typeface="MV Boli" panose="02000500030200090000" pitchFamily="2" charset="0"/>
            </a:endParaRPr>
          </a:p>
        </p:txBody>
      </p:sp>
      <p:sp>
        <p:nvSpPr>
          <p:cNvPr id="24" name="Gefaltete Ecke 23"/>
          <p:cNvSpPr/>
          <p:nvPr/>
        </p:nvSpPr>
        <p:spPr>
          <a:xfrm rot="21132458">
            <a:off x="3116232" y="4973817"/>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699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75800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p:cTn id="41" dur="1000" fill="hold"/>
                                        <p:tgtEl>
                                          <p:spTgt spid="20"/>
                                        </p:tgtEl>
                                        <p:attrNameLst>
                                          <p:attrName>ppt_w</p:attrName>
                                        </p:attrNameLst>
                                      </p:cBhvr>
                                      <p:tavLst>
                                        <p:tav tm="0">
                                          <p:val>
                                            <p:fltVal val="0"/>
                                          </p:val>
                                        </p:tav>
                                        <p:tav tm="100000">
                                          <p:val>
                                            <p:strVal val="#ppt_w"/>
                                          </p:val>
                                        </p:tav>
                                      </p:tavLst>
                                    </p:anim>
                                    <p:anim calcmode="lin" valueType="num">
                                      <p:cBhvr>
                                        <p:cTn id="42" dur="1000" fill="hold"/>
                                        <p:tgtEl>
                                          <p:spTgt spid="20"/>
                                        </p:tgtEl>
                                        <p:attrNameLst>
                                          <p:attrName>ppt_h</p:attrName>
                                        </p:attrNameLst>
                                      </p:cBhvr>
                                      <p:tavLst>
                                        <p:tav tm="0">
                                          <p:val>
                                            <p:fltVal val="0"/>
                                          </p:val>
                                        </p:tav>
                                        <p:tav tm="100000">
                                          <p:val>
                                            <p:strVal val="#ppt_h"/>
                                          </p:val>
                                        </p:tav>
                                      </p:tavLst>
                                    </p:anim>
                                    <p:anim calcmode="lin" valueType="num">
                                      <p:cBhvr>
                                        <p:cTn id="43" dur="1000" fill="hold"/>
                                        <p:tgtEl>
                                          <p:spTgt spid="20"/>
                                        </p:tgtEl>
                                        <p:attrNameLst>
                                          <p:attrName>style.rotation</p:attrName>
                                        </p:attrNameLst>
                                      </p:cBhvr>
                                      <p:tavLst>
                                        <p:tav tm="0">
                                          <p:val>
                                            <p:fltVal val="90"/>
                                          </p:val>
                                        </p:tav>
                                        <p:tav tm="100000">
                                          <p:val>
                                            <p:fltVal val="0"/>
                                          </p:val>
                                        </p:tav>
                                      </p:tavLst>
                                    </p:anim>
                                    <p:animEffect transition="in" filter="fade">
                                      <p:cBhvr>
                                        <p:cTn id="44"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9" grpId="0" animBg="1"/>
      <p:bldP spid="20" grpId="0"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bgerundetes Rechteck 25"/>
          <p:cNvSpPr/>
          <p:nvPr/>
        </p:nvSpPr>
        <p:spPr>
          <a:xfrm>
            <a:off x="7019528" y="4739103"/>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Sache wird </a:t>
            </a:r>
            <a:r>
              <a:rPr lang="de-DE" sz="2000" b="1" dirty="0"/>
              <a:t>von Amts wegen </a:t>
            </a:r>
            <a:r>
              <a:rPr lang="de-DE" sz="2000" dirty="0"/>
              <a:t>ins streitige Verfahren (§§ 700 I </a:t>
            </a:r>
            <a:r>
              <a:rPr lang="de-DE" sz="2000" dirty="0" err="1"/>
              <a:t>i.V.m</a:t>
            </a:r>
            <a:r>
              <a:rPr lang="de-DE" sz="2000" dirty="0"/>
              <a:t>. 339 I ZPO) abgegeben (§ 700 III ZPO)</a:t>
            </a:r>
          </a:p>
        </p:txBody>
      </p:sp>
      <p:sp>
        <p:nvSpPr>
          <p:cNvPr id="9" name="Abgerundetes Rechteck 8"/>
          <p:cNvSpPr/>
          <p:nvPr/>
        </p:nvSpPr>
        <p:spPr>
          <a:xfrm>
            <a:off x="811683" y="4717982"/>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Auf Antrag der einen oder anderen Partei wird die Sache ins streitige Verfahren abgegeben (§§ 694, 696 I ZPO).</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a:t>
            </a:r>
            <a:r>
              <a:rPr lang="de-DE" sz="2400" b="1" dirty="0">
                <a:effectLst>
                  <a:outerShdw blurRad="38100" dist="38100" dir="2700000" algn="tl">
                    <a:srgbClr val="000000">
                      <a:alpha val="43137"/>
                    </a:srgbClr>
                  </a:outerShdw>
                </a:effectLst>
              </a:rPr>
              <a:t>Rechtsbehelfe im Mahnverfahren</a:t>
            </a:r>
          </a:p>
        </p:txBody>
      </p:sp>
      <p:sp>
        <p:nvSpPr>
          <p:cNvPr id="4" name="Abgerundetes Rechteck 3"/>
          <p:cNvSpPr/>
          <p:nvPr/>
        </p:nvSpPr>
        <p:spPr>
          <a:xfrm>
            <a:off x="142525" y="2705674"/>
            <a:ext cx="8686802" cy="36731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400" b="1" dirty="0">
                <a:solidFill>
                  <a:schemeClr val="bg1"/>
                </a:solidFill>
                <a:effectLst>
                  <a:outerShdw blurRad="38100" dist="38100" dir="2700000" algn="tl">
                    <a:srgbClr val="000000">
                      <a:alpha val="43137"/>
                    </a:srgbClr>
                  </a:outerShdw>
                </a:effectLst>
              </a:rPr>
              <a:t>Antragsgegner kann folgende Rechtsbehelfe einlegen: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4" name="Abgerundetes Rechteck 13"/>
          <p:cNvSpPr/>
          <p:nvPr/>
        </p:nvSpPr>
        <p:spPr>
          <a:xfrm>
            <a:off x="845134" y="4089765"/>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smtClean="0">
                <a:solidFill>
                  <a:schemeClr val="bg1"/>
                </a:solidFill>
                <a:effectLst>
                  <a:outerShdw blurRad="38100" dist="38100" dir="2700000" algn="tl">
                    <a:srgbClr val="000000">
                      <a:alpha val="43137"/>
                    </a:srgbClr>
                  </a:outerShdw>
                </a:effectLst>
              </a:rPr>
              <a:t>Widerspruch</a:t>
            </a:r>
            <a:endParaRPr lang="de-DE" sz="2400" b="1" dirty="0">
              <a:solidFill>
                <a:schemeClr val="bg1"/>
              </a:solidFill>
              <a:effectLst>
                <a:outerShdw blurRad="38100" dist="38100" dir="2700000" algn="tl">
                  <a:srgbClr val="000000">
                    <a:alpha val="43137"/>
                  </a:srgbClr>
                </a:outerShdw>
              </a:effectLst>
            </a:endParaRPr>
          </a:p>
        </p:txBody>
      </p:sp>
      <p:sp>
        <p:nvSpPr>
          <p:cNvPr id="24" name="Gefaltete Ecke 23"/>
          <p:cNvSpPr/>
          <p:nvPr/>
        </p:nvSpPr>
        <p:spPr>
          <a:xfrm rot="21132458">
            <a:off x="4709281" y="428341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694 ZPO</a:t>
            </a:r>
            <a:endParaRPr lang="de-DE" b="1" dirty="0">
              <a:solidFill>
                <a:schemeClr val="tx1"/>
              </a:solidFill>
              <a:latin typeface="MV Boli" panose="02000500030200090000" pitchFamily="2" charset="0"/>
              <a:cs typeface="MV Boli" panose="02000500030200090000" pitchFamily="2" charset="0"/>
            </a:endParaRPr>
          </a:p>
        </p:txBody>
      </p:sp>
      <p:grpSp>
        <p:nvGrpSpPr>
          <p:cNvPr id="8" name="Gruppieren 7"/>
          <p:cNvGrpSpPr/>
          <p:nvPr/>
        </p:nvGrpSpPr>
        <p:grpSpPr>
          <a:xfrm>
            <a:off x="845136" y="3405930"/>
            <a:ext cx="4044584" cy="970364"/>
            <a:chOff x="142526" y="3405930"/>
            <a:chExt cx="4044584" cy="970364"/>
          </a:xfrm>
        </p:grpSpPr>
        <p:sp>
          <p:nvSpPr>
            <p:cNvPr id="2" name="Pfeil nach unten 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effectLst>
                  <a:outerShdw blurRad="38100" dist="38100" dir="2700000" algn="tl">
                    <a:srgbClr val="000000">
                      <a:alpha val="43137"/>
                    </a:srgbClr>
                  </a:outerShdw>
                </a:effectLst>
              </a:endParaRPr>
            </a:p>
            <a:p>
              <a:pPr lvl="0" algn="ctr"/>
              <a:r>
                <a:rPr lang="de-DE" sz="2400" b="1" dirty="0">
                  <a:effectLst>
                    <a:outerShdw blurRad="38100" dist="38100" dir="2700000" algn="tl">
                      <a:srgbClr val="000000">
                        <a:alpha val="43137"/>
                      </a:srgbClr>
                    </a:outerShdw>
                  </a:effectLst>
                </a:rPr>
                <a:t>Mahnbescheid</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grpSp>
        <p:nvGrpSpPr>
          <p:cNvPr id="21" name="Gruppieren 20"/>
          <p:cNvGrpSpPr/>
          <p:nvPr/>
        </p:nvGrpSpPr>
        <p:grpSpPr>
          <a:xfrm>
            <a:off x="7019530" y="3314395"/>
            <a:ext cx="4044584" cy="970364"/>
            <a:chOff x="142526" y="3405930"/>
            <a:chExt cx="4044584" cy="970364"/>
          </a:xfrm>
        </p:grpSpPr>
        <p:sp>
          <p:nvSpPr>
            <p:cNvPr id="22" name="Pfeil nach unten 2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Abgerundetes Rechteck 2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smtClean="0">
                  <a:effectLst>
                    <a:outerShdw blurRad="38100" dist="38100" dir="2700000" algn="tl">
                      <a:srgbClr val="000000">
                        <a:alpha val="43137"/>
                      </a:srgbClr>
                    </a:outerShdw>
                  </a:effectLst>
                </a:rPr>
                <a:t>Vollstreckungsbescheid</a:t>
              </a:r>
              <a:endParaRPr lang="de-DE" sz="2400" b="1" dirty="0">
                <a:effectLst>
                  <a:outerShdw blurRad="38100" dist="38100" dir="2700000" algn="tl">
                    <a:srgbClr val="000000">
                      <a:alpha val="43137"/>
                    </a:srgbClr>
                  </a:outerShdw>
                </a:effectLst>
              </a:endParaRPr>
            </a:p>
          </p:txBody>
        </p:sp>
      </p:grpSp>
      <p:sp>
        <p:nvSpPr>
          <p:cNvPr id="25" name="Abgerundetes Rechteck 24"/>
          <p:cNvSpPr/>
          <p:nvPr/>
        </p:nvSpPr>
        <p:spPr>
          <a:xfrm>
            <a:off x="7019528" y="4159492"/>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smtClean="0">
                <a:solidFill>
                  <a:schemeClr val="bg1"/>
                </a:solidFill>
                <a:effectLst>
                  <a:outerShdw blurRad="38100" dist="38100" dir="2700000" algn="tl">
                    <a:srgbClr val="000000">
                      <a:alpha val="43137"/>
                    </a:srgbClr>
                  </a:outerShdw>
                </a:effectLst>
              </a:rPr>
              <a:t>Einspruch</a:t>
            </a:r>
            <a:endParaRPr lang="de-DE" sz="2400" b="1" dirty="0">
              <a:solidFill>
                <a:schemeClr val="bg1"/>
              </a:solidFill>
              <a:effectLst>
                <a:outerShdw blurRad="38100" dist="38100" dir="2700000" algn="tl">
                  <a:srgbClr val="000000">
                    <a:alpha val="43137"/>
                  </a:srgbClr>
                </a:outerShdw>
              </a:effectLst>
            </a:endParaRPr>
          </a:p>
        </p:txBody>
      </p:sp>
      <p:sp>
        <p:nvSpPr>
          <p:cNvPr id="20" name="Gefaltete Ecke 19"/>
          <p:cNvSpPr/>
          <p:nvPr/>
        </p:nvSpPr>
        <p:spPr>
          <a:xfrm rot="250865">
            <a:off x="4749175" y="5356058"/>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smtClean="0">
                <a:solidFill>
                  <a:schemeClr val="tx1"/>
                </a:solidFill>
                <a:latin typeface="MV Boli" panose="02000500030200090000" pitchFamily="2" charset="0"/>
                <a:cs typeface="MV Boli" panose="02000500030200090000" pitchFamily="2" charset="0"/>
              </a:rPr>
              <a:t>§ 696 I ZPO</a:t>
            </a:r>
            <a:endParaRPr lang="de-DE" b="1"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a:off x="10762124" y="4036965"/>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700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786450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1000" fill="hold"/>
                                        <p:tgtEl>
                                          <p:spTgt spid="24"/>
                                        </p:tgtEl>
                                        <p:attrNameLst>
                                          <p:attrName>ppt_w</p:attrName>
                                        </p:attrNameLst>
                                      </p:cBhvr>
                                      <p:tavLst>
                                        <p:tav tm="0">
                                          <p:val>
                                            <p:fltVal val="0"/>
                                          </p:val>
                                        </p:tav>
                                        <p:tav tm="100000">
                                          <p:val>
                                            <p:strVal val="#ppt_w"/>
                                          </p:val>
                                        </p:tav>
                                      </p:tavLst>
                                    </p:anim>
                                    <p:anim calcmode="lin" valueType="num">
                                      <p:cBhvr>
                                        <p:cTn id="38" dur="1000" fill="hold"/>
                                        <p:tgtEl>
                                          <p:spTgt spid="24"/>
                                        </p:tgtEl>
                                        <p:attrNameLst>
                                          <p:attrName>ppt_h</p:attrName>
                                        </p:attrNameLst>
                                      </p:cBhvr>
                                      <p:tavLst>
                                        <p:tav tm="0">
                                          <p:val>
                                            <p:fltVal val="0"/>
                                          </p:val>
                                        </p:tav>
                                        <p:tav tm="100000">
                                          <p:val>
                                            <p:strVal val="#ppt_h"/>
                                          </p:val>
                                        </p:tav>
                                      </p:tavLst>
                                    </p:anim>
                                    <p:anim calcmode="lin" valueType="num">
                                      <p:cBhvr>
                                        <p:cTn id="39" dur="1000" fill="hold"/>
                                        <p:tgtEl>
                                          <p:spTgt spid="24"/>
                                        </p:tgtEl>
                                        <p:attrNameLst>
                                          <p:attrName>style.rotation</p:attrName>
                                        </p:attrNameLst>
                                      </p:cBhvr>
                                      <p:tavLst>
                                        <p:tav tm="0">
                                          <p:val>
                                            <p:fltVal val="90"/>
                                          </p:val>
                                        </p:tav>
                                        <p:tav tm="100000">
                                          <p:val>
                                            <p:fltVal val="0"/>
                                          </p:val>
                                        </p:tav>
                                      </p:tavLst>
                                    </p:anim>
                                    <p:animEffect transition="in" filter="fade">
                                      <p:cBhvr>
                                        <p:cTn id="40" dur="10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1000"/>
                                        <p:tgtEl>
                                          <p:spTgt spid="20"/>
                                        </p:tgtEl>
                                      </p:cBhvr>
                                    </p:animEffect>
                                    <p:anim calcmode="lin" valueType="num">
                                      <p:cBhvr>
                                        <p:cTn id="46" dur="1000" fill="hold"/>
                                        <p:tgtEl>
                                          <p:spTgt spid="20"/>
                                        </p:tgtEl>
                                        <p:attrNameLst>
                                          <p:attrName>ppt_x</p:attrName>
                                        </p:attrNameLst>
                                      </p:cBhvr>
                                      <p:tavLst>
                                        <p:tav tm="0">
                                          <p:val>
                                            <p:strVal val="#ppt_x"/>
                                          </p:val>
                                        </p:tav>
                                        <p:tav tm="100000">
                                          <p:val>
                                            <p:strVal val="#ppt_x"/>
                                          </p:val>
                                        </p:tav>
                                      </p:tavLst>
                                    </p:anim>
                                    <p:anim calcmode="lin" valueType="num">
                                      <p:cBhvr>
                                        <p:cTn id="4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additive="base">
                                        <p:cTn id="52" dur="500" fill="hold"/>
                                        <p:tgtEl>
                                          <p:spTgt spid="21"/>
                                        </p:tgtEl>
                                        <p:attrNameLst>
                                          <p:attrName>ppt_x</p:attrName>
                                        </p:attrNameLst>
                                      </p:cBhvr>
                                      <p:tavLst>
                                        <p:tav tm="0">
                                          <p:val>
                                            <p:strVal val="#ppt_x"/>
                                          </p:val>
                                        </p:tav>
                                        <p:tav tm="100000">
                                          <p:val>
                                            <p:strVal val="#ppt_x"/>
                                          </p:val>
                                        </p:tav>
                                      </p:tavLst>
                                    </p:anim>
                                    <p:anim calcmode="lin" valueType="num">
                                      <p:cBhvr additive="base">
                                        <p:cTn id="5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5"/>
                                        </p:tgtEl>
                                        <p:attrNameLst>
                                          <p:attrName>style.visibility</p:attrName>
                                        </p:attrNameLst>
                                      </p:cBhvr>
                                      <p:to>
                                        <p:strVal val="visible"/>
                                      </p:to>
                                    </p:set>
                                    <p:anim calcmode="lin" valueType="num">
                                      <p:cBhvr additive="base">
                                        <p:cTn id="58" dur="500" fill="hold"/>
                                        <p:tgtEl>
                                          <p:spTgt spid="25"/>
                                        </p:tgtEl>
                                        <p:attrNameLst>
                                          <p:attrName>ppt_x</p:attrName>
                                        </p:attrNameLst>
                                      </p:cBhvr>
                                      <p:tavLst>
                                        <p:tav tm="0">
                                          <p:val>
                                            <p:strVal val="#ppt_x"/>
                                          </p:val>
                                        </p:tav>
                                        <p:tav tm="100000">
                                          <p:val>
                                            <p:strVal val="#ppt_x"/>
                                          </p:val>
                                        </p:tav>
                                      </p:tavLst>
                                    </p:anim>
                                    <p:anim calcmode="lin" valueType="num">
                                      <p:cBhvr additive="base">
                                        <p:cTn id="5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ppt_x"/>
                                          </p:val>
                                        </p:tav>
                                        <p:tav tm="100000">
                                          <p:val>
                                            <p:strVal val="#ppt_x"/>
                                          </p:val>
                                        </p:tav>
                                      </p:tavLst>
                                    </p:anim>
                                    <p:anim calcmode="lin" valueType="num">
                                      <p:cBhvr additive="base">
                                        <p:cTn id="6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1" presetClass="entr" presetSubtype="0"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p:cTn id="70" dur="1000" fill="hold"/>
                                        <p:tgtEl>
                                          <p:spTgt spid="19"/>
                                        </p:tgtEl>
                                        <p:attrNameLst>
                                          <p:attrName>ppt_w</p:attrName>
                                        </p:attrNameLst>
                                      </p:cBhvr>
                                      <p:tavLst>
                                        <p:tav tm="0">
                                          <p:val>
                                            <p:fltVal val="0"/>
                                          </p:val>
                                        </p:tav>
                                        <p:tav tm="100000">
                                          <p:val>
                                            <p:strVal val="#ppt_w"/>
                                          </p:val>
                                        </p:tav>
                                      </p:tavLst>
                                    </p:anim>
                                    <p:anim calcmode="lin" valueType="num">
                                      <p:cBhvr>
                                        <p:cTn id="71" dur="1000" fill="hold"/>
                                        <p:tgtEl>
                                          <p:spTgt spid="19"/>
                                        </p:tgtEl>
                                        <p:attrNameLst>
                                          <p:attrName>ppt_h</p:attrName>
                                        </p:attrNameLst>
                                      </p:cBhvr>
                                      <p:tavLst>
                                        <p:tav tm="0">
                                          <p:val>
                                            <p:fltVal val="0"/>
                                          </p:val>
                                        </p:tav>
                                        <p:tav tm="100000">
                                          <p:val>
                                            <p:strVal val="#ppt_h"/>
                                          </p:val>
                                        </p:tav>
                                      </p:tavLst>
                                    </p:anim>
                                    <p:anim calcmode="lin" valueType="num">
                                      <p:cBhvr>
                                        <p:cTn id="72" dur="1000" fill="hold"/>
                                        <p:tgtEl>
                                          <p:spTgt spid="19"/>
                                        </p:tgtEl>
                                        <p:attrNameLst>
                                          <p:attrName>style.rotation</p:attrName>
                                        </p:attrNameLst>
                                      </p:cBhvr>
                                      <p:tavLst>
                                        <p:tav tm="0">
                                          <p:val>
                                            <p:fltVal val="90"/>
                                          </p:val>
                                        </p:tav>
                                        <p:tav tm="100000">
                                          <p:val>
                                            <p:fltVal val="0"/>
                                          </p:val>
                                        </p:tav>
                                      </p:tavLst>
                                    </p:anim>
                                    <p:animEffect transition="in" filter="fade">
                                      <p:cBhvr>
                                        <p:cTn id="73"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9" grpId="0" animBg="1"/>
      <p:bldP spid="3" grpId="0" animBg="1"/>
      <p:bldP spid="4" grpId="0" animBg="1"/>
      <p:bldP spid="14" grpId="0" animBg="1"/>
      <p:bldP spid="24" grpId="0" animBg="1"/>
      <p:bldP spid="25" grpId="0" animBg="1"/>
      <p:bldP spid="20"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202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 in der Zwangsvollstreckung</a:t>
            </a:r>
            <a:endParaRPr lang="de-DE" sz="2800" b="1" dirty="0">
              <a:effectLst>
                <a:outerShdw blurRad="38100" dist="38100" dir="2700000" algn="tl">
                  <a:srgbClr val="000000">
                    <a:alpha val="43137"/>
                  </a:srgbClr>
                </a:outerShdw>
              </a:effectLst>
            </a:endParaRPr>
          </a:p>
        </p:txBody>
      </p:sp>
      <p:grpSp>
        <p:nvGrpSpPr>
          <p:cNvPr id="2" name="Gruppieren 1"/>
          <p:cNvGrpSpPr/>
          <p:nvPr/>
        </p:nvGrpSpPr>
        <p:grpSpPr>
          <a:xfrm>
            <a:off x="1041379" y="1750519"/>
            <a:ext cx="10478619" cy="7393213"/>
            <a:chOff x="1096377" y="1662111"/>
            <a:chExt cx="10478619" cy="7393213"/>
          </a:xfrm>
        </p:grpSpPr>
        <p:sp>
          <p:nvSpPr>
            <p:cNvPr id="6" name="Abgerundetes Rechteck 5"/>
            <p:cNvSpPr/>
            <p:nvPr/>
          </p:nvSpPr>
          <p:spPr>
            <a:xfrm>
              <a:off x="1096377" y="1947682"/>
              <a:ext cx="10291576" cy="389635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endParaRPr lang="de-DE" sz="2000" dirty="0"/>
            </a:p>
          </p:txBody>
        </p:sp>
        <p:sp>
          <p:nvSpPr>
            <p:cNvPr id="19" name="Inhaltsplatzhalter 2">
              <a:extLst>
                <a:ext uri="{FF2B5EF4-FFF2-40B4-BE49-F238E27FC236}">
                  <a16:creationId xmlns:a16="http://schemas.microsoft.com/office/drawing/2014/main" id="{EBA2408E-0EF4-2A47-8DC8-83892A163D32}"/>
                </a:ext>
              </a:extLst>
            </p:cNvPr>
            <p:cNvSpPr txBox="1">
              <a:spLocks/>
            </p:cNvSpPr>
            <p:nvPr/>
          </p:nvSpPr>
          <p:spPr>
            <a:xfrm>
              <a:off x="2299481" y="1662111"/>
              <a:ext cx="9275515" cy="739321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dirty="0" smtClean="0"/>
            </a:p>
            <a:p>
              <a:r>
                <a:rPr lang="de-DE" sz="2000" dirty="0" smtClean="0">
                  <a:solidFill>
                    <a:schemeClr val="bg1"/>
                  </a:solidFill>
                </a:rPr>
                <a:t>i.d.R. Festgebühren  </a:t>
              </a:r>
            </a:p>
            <a:p>
              <a:r>
                <a:rPr lang="de-DE" sz="2000" dirty="0" smtClean="0">
                  <a:solidFill>
                    <a:schemeClr val="bg1"/>
                  </a:solidFill>
                </a:rPr>
                <a:t>in Teil 2., </a:t>
              </a:r>
              <a:r>
                <a:rPr lang="de-DE" sz="2000" dirty="0" err="1" smtClean="0">
                  <a:solidFill>
                    <a:schemeClr val="bg1"/>
                  </a:solidFill>
                </a:rPr>
                <a:t>Hauptabschn</a:t>
              </a:r>
              <a:r>
                <a:rPr lang="de-DE" sz="2000" dirty="0" smtClean="0">
                  <a:solidFill>
                    <a:schemeClr val="bg1"/>
                  </a:solidFill>
                </a:rPr>
                <a:t>. 1, Abschn. 1 u. 2. des KV zum GKG (Anlage 1 zu § 3 II GKG) abschließend aufgeführt</a:t>
              </a:r>
            </a:p>
            <a:p>
              <a:r>
                <a:rPr lang="de-DE" sz="2000" dirty="0" smtClean="0">
                  <a:solidFill>
                    <a:schemeClr val="bg1"/>
                  </a:solidFill>
                </a:rPr>
                <a:t>Gebühren fallen immer an, gleich, ob dem Antrag stattgegeben, dieser zurückgewiesen oder zurückgenommen wird.</a:t>
              </a:r>
            </a:p>
            <a:p>
              <a:r>
                <a:rPr lang="de-DE" sz="2000" dirty="0" smtClean="0">
                  <a:solidFill>
                    <a:schemeClr val="bg1"/>
                  </a:solidFill>
                </a:rPr>
                <a:t>tritt auch hier jeweils mit Antragstellung (also Eingang) ein (§ 6 I S. 1 Nr. 1 GKG)</a:t>
              </a:r>
            </a:p>
            <a:p>
              <a:pPr marL="0" indent="0">
                <a:buNone/>
              </a:pPr>
              <a:endParaRPr lang="de-DE" sz="2000" dirty="0">
                <a:solidFill>
                  <a:schemeClr val="bg1"/>
                </a:solidFill>
              </a:endParaRPr>
            </a:p>
            <a:p>
              <a:pPr lvl="3"/>
              <a:r>
                <a:rPr lang="de-DE" sz="2000" dirty="0" smtClean="0">
                  <a:solidFill>
                    <a:schemeClr val="bg1"/>
                  </a:solidFill>
                </a:rPr>
                <a:t>besteht nur für die in § 12 V, VI GKG aufgeführten Fälle, </a:t>
              </a:r>
            </a:p>
            <a:p>
              <a:pPr marL="914400" lvl="2" indent="0">
                <a:buNone/>
              </a:pPr>
              <a:r>
                <a:rPr lang="de-DE" dirty="0" smtClean="0">
                  <a:solidFill>
                    <a:schemeClr val="bg1"/>
                  </a:solidFill>
                </a:rPr>
                <a:t>            ansonsten nicht </a:t>
              </a:r>
              <a:r>
                <a:rPr lang="de-DE" sz="2000" dirty="0" smtClean="0">
                  <a:solidFill>
                    <a:schemeClr val="bg1"/>
                  </a:solidFill>
                </a:rPr>
                <a:t>    (abschießende Aufzählung)</a:t>
              </a:r>
              <a:endParaRPr lang="de-DE" sz="2000" dirty="0">
                <a:solidFill>
                  <a:schemeClr val="bg1"/>
                </a:solidFill>
              </a:endParaRPr>
            </a:p>
          </p:txBody>
        </p:sp>
      </p:grpSp>
      <p:sp>
        <p:nvSpPr>
          <p:cNvPr id="4" name="Abgerundetes Rechteck 3"/>
          <p:cNvSpPr/>
          <p:nvPr/>
        </p:nvSpPr>
        <p:spPr>
          <a:xfrm>
            <a:off x="711231" y="1750519"/>
            <a:ext cx="1346209" cy="5770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endParaRPr lang="de-DE" sz="2400" b="1" dirty="0">
              <a:effectLst>
                <a:outerShdw blurRad="38100" dist="38100" dir="2700000" algn="tl">
                  <a:srgbClr val="000000">
                    <a:alpha val="43137"/>
                  </a:srgbClr>
                </a:outerShdw>
              </a:effectLst>
            </a:endParaRPr>
          </a:p>
        </p:txBody>
      </p:sp>
      <p:sp>
        <p:nvSpPr>
          <p:cNvPr id="20" name="Pfeil nach rechts 19"/>
          <p:cNvSpPr/>
          <p:nvPr/>
        </p:nvSpPr>
        <p:spPr>
          <a:xfrm>
            <a:off x="538346" y="3319533"/>
            <a:ext cx="1806498" cy="858678"/>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Fälligkeit</a:t>
            </a:r>
            <a:endParaRPr lang="de-DE" sz="2400" dirty="0"/>
          </a:p>
        </p:txBody>
      </p:sp>
      <p:sp>
        <p:nvSpPr>
          <p:cNvPr id="22" name="Pfeil nach rechts 21"/>
          <p:cNvSpPr/>
          <p:nvPr/>
        </p:nvSpPr>
        <p:spPr>
          <a:xfrm>
            <a:off x="249167" y="4458536"/>
            <a:ext cx="3286762" cy="883544"/>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err="1" smtClean="0"/>
              <a:t>Vorrauszahlungspflicht</a:t>
            </a:r>
            <a:endParaRPr lang="de-DE" sz="2400" dirty="0"/>
          </a:p>
        </p:txBody>
      </p:sp>
    </p:spTree>
    <p:extLst>
      <p:ext uri="{BB962C8B-B14F-4D97-AF65-F5344CB8AC3E}">
        <p14:creationId xmlns:p14="http://schemas.microsoft.com/office/powerpoint/2010/main" val="31991073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140</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668829"/>
            <a:ext cx="10795479" cy="2149908"/>
            <a:chOff x="862609" y="2668829"/>
            <a:chExt cx="11215498" cy="2149908"/>
          </a:xfrm>
        </p:grpSpPr>
        <p:sp>
          <p:nvSpPr>
            <p:cNvPr id="4" name="Abgerundetes Rechteck 3"/>
            <p:cNvSpPr/>
            <p:nvPr/>
          </p:nvSpPr>
          <p:spPr>
            <a:xfrm>
              <a:off x="862609" y="2897702"/>
              <a:ext cx="11215498" cy="19210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14325" indent="-314325" algn="ctr">
                <a:tabLst>
                  <a:tab pos="3149600" algn="l"/>
                </a:tabLst>
              </a:pPr>
              <a:r>
                <a:rPr lang="de-DE" sz="2400" b="1" dirty="0">
                  <a:effectLst>
                    <a:outerShdw blurRad="38100" dist="38100" dir="2700000" algn="tl">
                      <a:srgbClr val="000000">
                        <a:alpha val="43137"/>
                      </a:srgbClr>
                    </a:outerShdw>
                  </a:effectLst>
                </a:rPr>
                <a:t>0,5-fache Gebühr nach dem Wert des Streitgegenstandes </a:t>
              </a:r>
              <a:r>
                <a:rPr lang="de-DE" sz="2400" b="1" dirty="0" smtClean="0">
                  <a:effectLst>
                    <a:outerShdw blurRad="38100" dist="38100" dir="2700000" algn="tl">
                      <a:srgbClr val="000000">
                        <a:alpha val="43137"/>
                      </a:srgbClr>
                    </a:outerShdw>
                  </a:effectLst>
                </a:rPr>
                <a:t>                                              </a:t>
              </a:r>
              <a:r>
                <a:rPr lang="de-DE" sz="2400" b="1" dirty="0">
                  <a:effectLst>
                    <a:outerShdw blurRad="38100" dist="38100" dir="2700000" algn="tl">
                      <a:srgbClr val="000000">
                        <a:alpha val="43137"/>
                      </a:srgbClr>
                    </a:outerShdw>
                  </a:effectLst>
                </a:rPr>
                <a:t>(§§ 3, 34 I GKG), mindestens 36,00 EUR (=</a:t>
              </a:r>
              <a:r>
                <a:rPr lang="de-DE" sz="2400" b="1" dirty="0" smtClean="0">
                  <a:effectLst>
                    <a:outerShdw blurRad="38100" dist="38100" dir="2700000" algn="tl">
                      <a:srgbClr val="000000">
                        <a:alpha val="43137"/>
                      </a:srgbClr>
                    </a:outerShdw>
                  </a:effectLst>
                </a:rPr>
                <a:t>Mindestgebühr im</a:t>
              </a:r>
            </a:p>
            <a:p>
              <a:pPr algn="ctr">
                <a:tabLst>
                  <a:tab pos="3149600" algn="l"/>
                </a:tabLst>
              </a:pPr>
              <a:r>
                <a:rPr lang="de-DE" sz="2400" b="1" dirty="0" smtClean="0">
                  <a:effectLst>
                    <a:outerShdw blurRad="38100" dist="38100" dir="2700000" algn="tl">
                      <a:srgbClr val="000000">
                        <a:alpha val="43137"/>
                      </a:srgbClr>
                    </a:outerShdw>
                  </a:effectLst>
                </a:rPr>
                <a:t>     Mahnverfahren, nicht zu verwechseln mit der generellen Mindestgebühr von 15,- EUR) </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t>KV-Nr. 1100</a:t>
              </a:r>
            </a:p>
          </p:txBody>
        </p:sp>
      </p:grpSp>
      <p:sp>
        <p:nvSpPr>
          <p:cNvPr id="24" name="Gefaltete Ecke 23"/>
          <p:cNvSpPr/>
          <p:nvPr/>
        </p:nvSpPr>
        <p:spPr>
          <a:xfrm rot="21373224">
            <a:off x="10541195" y="2663960"/>
            <a:ext cx="1307835" cy="128417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Mindest-gebühr 36,00 €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Abgerundetes Rechteck 12"/>
          <p:cNvSpPr/>
          <p:nvPr/>
        </p:nvSpPr>
        <p:spPr>
          <a:xfrm>
            <a:off x="871538" y="4842897"/>
            <a:ext cx="10915157" cy="137262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3149600" algn="l"/>
              </a:tabLst>
            </a:pPr>
            <a:r>
              <a:rPr lang="de-DE" sz="2400" b="1" dirty="0">
                <a:effectLst>
                  <a:outerShdw blurRad="38100" dist="38100" dir="2700000" algn="tl">
                    <a:srgbClr val="000000">
                      <a:alpha val="43137"/>
                    </a:srgbClr>
                  </a:outerShdw>
                </a:effectLst>
              </a:rPr>
              <a:t>Die 0,5-fache Gebühr fällt nicht mehr weg, auch wenn der Antrag auf Erlass eines Mahnbescheides zurückgenommen wird oder das Verfahren nicht weiterbetrieben wird.</a:t>
            </a:r>
          </a:p>
        </p:txBody>
      </p:sp>
      <p:sp>
        <p:nvSpPr>
          <p:cNvPr id="19" name="Gefaltete Ecke 18"/>
          <p:cNvSpPr/>
          <p:nvPr/>
        </p:nvSpPr>
        <p:spPr>
          <a:xfrm rot="21377786">
            <a:off x="10689595" y="3778946"/>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94853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3" grpId="0" animBg="1"/>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271985"/>
            <a:ext cx="10745839" cy="1618359"/>
            <a:chOff x="862609" y="2668829"/>
            <a:chExt cx="11061197" cy="1558170"/>
          </a:xfrm>
        </p:grpSpPr>
        <p:sp>
          <p:nvSpPr>
            <p:cNvPr id="4" name="Abgerundetes Rechteck 3"/>
            <p:cNvSpPr/>
            <p:nvPr/>
          </p:nvSpPr>
          <p:spPr>
            <a:xfrm>
              <a:off x="862609" y="2897702"/>
              <a:ext cx="11061197" cy="13292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a:effectLst>
                    <a:outerShdw blurRad="38100" dist="38100" dir="2700000" algn="tl">
                      <a:srgbClr val="000000">
                        <a:alpha val="43137"/>
                      </a:srgbClr>
                    </a:outerShdw>
                  </a:effectLst>
                </a:rPr>
                <a:t>Gebühr entsteht nur einmal pro Antrag, unabhängig von der Zahl der Antragsgegner/ Antragsteller (und der ggf. folgenden streitigen Verfahren)</a:t>
              </a:r>
            </a:p>
            <a:p>
              <a:pPr marL="709613" indent="-342900" algn="ctr">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effectLst>
                    <a:outerShdw blurRad="38100" dist="38100" dir="2700000" algn="tl">
                      <a:srgbClr val="000000">
                        <a:alpha val="43137"/>
                      </a:srgbClr>
                    </a:outerShdw>
                  </a:effectLst>
                </a:rPr>
                <a:t>KV-Nr. 1100</a:t>
              </a:r>
            </a:p>
          </p:txBody>
        </p:sp>
      </p:grpSp>
      <p:grpSp>
        <p:nvGrpSpPr>
          <p:cNvPr id="14" name="Gruppieren 13"/>
          <p:cNvGrpSpPr/>
          <p:nvPr/>
        </p:nvGrpSpPr>
        <p:grpSpPr>
          <a:xfrm>
            <a:off x="871537" y="3996120"/>
            <a:ext cx="10745840" cy="2197198"/>
            <a:chOff x="944140" y="2807351"/>
            <a:chExt cx="11061198" cy="2115482"/>
          </a:xfrm>
        </p:grpSpPr>
        <p:sp>
          <p:nvSpPr>
            <p:cNvPr id="15" name="Abgerundetes Rechteck 14"/>
            <p:cNvSpPr/>
            <p:nvPr/>
          </p:nvSpPr>
          <p:spPr>
            <a:xfrm>
              <a:off x="944140" y="3056769"/>
              <a:ext cx="11061198" cy="18660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smtClean="0">
                  <a:effectLst>
                    <a:outerShdw blurRad="38100" dist="38100" dir="2700000" algn="tl">
                      <a:srgbClr val="000000">
                        <a:alpha val="43137"/>
                      </a:srgbClr>
                    </a:outerShdw>
                  </a:effectLst>
                </a:rPr>
                <a:t>Kommt </a:t>
              </a:r>
              <a:r>
                <a:rPr lang="de-DE" sz="2400" b="1" dirty="0">
                  <a:effectLst>
                    <a:outerShdw blurRad="38100" dist="38100" dir="2700000" algn="tl">
                      <a:srgbClr val="000000">
                        <a:alpha val="43137"/>
                      </a:srgbClr>
                    </a:outerShdw>
                  </a:effectLst>
                </a:rPr>
                <a:t>es nach Widerspruch gegen den MB und Antrag auf Durchführung des streitigen Verfahrens oder Einspruch gegen den VB zum Übergang ins Streitverfahren, entsteht neben der Gebühr der KV-Nr. 1100 die Verfahrensgebühr der KV-Nr. 1210.</a:t>
              </a:r>
              <a:endParaRPr lang="de-DE" sz="2400" b="1" dirty="0">
                <a:solidFill>
                  <a:schemeClr val="bg1"/>
                </a:solidFill>
                <a:effectLst>
                  <a:outerShdw blurRad="38100" dist="38100" dir="2700000" algn="tl">
                    <a:srgbClr val="000000">
                      <a:alpha val="43137"/>
                    </a:srgbClr>
                  </a:outerShdw>
                </a:effectLst>
              </a:endParaRPr>
            </a:p>
          </p:txBody>
        </p:sp>
        <p:sp>
          <p:nvSpPr>
            <p:cNvPr id="16" name="Abgerundetes Rechteck 15"/>
            <p:cNvSpPr/>
            <p:nvPr/>
          </p:nvSpPr>
          <p:spPr>
            <a:xfrm>
              <a:off x="1131446" y="2807351"/>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effectLst>
                    <a:outerShdw blurRad="38100" dist="38100" dir="2700000" algn="tl">
                      <a:srgbClr val="000000">
                        <a:alpha val="43137"/>
                      </a:srgbClr>
                    </a:outerShdw>
                  </a:effectLst>
                </a:rPr>
                <a:t>KV-Nr. 1100</a:t>
              </a:r>
            </a:p>
          </p:txBody>
        </p:sp>
      </p:grpSp>
      <p:sp>
        <p:nvSpPr>
          <p:cNvPr id="17" name="Gefaltete Ecke 16"/>
          <p:cNvSpPr/>
          <p:nvPr/>
        </p:nvSpPr>
        <p:spPr>
          <a:xfrm rot="21377786">
            <a:off x="10622726" y="230720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Erste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9" name="Gefaltete Ecke 18"/>
          <p:cNvSpPr/>
          <p:nvPr/>
        </p:nvSpPr>
        <p:spPr>
          <a:xfrm rot="737745">
            <a:off x="10541196" y="4719834"/>
            <a:ext cx="1307835" cy="1268565"/>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Zweite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p>
        </p:txBody>
      </p:sp>
    </p:spTree>
    <p:extLst>
      <p:ext uri="{BB962C8B-B14F-4D97-AF65-F5344CB8AC3E}">
        <p14:creationId xmlns:p14="http://schemas.microsoft.com/office/powerpoint/2010/main" val="134602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animBg="1"/>
      <p:bldP spid="1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285475"/>
            <a:ext cx="10700869" cy="3850934"/>
            <a:chOff x="862609" y="2668829"/>
            <a:chExt cx="11014907" cy="3707712"/>
          </a:xfrm>
        </p:grpSpPr>
        <p:sp>
          <p:nvSpPr>
            <p:cNvPr id="4" name="Abgerundetes Rechteck 3"/>
            <p:cNvSpPr/>
            <p:nvPr/>
          </p:nvSpPr>
          <p:spPr>
            <a:xfrm>
              <a:off x="862609" y="3177152"/>
              <a:ext cx="11014907" cy="319938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smtClean="0"/>
                <a:t>Die </a:t>
              </a:r>
              <a:r>
                <a:rPr lang="de-DE" sz="2800" b="1" dirty="0"/>
                <a:t>bereits im Mahnverfahren wegen desselben Streitgegenstandes entstandene Mahnverfahrensgebühr der KV-Nr. 1100 wird auf die Gebühr der KV-Nr. 1210 angerechnet</a:t>
              </a:r>
              <a:r>
                <a:rPr lang="de-DE" sz="2800" dirty="0"/>
                <a:t>, sodass das Mahnverfahren </a:t>
              </a:r>
              <a:r>
                <a:rPr lang="de-DE" sz="2800" u="sng" dirty="0"/>
                <a:t>niemals eine Verteuerung </a:t>
              </a:r>
              <a:r>
                <a:rPr lang="de-DE" sz="2800" dirty="0"/>
                <a:t>des Rechtsstreits gegenüber der Prozesseinleitung unmittelbar durch Klage verursacht </a:t>
              </a:r>
              <a:r>
                <a:rPr lang="de-DE" sz="2800" b="1" dirty="0"/>
                <a:t>(=insgesamt 3-fache Gebühr).</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800" b="1" dirty="0" smtClean="0">
                  <a:effectLst>
                    <a:outerShdw blurRad="38100" dist="38100" dir="2700000" algn="tl">
                      <a:srgbClr val="000000">
                        <a:alpha val="43137"/>
                      </a:srgbClr>
                    </a:outerShdw>
                  </a:effectLst>
                </a:rPr>
                <a:t>Achtung!!</a:t>
              </a:r>
              <a:endParaRPr lang="de-DE" sz="2800" b="1" dirty="0">
                <a:effectLst>
                  <a:outerShdw blurRad="38100" dist="38100" dir="2700000" algn="tl">
                    <a:srgbClr val="000000">
                      <a:alpha val="43137"/>
                    </a:srgbClr>
                  </a:outerShdw>
                </a:effectLst>
              </a:endParaRPr>
            </a:p>
          </p:txBody>
        </p:sp>
      </p:grpSp>
      <p:sp>
        <p:nvSpPr>
          <p:cNvPr id="19" name="Gefaltete Ecke 18"/>
          <p:cNvSpPr/>
          <p:nvPr/>
        </p:nvSpPr>
        <p:spPr>
          <a:xfrm rot="21420614">
            <a:off x="5568054" y="5232427"/>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Gefaltete Ecke 16"/>
          <p:cNvSpPr/>
          <p:nvPr/>
        </p:nvSpPr>
        <p:spPr>
          <a:xfrm rot="321747">
            <a:off x="7105314" y="5257570"/>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bzüglich</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2391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p:cTn id="27" dur="1000" fill="hold"/>
                                        <p:tgtEl>
                                          <p:spTgt spid="17"/>
                                        </p:tgtEl>
                                        <p:attrNameLst>
                                          <p:attrName>ppt_w</p:attrName>
                                        </p:attrNameLst>
                                      </p:cBhvr>
                                      <p:tavLst>
                                        <p:tav tm="0">
                                          <p:val>
                                            <p:fltVal val="0"/>
                                          </p:val>
                                        </p:tav>
                                        <p:tav tm="100000">
                                          <p:val>
                                            <p:strVal val="#ppt_w"/>
                                          </p:val>
                                        </p:tav>
                                      </p:tavLst>
                                    </p:anim>
                                    <p:anim calcmode="lin" valueType="num">
                                      <p:cBhvr>
                                        <p:cTn id="28" dur="1000" fill="hold"/>
                                        <p:tgtEl>
                                          <p:spTgt spid="17"/>
                                        </p:tgtEl>
                                        <p:attrNameLst>
                                          <p:attrName>ppt_h</p:attrName>
                                        </p:attrNameLst>
                                      </p:cBhvr>
                                      <p:tavLst>
                                        <p:tav tm="0">
                                          <p:val>
                                            <p:fltVal val="0"/>
                                          </p:val>
                                        </p:tav>
                                        <p:tav tm="100000">
                                          <p:val>
                                            <p:strVal val="#ppt_h"/>
                                          </p:val>
                                        </p:tav>
                                      </p:tavLst>
                                    </p:anim>
                                    <p:anim calcmode="lin" valueType="num">
                                      <p:cBhvr>
                                        <p:cTn id="29" dur="1000" fill="hold"/>
                                        <p:tgtEl>
                                          <p:spTgt spid="17"/>
                                        </p:tgtEl>
                                        <p:attrNameLst>
                                          <p:attrName>style.rotation</p:attrName>
                                        </p:attrNameLst>
                                      </p:cBhvr>
                                      <p:tavLst>
                                        <p:tav tm="0">
                                          <p:val>
                                            <p:fltVal val="90"/>
                                          </p:val>
                                        </p:tav>
                                        <p:tav tm="100000">
                                          <p:val>
                                            <p:fltVal val="0"/>
                                          </p:val>
                                        </p:tav>
                                      </p:tavLst>
                                    </p:anim>
                                    <p:animEffect transition="in" filter="fade">
                                      <p:cBhvr>
                                        <p:cTn id="3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9"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4" name="Abgerundetes Rechteck 3"/>
          <p:cNvSpPr/>
          <p:nvPr/>
        </p:nvSpPr>
        <p:spPr>
          <a:xfrm>
            <a:off x="1723869" y="2645785"/>
            <a:ext cx="8769246" cy="290057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800" b="1" dirty="0" smtClean="0"/>
              <a:t>im </a:t>
            </a:r>
            <a:r>
              <a:rPr lang="de-DE" sz="2800" b="1" dirty="0"/>
              <a:t>Zivilprozess, mithin auch im Mahnverfahren, werden die Gebühren mit Antragseingang fällig (§ 6 I S. 1 Nr. 1 GKG) und es besteht </a:t>
            </a:r>
          </a:p>
          <a:p>
            <a:pPr algn="ctr"/>
            <a:r>
              <a:rPr lang="de-DE" sz="2800" b="1" dirty="0"/>
              <a:t>Vorauszahlungspflicht gem. § 12 III GKG</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6998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12" name="Abgerundetes Rechteck 11"/>
          <p:cNvSpPr/>
          <p:nvPr/>
        </p:nvSpPr>
        <p:spPr>
          <a:xfrm>
            <a:off x="683763" y="2498302"/>
            <a:ext cx="11022755" cy="333209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lvl="1" indent="-457200">
              <a:buFont typeface="Arial" panose="020B0604020202020204" pitchFamily="34" charset="0"/>
              <a:buChar char="•"/>
            </a:pPr>
            <a:r>
              <a:rPr lang="de-DE" sz="2400" dirty="0" smtClean="0"/>
              <a:t>in Berlin maschinelle Bearbeitung =&gt; daher keine Vorauszahlungspflicht für den Erlass des Mahnbescheids, § 12 III 2 GKG</a:t>
            </a:r>
          </a:p>
          <a:p>
            <a:pPr marL="914400" lvl="1" indent="-457200">
              <a:buFont typeface="Arial" panose="020B0604020202020204" pitchFamily="34" charset="0"/>
              <a:buChar char="•"/>
            </a:pPr>
            <a:r>
              <a:rPr lang="de-DE" sz="2400" dirty="0" smtClean="0"/>
              <a:t>Erlass </a:t>
            </a:r>
            <a:r>
              <a:rPr lang="de-DE" sz="2400" dirty="0"/>
              <a:t>des Vollstreckungsbescheids hingegen erst, wenn Gebühr KV-Nr. 1100 GKG (=1. Gerichtskostenhälfte) gezahlt ist gem. § 12 III 2 GKG (=also eine etwas zeitverzögerte Vorauszahlungspflicht im masch. Mahnverfahren)</a:t>
            </a:r>
          </a:p>
          <a:p>
            <a:pPr marL="914400" lvl="1" indent="-457200">
              <a:buFont typeface="Arial" panose="020B0604020202020204" pitchFamily="34" charset="0"/>
              <a:buChar char="•"/>
            </a:pPr>
            <a:r>
              <a:rPr lang="de-DE" sz="2400" dirty="0"/>
              <a:t>nach Einlegung des Widerspruchs erfolgt die Abgabe ins Streitverfahren erst nach Zahlung der 2. Gerichtskostenhälfte gem. § 12 III 3 GKG, </a:t>
            </a:r>
          </a:p>
          <a:p>
            <a:pPr marL="914400" lvl="1" indent="-457200">
              <a:buFont typeface="Arial" panose="020B0604020202020204" pitchFamily="34" charset="0"/>
              <a:buChar char="•"/>
            </a:pPr>
            <a:r>
              <a:rPr lang="de-DE" sz="2400" dirty="0" smtClean="0"/>
              <a:t>nach Einspruch gem. § 700 III 1 ZPO allerdings von Amts wegen</a:t>
            </a:r>
            <a:endParaRPr lang="de-DE" sz="2400" b="1" dirty="0"/>
          </a:p>
        </p:txBody>
      </p:sp>
      <p:sp>
        <p:nvSpPr>
          <p:cNvPr id="19" name="Gefaltete Ecke 18"/>
          <p:cNvSpPr/>
          <p:nvPr/>
        </p:nvSpPr>
        <p:spPr>
          <a:xfrm rot="21060462">
            <a:off x="10541197" y="437365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12 III 2,3</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1057717" y="5797051"/>
            <a:ext cx="10648801"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lgn="ctr">
              <a:buNone/>
            </a:pPr>
            <a:r>
              <a:rPr lang="de-DE" sz="2400" b="1" dirty="0"/>
              <a:t>Die Vorauszahlungspflicht des Antragstellers und späteren Klägers bleibt in jedem Fall bestehen. (Sollstellung beim Prozessgericht)</a:t>
            </a:r>
          </a:p>
        </p:txBody>
      </p:sp>
      <p:sp>
        <p:nvSpPr>
          <p:cNvPr id="14" name="Gefaltete Ecke 13"/>
          <p:cNvSpPr/>
          <p:nvPr/>
        </p:nvSpPr>
        <p:spPr>
          <a:xfrm rot="295837">
            <a:off x="289135" y="5487594"/>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Merke!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29463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80">
                                          <p:stCondLst>
                                            <p:cond delay="0"/>
                                          </p:stCondLst>
                                        </p:cTn>
                                        <p:tgtEl>
                                          <p:spTgt spid="14"/>
                                        </p:tgtEl>
                                      </p:cBhvr>
                                    </p:animEffect>
                                    <p:anim calcmode="lin" valueType="num">
                                      <p:cBhvr>
                                        <p:cTn id="2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33" dur="26">
                                          <p:stCondLst>
                                            <p:cond delay="650"/>
                                          </p:stCondLst>
                                        </p:cTn>
                                        <p:tgtEl>
                                          <p:spTgt spid="14"/>
                                        </p:tgtEl>
                                      </p:cBhvr>
                                      <p:to x="100000" y="60000"/>
                                    </p:animScale>
                                    <p:animScale>
                                      <p:cBhvr>
                                        <p:cTn id="34" dur="166" decel="50000">
                                          <p:stCondLst>
                                            <p:cond delay="676"/>
                                          </p:stCondLst>
                                        </p:cTn>
                                        <p:tgtEl>
                                          <p:spTgt spid="14"/>
                                        </p:tgtEl>
                                      </p:cBhvr>
                                      <p:to x="100000" y="100000"/>
                                    </p:animScale>
                                    <p:animScale>
                                      <p:cBhvr>
                                        <p:cTn id="35" dur="26">
                                          <p:stCondLst>
                                            <p:cond delay="1312"/>
                                          </p:stCondLst>
                                        </p:cTn>
                                        <p:tgtEl>
                                          <p:spTgt spid="14"/>
                                        </p:tgtEl>
                                      </p:cBhvr>
                                      <p:to x="100000" y="80000"/>
                                    </p:animScale>
                                    <p:animScale>
                                      <p:cBhvr>
                                        <p:cTn id="36" dur="166" decel="50000">
                                          <p:stCondLst>
                                            <p:cond delay="1338"/>
                                          </p:stCondLst>
                                        </p:cTn>
                                        <p:tgtEl>
                                          <p:spTgt spid="14"/>
                                        </p:tgtEl>
                                      </p:cBhvr>
                                      <p:to x="100000" y="100000"/>
                                    </p:animScale>
                                    <p:animScale>
                                      <p:cBhvr>
                                        <p:cTn id="37" dur="26">
                                          <p:stCondLst>
                                            <p:cond delay="1642"/>
                                          </p:stCondLst>
                                        </p:cTn>
                                        <p:tgtEl>
                                          <p:spTgt spid="14"/>
                                        </p:tgtEl>
                                      </p:cBhvr>
                                      <p:to x="100000" y="90000"/>
                                    </p:animScale>
                                    <p:animScale>
                                      <p:cBhvr>
                                        <p:cTn id="38" dur="166" decel="50000">
                                          <p:stCondLst>
                                            <p:cond delay="1668"/>
                                          </p:stCondLst>
                                        </p:cTn>
                                        <p:tgtEl>
                                          <p:spTgt spid="14"/>
                                        </p:tgtEl>
                                      </p:cBhvr>
                                      <p:to x="100000" y="100000"/>
                                    </p:animScale>
                                    <p:animScale>
                                      <p:cBhvr>
                                        <p:cTn id="39" dur="26">
                                          <p:stCondLst>
                                            <p:cond delay="1808"/>
                                          </p:stCondLst>
                                        </p:cTn>
                                        <p:tgtEl>
                                          <p:spTgt spid="14"/>
                                        </p:tgtEl>
                                      </p:cBhvr>
                                      <p:to x="100000" y="95000"/>
                                    </p:animScale>
                                    <p:animScale>
                                      <p:cBhvr>
                                        <p:cTn id="40" dur="166" decel="50000">
                                          <p:stCondLst>
                                            <p:cond delay="1834"/>
                                          </p:stCondLst>
                                        </p:cTn>
                                        <p:tgtEl>
                                          <p:spTgt spid="14"/>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9" grpId="0" animBg="1"/>
      <p:bldP spid="2" grpId="0" animBg="1"/>
      <p:bldP spid="1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2" name="Abgerundetes Rechteck 1"/>
          <p:cNvSpPr/>
          <p:nvPr/>
        </p:nvSpPr>
        <p:spPr>
          <a:xfrm>
            <a:off x="871538" y="3326892"/>
            <a:ext cx="10648801" cy="223716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buNone/>
            </a:pPr>
            <a:r>
              <a:rPr lang="de-DE" sz="2400" b="1" dirty="0" smtClean="0">
                <a:effectLst>
                  <a:outerShdw blurRad="38100" dist="38100" dir="2700000" algn="tl">
                    <a:srgbClr val="000000">
                      <a:alpha val="43137"/>
                    </a:srgbClr>
                  </a:outerShdw>
                </a:effectLst>
              </a:rPr>
              <a:t>Bei </a:t>
            </a:r>
            <a:r>
              <a:rPr lang="de-DE" sz="2400" b="1" dirty="0">
                <a:effectLst>
                  <a:outerShdw blurRad="38100" dist="38100" dir="2700000" algn="tl">
                    <a:srgbClr val="000000">
                      <a:alpha val="43137"/>
                    </a:srgbClr>
                  </a:outerShdw>
                </a:effectLst>
              </a:rPr>
              <a:t>Vorauszahlungspflicht wird mit Kostennachricht </a:t>
            </a:r>
            <a:r>
              <a:rPr lang="de-DE" sz="2400" b="1" dirty="0" smtClean="0">
                <a:effectLst>
                  <a:outerShdw blurRad="38100" dist="38100" dir="2700000" algn="tl">
                    <a:srgbClr val="000000">
                      <a:alpha val="43137"/>
                    </a:srgbClr>
                  </a:outerShdw>
                </a:effectLst>
              </a:rPr>
              <a:t>erfordert</a:t>
            </a:r>
            <a:r>
              <a:rPr lang="de-DE" sz="2400" b="1" dirty="0">
                <a:effectLst>
                  <a:outerShdw blurRad="38100" dist="38100" dir="2700000" algn="tl">
                    <a:srgbClr val="000000">
                      <a:alpha val="43137"/>
                    </a:srgbClr>
                  </a:outerShdw>
                </a:effectLst>
              </a:rPr>
              <a:t>, im masch. Mahnverfahren dementsprechend mit maschineller Kostennachricht. Sie wird gem. §§ 4 Abs. 2, 15 Abs. 1 und 26 Abs. 1 + 6 </a:t>
            </a:r>
            <a:r>
              <a:rPr lang="de-DE" sz="2400" b="1" dirty="0" err="1">
                <a:effectLst>
                  <a:outerShdw blurRad="38100" dist="38100" dir="2700000" algn="tl">
                    <a:srgbClr val="000000">
                      <a:alpha val="43137"/>
                    </a:srgbClr>
                  </a:outerShdw>
                </a:effectLst>
              </a:rPr>
              <a:t>KostVfg</a:t>
            </a:r>
            <a:r>
              <a:rPr lang="de-DE" sz="2400" b="1" dirty="0">
                <a:effectLst>
                  <a:outerShdw blurRad="38100" dist="38100" dir="2700000" algn="tl">
                    <a:srgbClr val="000000">
                      <a:alpha val="43137"/>
                    </a:srgbClr>
                  </a:outerShdw>
                </a:effectLst>
              </a:rPr>
              <a:t> an den Prozessbevollmächtigten des Antragstellers (sofern anwaltlich vertreten) gerichtet.</a:t>
            </a:r>
          </a:p>
        </p:txBody>
      </p:sp>
      <p:sp>
        <p:nvSpPr>
          <p:cNvPr id="14" name="Gefaltete Ecke 13"/>
          <p:cNvSpPr/>
          <p:nvPr/>
        </p:nvSpPr>
        <p:spPr>
          <a:xfrm rot="20868744">
            <a:off x="551473" y="2252573"/>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Erinnere!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1458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80">
                                          <p:stCondLst>
                                            <p:cond delay="0"/>
                                          </p:stCondLst>
                                        </p:cTn>
                                        <p:tgtEl>
                                          <p:spTgt spid="14"/>
                                        </p:tgtEl>
                                      </p:cBhvr>
                                    </p:animEffect>
                                    <p:anim calcmode="lin" valueType="num">
                                      <p:cBhvr>
                                        <p:cTn id="1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9" dur="26">
                                          <p:stCondLst>
                                            <p:cond delay="650"/>
                                          </p:stCondLst>
                                        </p:cTn>
                                        <p:tgtEl>
                                          <p:spTgt spid="14"/>
                                        </p:tgtEl>
                                      </p:cBhvr>
                                      <p:to x="100000" y="60000"/>
                                    </p:animScale>
                                    <p:animScale>
                                      <p:cBhvr>
                                        <p:cTn id="20" dur="166" decel="50000">
                                          <p:stCondLst>
                                            <p:cond delay="676"/>
                                          </p:stCondLst>
                                        </p:cTn>
                                        <p:tgtEl>
                                          <p:spTgt spid="14"/>
                                        </p:tgtEl>
                                      </p:cBhvr>
                                      <p:to x="100000" y="100000"/>
                                    </p:animScale>
                                    <p:animScale>
                                      <p:cBhvr>
                                        <p:cTn id="21" dur="26">
                                          <p:stCondLst>
                                            <p:cond delay="1312"/>
                                          </p:stCondLst>
                                        </p:cTn>
                                        <p:tgtEl>
                                          <p:spTgt spid="14"/>
                                        </p:tgtEl>
                                      </p:cBhvr>
                                      <p:to x="100000" y="80000"/>
                                    </p:animScale>
                                    <p:animScale>
                                      <p:cBhvr>
                                        <p:cTn id="22" dur="166" decel="50000">
                                          <p:stCondLst>
                                            <p:cond delay="1338"/>
                                          </p:stCondLst>
                                        </p:cTn>
                                        <p:tgtEl>
                                          <p:spTgt spid="14"/>
                                        </p:tgtEl>
                                      </p:cBhvr>
                                      <p:to x="100000" y="100000"/>
                                    </p:animScale>
                                    <p:animScale>
                                      <p:cBhvr>
                                        <p:cTn id="23" dur="26">
                                          <p:stCondLst>
                                            <p:cond delay="1642"/>
                                          </p:stCondLst>
                                        </p:cTn>
                                        <p:tgtEl>
                                          <p:spTgt spid="14"/>
                                        </p:tgtEl>
                                      </p:cBhvr>
                                      <p:to x="100000" y="90000"/>
                                    </p:animScale>
                                    <p:animScale>
                                      <p:cBhvr>
                                        <p:cTn id="24" dur="166" decel="50000">
                                          <p:stCondLst>
                                            <p:cond delay="1668"/>
                                          </p:stCondLst>
                                        </p:cTn>
                                        <p:tgtEl>
                                          <p:spTgt spid="14"/>
                                        </p:tgtEl>
                                      </p:cBhvr>
                                      <p:to x="100000" y="100000"/>
                                    </p:animScale>
                                    <p:animScale>
                                      <p:cBhvr>
                                        <p:cTn id="25" dur="26">
                                          <p:stCondLst>
                                            <p:cond delay="1808"/>
                                          </p:stCondLst>
                                        </p:cTn>
                                        <p:tgtEl>
                                          <p:spTgt spid="14"/>
                                        </p:tgtEl>
                                      </p:cBhvr>
                                      <p:to x="100000" y="95000"/>
                                    </p:animScale>
                                    <p:animScale>
                                      <p:cBhvr>
                                        <p:cTn id="26" dur="166" decel="50000">
                                          <p:stCondLst>
                                            <p:cond delay="1834"/>
                                          </p:stCondLst>
                                        </p:cTn>
                                        <p:tgtEl>
                                          <p:spTgt spid="14"/>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sp>
        <p:nvSpPr>
          <p:cNvPr id="2" name="Abgerundetes Rechteck 1"/>
          <p:cNvSpPr/>
          <p:nvPr/>
        </p:nvSpPr>
        <p:spPr>
          <a:xfrm>
            <a:off x="871539" y="3326892"/>
            <a:ext cx="10251164" cy="149184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zunächst der Antragsteller gem. § 22 I S. 1 GKG</a:t>
            </a:r>
          </a:p>
          <a:p>
            <a:pPr marL="312738" indent="0">
              <a:buNone/>
            </a:pPr>
            <a:r>
              <a:rPr lang="de-DE" sz="2400" b="1" dirty="0"/>
              <a:t>Mit Erlass des Vollstreckungsbescheids </a:t>
            </a:r>
            <a:r>
              <a:rPr lang="de-DE" sz="2400" b="1" dirty="0">
                <a:effectLst>
                  <a:outerShdw blurRad="38100" dist="38100" dir="2700000" algn="tl">
                    <a:srgbClr val="000000">
                      <a:alpha val="43137"/>
                    </a:srgbClr>
                  </a:outerShdw>
                </a:effectLst>
              </a:rPr>
              <a:t>haftet der Antragsgegner als Kostenschuldner gem. § 29 Nr. 1 GKG.</a:t>
            </a:r>
          </a:p>
        </p:txBody>
      </p:sp>
      <p:sp>
        <p:nvSpPr>
          <p:cNvPr id="14" name="Gefaltete Ecke 13"/>
          <p:cNvSpPr/>
          <p:nvPr/>
        </p:nvSpPr>
        <p:spPr>
          <a:xfrm rot="506242">
            <a:off x="7530713" y="428784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22 I S. 1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724821" y="2928648"/>
            <a:ext cx="7459809"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p>
          <a:p>
            <a:pPr algn="ctr"/>
            <a:r>
              <a:rPr lang="de-DE" sz="2400" b="1" dirty="0" smtClean="0">
                <a:effectLst>
                  <a:outerShdw blurRad="38100" dist="38100" dir="2700000" algn="tl">
                    <a:srgbClr val="000000">
                      <a:alpha val="43137"/>
                    </a:srgbClr>
                  </a:outerShdw>
                </a:effectLst>
              </a:rPr>
              <a:t>Mahnverfahren </a:t>
            </a:r>
            <a:r>
              <a:rPr lang="de-DE" sz="2400" b="1" dirty="0">
                <a:effectLst>
                  <a:outerShdw blurRad="38100" dist="38100" dir="2700000" algn="tl">
                    <a:srgbClr val="000000">
                      <a:alpha val="43137"/>
                    </a:srgbClr>
                  </a:outerShdw>
                </a:effectLst>
              </a:rPr>
              <a:t>(ohne Übergang ins Streitverfahren):</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sp>
        <p:nvSpPr>
          <p:cNvPr id="13" name="Gefaltete Ecke 12"/>
          <p:cNvSpPr/>
          <p:nvPr/>
        </p:nvSpPr>
        <p:spPr>
          <a:xfrm>
            <a:off x="8971259" y="444947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29 Nr. 1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 name="Abgerundetes Rechteck 3"/>
          <p:cNvSpPr/>
          <p:nvPr/>
        </p:nvSpPr>
        <p:spPr>
          <a:xfrm>
            <a:off x="871538" y="5685236"/>
            <a:ext cx="7503508"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Der Vollstreckungsbescheid hat keine explizite Kostenentscheidung, sie ist konkludent enthalten!</a:t>
            </a:r>
            <a:endParaRPr lang="de-DE" sz="2000" b="1" dirty="0"/>
          </a:p>
        </p:txBody>
      </p:sp>
    </p:spTree>
    <p:extLst>
      <p:ext uri="{BB962C8B-B14F-4D97-AF65-F5344CB8AC3E}">
        <p14:creationId xmlns:p14="http://schemas.microsoft.com/office/powerpoint/2010/main" val="308939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1000"/>
                                        <p:tgtEl>
                                          <p:spTgt spid="13"/>
                                        </p:tgtEl>
                                      </p:cBhvr>
                                    </p:animEffect>
                                    <p:anim calcmode="lin" valueType="num">
                                      <p:cBhvr>
                                        <p:cTn id="34" dur="1000" fill="hold"/>
                                        <p:tgtEl>
                                          <p:spTgt spid="13"/>
                                        </p:tgtEl>
                                        <p:attrNameLst>
                                          <p:attrName>ppt_x</p:attrName>
                                        </p:attrNameLst>
                                      </p:cBhvr>
                                      <p:tavLst>
                                        <p:tav tm="0">
                                          <p:val>
                                            <p:strVal val="#ppt_x"/>
                                          </p:val>
                                        </p:tav>
                                        <p:tav tm="100000">
                                          <p:val>
                                            <p:strVal val="#ppt_x"/>
                                          </p:val>
                                        </p:tav>
                                      </p:tavLst>
                                    </p:anim>
                                    <p:anim calcmode="lin" valueType="num">
                                      <p:cBhvr>
                                        <p:cTn id="3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P spid="12" grpId="0" animBg="1"/>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grpSp>
        <p:nvGrpSpPr>
          <p:cNvPr id="8" name="Gruppieren 7"/>
          <p:cNvGrpSpPr/>
          <p:nvPr/>
        </p:nvGrpSpPr>
        <p:grpSpPr>
          <a:xfrm>
            <a:off x="661429" y="2669572"/>
            <a:ext cx="10566204" cy="2250854"/>
            <a:chOff x="661429" y="2669572"/>
            <a:chExt cx="10566204" cy="2250854"/>
          </a:xfrm>
        </p:grpSpPr>
        <p:grpSp>
          <p:nvGrpSpPr>
            <p:cNvPr id="4" name="Gruppieren 3"/>
            <p:cNvGrpSpPr/>
            <p:nvPr/>
          </p:nvGrpSpPr>
          <p:grpSpPr>
            <a:xfrm>
              <a:off x="724821" y="2669572"/>
              <a:ext cx="10502812" cy="2250854"/>
              <a:chOff x="724821" y="2928648"/>
              <a:chExt cx="10502812" cy="2250854"/>
            </a:xfrm>
          </p:grpSpPr>
          <p:sp>
            <p:nvSpPr>
              <p:cNvPr id="2" name="Abgerundetes Rechteck 1"/>
              <p:cNvSpPr/>
              <p:nvPr/>
            </p:nvSpPr>
            <p:spPr>
              <a:xfrm>
                <a:off x="871538" y="3246701"/>
                <a:ext cx="10356095" cy="19328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LcParenR"/>
                </a:pPr>
                <a:r>
                  <a:rPr lang="de-DE" sz="2400" b="1" dirty="0"/>
                  <a:t>Widerspruch gegen den MB mit Abgabeantrag (§ 696 I 1 ZPO) des:</a:t>
                </a:r>
              </a:p>
              <a:p>
                <a:pPr marL="1085850" lvl="1" indent="-457200">
                  <a:buAutoNum type="arabicPeriod"/>
                  <a:tabLst>
                    <a:tab pos="3367088" algn="l"/>
                  </a:tabLst>
                </a:pPr>
                <a:r>
                  <a:rPr lang="de-DE" sz="2400" b="1" dirty="0"/>
                  <a:t>Antragstellers =&gt; 	Antragsteller haftet für die 2. Prozesskostenhälfte </a:t>
                </a:r>
              </a:p>
              <a:p>
                <a:pPr marL="628650" lvl="1" indent="0">
                  <a:buNone/>
                  <a:tabLst>
                    <a:tab pos="3367088" algn="l"/>
                  </a:tabLst>
                </a:pPr>
                <a:r>
                  <a:rPr lang="de-DE" sz="2400" b="1" dirty="0"/>
                  <a:t>                             </a:t>
                </a:r>
                <a:r>
                  <a:rPr lang="de-DE" sz="2400" b="1" dirty="0" smtClean="0"/>
                  <a:t> </a:t>
                </a:r>
                <a:r>
                  <a:rPr lang="de-DE" sz="2400" b="1" dirty="0"/>
                  <a:t>(§ 22 I 1 GKG) u. muss diese vorwegleisten (§ 12 III 3 GKG)</a:t>
                </a:r>
              </a:p>
              <a:p>
                <a:pPr marL="628650" lvl="1" indent="0">
                  <a:buNone/>
                  <a:tabLst>
                    <a:tab pos="3367088" algn="l"/>
                  </a:tabLst>
                </a:pPr>
                <a:r>
                  <a:rPr lang="de-DE" sz="2400" b="1" dirty="0"/>
                  <a:t>2.   Antragsgegners =&gt; Antragsteller haftet (→ siehe vorstehend zu 1.)</a:t>
                </a:r>
              </a:p>
            </p:txBody>
          </p:sp>
          <p:sp>
            <p:nvSpPr>
              <p:cNvPr id="12" name="Abgerundetes Rechteck 11"/>
              <p:cNvSpPr/>
              <p:nvPr/>
            </p:nvSpPr>
            <p:spPr>
              <a:xfrm>
                <a:off x="724821" y="2928648"/>
                <a:ext cx="862807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Streitverfahren </a:t>
                </a:r>
                <a:r>
                  <a:rPr lang="de-DE" sz="2400" b="1" dirty="0">
                    <a:effectLst>
                      <a:outerShdw blurRad="38100" dist="38100" dir="2700000" algn="tl">
                        <a:srgbClr val="000000">
                          <a:alpha val="43137"/>
                        </a:srgbClr>
                      </a:outerShdw>
                    </a:effectLst>
                  </a:rPr>
                  <a:t>- nach Mahnverfahren infolge Übergang durch: </a:t>
                </a:r>
              </a:p>
            </p:txBody>
          </p:sp>
        </p:grpSp>
        <p:sp>
          <p:nvSpPr>
            <p:cNvPr id="5" name="Ellipse 4"/>
            <p:cNvSpPr/>
            <p:nvPr/>
          </p:nvSpPr>
          <p:spPr>
            <a:xfrm>
              <a:off x="661429" y="3237566"/>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a)</a:t>
              </a:r>
              <a:endParaRPr lang="de-DE" sz="2400" dirty="0"/>
            </a:p>
          </p:txBody>
        </p:sp>
      </p:grpSp>
      <p:grpSp>
        <p:nvGrpSpPr>
          <p:cNvPr id="9" name="Gruppieren 8"/>
          <p:cNvGrpSpPr/>
          <p:nvPr/>
        </p:nvGrpSpPr>
        <p:grpSpPr>
          <a:xfrm>
            <a:off x="661429" y="4972180"/>
            <a:ext cx="10566204" cy="1714933"/>
            <a:chOff x="661429" y="4972180"/>
            <a:chExt cx="10566204" cy="1714933"/>
          </a:xfrm>
        </p:grpSpPr>
        <p:sp>
          <p:nvSpPr>
            <p:cNvPr id="19" name="Abgerundetes Rechteck 18"/>
            <p:cNvSpPr/>
            <p:nvPr/>
          </p:nvSpPr>
          <p:spPr>
            <a:xfrm>
              <a:off x="871538" y="4972180"/>
              <a:ext cx="10356095" cy="17149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        Einspruch </a:t>
              </a:r>
              <a:r>
                <a:rPr lang="de-DE" sz="2400" b="1" dirty="0"/>
                <a:t>gegen den VB</a:t>
              </a:r>
            </a:p>
            <a:p>
              <a:pPr marL="630015" lvl="1" indent="0">
                <a:buNone/>
              </a:pPr>
              <a:r>
                <a:rPr lang="de-DE" sz="2400" b="1" dirty="0"/>
                <a:t>Antragsteller haftet für die Kosten (§ 22 I 2 GKG), denn „Antragsteller“ ist hier nur derjenige, der den VB beantragt hat, nicht der Rechtsbehelfsführer</a:t>
              </a:r>
            </a:p>
          </p:txBody>
        </p:sp>
        <p:sp>
          <p:nvSpPr>
            <p:cNvPr id="21" name="Ellipse 20"/>
            <p:cNvSpPr/>
            <p:nvPr/>
          </p:nvSpPr>
          <p:spPr>
            <a:xfrm>
              <a:off x="661429" y="5040003"/>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b</a:t>
              </a:r>
              <a:r>
                <a:rPr lang="de-DE" sz="2400" dirty="0" smtClean="0"/>
                <a:t>)</a:t>
              </a:r>
              <a:endParaRPr lang="de-DE" sz="2400" dirty="0"/>
            </a:p>
          </p:txBody>
        </p:sp>
      </p:grpSp>
      <p:sp>
        <p:nvSpPr>
          <p:cNvPr id="14" name="Gefaltete Ecke 13"/>
          <p:cNvSpPr/>
          <p:nvPr/>
        </p:nvSpPr>
        <p:spPr>
          <a:xfrm rot="506242">
            <a:off x="10370356" y="3476275"/>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Kosten-schuldner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a:off x="10541196" y="4620600"/>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Antrag-steller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93106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ppt_w</p:attrName>
                                        </p:attrNameLst>
                                      </p:cBhvr>
                                      <p:tavLst>
                                        <p:tav tm="0">
                                          <p:val>
                                            <p:fltVal val="0"/>
                                          </p:val>
                                        </p:tav>
                                        <p:tav tm="100000">
                                          <p:val>
                                            <p:strVal val="#ppt_w"/>
                                          </p:val>
                                        </p:tav>
                                      </p:tavLst>
                                    </p:anim>
                                    <p:anim calcmode="lin" valueType="num">
                                      <p:cBhvr>
                                        <p:cTn id="34" dur="1000" fill="hold"/>
                                        <p:tgtEl>
                                          <p:spTgt spid="13"/>
                                        </p:tgtEl>
                                        <p:attrNameLst>
                                          <p:attrName>ppt_h</p:attrName>
                                        </p:attrNameLst>
                                      </p:cBhvr>
                                      <p:tavLst>
                                        <p:tav tm="0">
                                          <p:val>
                                            <p:fltVal val="0"/>
                                          </p:val>
                                        </p:tav>
                                        <p:tav tm="100000">
                                          <p:val>
                                            <p:strVal val="#ppt_h"/>
                                          </p:val>
                                        </p:tav>
                                      </p:tavLst>
                                    </p:anim>
                                    <p:anim calcmode="lin" valueType="num">
                                      <p:cBhvr>
                                        <p:cTn id="35" dur="1000" fill="hold"/>
                                        <p:tgtEl>
                                          <p:spTgt spid="13"/>
                                        </p:tgtEl>
                                        <p:attrNameLst>
                                          <p:attrName>style.rotation</p:attrName>
                                        </p:attrNameLst>
                                      </p:cBhvr>
                                      <p:tavLst>
                                        <p:tav tm="0">
                                          <p:val>
                                            <p:fltVal val="90"/>
                                          </p:val>
                                        </p:tav>
                                        <p:tav tm="100000">
                                          <p:val>
                                            <p:fltVal val="0"/>
                                          </p:val>
                                        </p:tav>
                                      </p:tavLst>
                                    </p:anim>
                                    <p:animEffect transition="in" filter="fade">
                                      <p:cBhvr>
                                        <p:cTn id="3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1933534" y="1452764"/>
            <a:ext cx="8583741" cy="77826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Ermittlung des Streitwertes in Mietsachen </a:t>
            </a:r>
          </a:p>
        </p:txBody>
      </p:sp>
      <p:sp>
        <p:nvSpPr>
          <p:cNvPr id="7" name="Abgerundetes Rechteck 6"/>
          <p:cNvSpPr/>
          <p:nvPr/>
        </p:nvSpPr>
        <p:spPr>
          <a:xfrm>
            <a:off x="578643" y="2327764"/>
            <a:ext cx="6779420" cy="6432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a:effectLst>
                  <a:outerShdw blurRad="38100" dist="38100" dir="2700000" algn="tl">
                    <a:srgbClr val="000000">
                      <a:alpha val="43137"/>
                    </a:srgbClr>
                  </a:outerShdw>
                </a:effectLst>
              </a:rPr>
              <a:t>Rechtsstreitigkeiten in Mietsachen hauptsächlich:</a:t>
            </a: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79</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grpSp>
        <p:nvGrpSpPr>
          <p:cNvPr id="5" name="Gruppieren 4"/>
          <p:cNvGrpSpPr/>
          <p:nvPr/>
        </p:nvGrpSpPr>
        <p:grpSpPr>
          <a:xfrm>
            <a:off x="2011212" y="3137413"/>
            <a:ext cx="8334613" cy="637951"/>
            <a:chOff x="2011212" y="3137413"/>
            <a:chExt cx="8334613" cy="637951"/>
          </a:xfrm>
        </p:grpSpPr>
        <p:sp>
          <p:nvSpPr>
            <p:cNvPr id="14" name="Abgerundetes Rechteck 13"/>
            <p:cNvSpPr/>
            <p:nvPr/>
          </p:nvSpPr>
          <p:spPr>
            <a:xfrm>
              <a:off x="2423927" y="3137413"/>
              <a:ext cx="7921898" cy="6379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Zahlung rückständiger Mieten </a:t>
              </a:r>
            </a:p>
          </p:txBody>
        </p:sp>
        <p:sp>
          <p:nvSpPr>
            <p:cNvPr id="3" name="Ellipse 2"/>
            <p:cNvSpPr/>
            <p:nvPr/>
          </p:nvSpPr>
          <p:spPr>
            <a:xfrm>
              <a:off x="2011212" y="3227178"/>
              <a:ext cx="513923" cy="45842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6" name="Gruppieren 5"/>
          <p:cNvGrpSpPr/>
          <p:nvPr/>
        </p:nvGrpSpPr>
        <p:grpSpPr>
          <a:xfrm>
            <a:off x="2014111" y="3878541"/>
            <a:ext cx="8331714" cy="637951"/>
            <a:chOff x="2014111" y="3878541"/>
            <a:chExt cx="8331714" cy="637951"/>
          </a:xfrm>
        </p:grpSpPr>
        <p:sp>
          <p:nvSpPr>
            <p:cNvPr id="12" name="Abgerundetes Rechteck 11"/>
            <p:cNvSpPr/>
            <p:nvPr/>
          </p:nvSpPr>
          <p:spPr>
            <a:xfrm>
              <a:off x="2423927" y="3878541"/>
              <a:ext cx="7921898" cy="6379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Dauer des Mietverhältnisses</a:t>
              </a:r>
            </a:p>
          </p:txBody>
        </p:sp>
        <p:sp>
          <p:nvSpPr>
            <p:cNvPr id="19" name="Ellipse 18"/>
            <p:cNvSpPr/>
            <p:nvPr/>
          </p:nvSpPr>
          <p:spPr>
            <a:xfrm>
              <a:off x="2014111" y="3939961"/>
              <a:ext cx="513923" cy="45842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8" name="Gruppieren 7"/>
          <p:cNvGrpSpPr/>
          <p:nvPr/>
        </p:nvGrpSpPr>
        <p:grpSpPr>
          <a:xfrm>
            <a:off x="2014112" y="4609483"/>
            <a:ext cx="8331713" cy="637951"/>
            <a:chOff x="2014112" y="4609483"/>
            <a:chExt cx="8331713" cy="637951"/>
          </a:xfrm>
        </p:grpSpPr>
        <p:sp>
          <p:nvSpPr>
            <p:cNvPr id="16" name="Abgerundetes Rechteck 15"/>
            <p:cNvSpPr/>
            <p:nvPr/>
          </p:nvSpPr>
          <p:spPr>
            <a:xfrm>
              <a:off x="2423927" y="4609483"/>
              <a:ext cx="7921898" cy="6379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Räumung des Mietobjektes</a:t>
              </a:r>
            </a:p>
          </p:txBody>
        </p:sp>
        <p:sp>
          <p:nvSpPr>
            <p:cNvPr id="20" name="Ellipse 19"/>
            <p:cNvSpPr/>
            <p:nvPr/>
          </p:nvSpPr>
          <p:spPr>
            <a:xfrm>
              <a:off x="2014112" y="4705826"/>
              <a:ext cx="513923" cy="45842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3" name="Gruppieren 22"/>
          <p:cNvGrpSpPr/>
          <p:nvPr/>
        </p:nvGrpSpPr>
        <p:grpSpPr>
          <a:xfrm>
            <a:off x="2029891" y="5338157"/>
            <a:ext cx="8282411" cy="637951"/>
            <a:chOff x="2063414" y="5352099"/>
            <a:chExt cx="8282411" cy="637951"/>
          </a:xfrm>
        </p:grpSpPr>
        <p:sp>
          <p:nvSpPr>
            <p:cNvPr id="17" name="Abgerundetes Rechteck 16"/>
            <p:cNvSpPr/>
            <p:nvPr/>
          </p:nvSpPr>
          <p:spPr>
            <a:xfrm>
              <a:off x="2423927" y="5352099"/>
              <a:ext cx="7921898" cy="6379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Zustimmung zur Erhöhung der Miete </a:t>
              </a:r>
            </a:p>
          </p:txBody>
        </p:sp>
        <p:sp>
          <p:nvSpPr>
            <p:cNvPr id="21" name="Ellipse 20"/>
            <p:cNvSpPr/>
            <p:nvPr/>
          </p:nvSpPr>
          <p:spPr>
            <a:xfrm>
              <a:off x="2063414" y="5441864"/>
              <a:ext cx="513923" cy="45842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4" name="Gruppieren 23"/>
          <p:cNvGrpSpPr/>
          <p:nvPr/>
        </p:nvGrpSpPr>
        <p:grpSpPr>
          <a:xfrm>
            <a:off x="2014113" y="6086867"/>
            <a:ext cx="8331712" cy="637951"/>
            <a:chOff x="2014113" y="6086867"/>
            <a:chExt cx="8331712" cy="637951"/>
          </a:xfrm>
        </p:grpSpPr>
        <p:sp>
          <p:nvSpPr>
            <p:cNvPr id="18" name="Abgerundetes Rechteck 17"/>
            <p:cNvSpPr/>
            <p:nvPr/>
          </p:nvSpPr>
          <p:spPr>
            <a:xfrm>
              <a:off x="2423927" y="6086867"/>
              <a:ext cx="7921898" cy="6379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7500" algn="ctr"/>
              <a:r>
                <a:rPr lang="de-DE" sz="2400" b="1" dirty="0">
                  <a:effectLst>
                    <a:outerShdw blurRad="38100" dist="38100" dir="2700000" algn="tl">
                      <a:srgbClr val="000000">
                        <a:alpha val="43137"/>
                      </a:srgbClr>
                    </a:outerShdw>
                  </a:effectLst>
                </a:rPr>
                <a:t>Verlangen einer Mietminderung des Mieters </a:t>
              </a:r>
            </a:p>
          </p:txBody>
        </p:sp>
        <p:sp>
          <p:nvSpPr>
            <p:cNvPr id="22" name="Ellipse 21"/>
            <p:cNvSpPr/>
            <p:nvPr/>
          </p:nvSpPr>
          <p:spPr>
            <a:xfrm>
              <a:off x="2014113" y="6176632"/>
              <a:ext cx="513923" cy="45842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15" name="Gefaltete Ecke 14"/>
          <p:cNvSpPr/>
          <p:nvPr/>
        </p:nvSpPr>
        <p:spPr>
          <a:xfrm>
            <a:off x="9512013" y="4424942"/>
            <a:ext cx="1594527" cy="147721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41 </a:t>
            </a:r>
            <a:r>
              <a:rPr lang="de-DE" sz="2400" b="1" dirty="0">
                <a:solidFill>
                  <a:schemeClr val="tx1"/>
                </a:solidFill>
                <a:latin typeface="MV Boli" panose="02000500030200090000" pitchFamily="2" charset="0"/>
                <a:cs typeface="MV Boli" panose="02000500030200090000" pitchFamily="2" charset="0"/>
              </a:rPr>
              <a:t>GKG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11016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1000" fill="hold"/>
                                        <p:tgtEl>
                                          <p:spTgt spid="15"/>
                                        </p:tgtEl>
                                        <p:attrNameLst>
                                          <p:attrName>ppt_w</p:attrName>
                                        </p:attrNameLst>
                                      </p:cBhvr>
                                      <p:tavLst>
                                        <p:tav tm="0">
                                          <p:val>
                                            <p:fltVal val="0"/>
                                          </p:val>
                                        </p:tav>
                                        <p:tav tm="100000">
                                          <p:val>
                                            <p:strVal val="#ppt_w"/>
                                          </p:val>
                                        </p:tav>
                                      </p:tavLst>
                                    </p:anim>
                                    <p:anim calcmode="lin" valueType="num">
                                      <p:cBhvr>
                                        <p:cTn id="50" dur="1000" fill="hold"/>
                                        <p:tgtEl>
                                          <p:spTgt spid="15"/>
                                        </p:tgtEl>
                                        <p:attrNameLst>
                                          <p:attrName>ppt_h</p:attrName>
                                        </p:attrNameLst>
                                      </p:cBhvr>
                                      <p:tavLst>
                                        <p:tav tm="0">
                                          <p:val>
                                            <p:fltVal val="0"/>
                                          </p:val>
                                        </p:tav>
                                        <p:tav tm="100000">
                                          <p:val>
                                            <p:strVal val="#ppt_h"/>
                                          </p:val>
                                        </p:tav>
                                      </p:tavLst>
                                    </p:anim>
                                    <p:anim calcmode="lin" valueType="num">
                                      <p:cBhvr>
                                        <p:cTn id="51" dur="1000" fill="hold"/>
                                        <p:tgtEl>
                                          <p:spTgt spid="15"/>
                                        </p:tgtEl>
                                        <p:attrNameLst>
                                          <p:attrName>style.rotation</p:attrName>
                                        </p:attrNameLst>
                                      </p:cBhvr>
                                      <p:tavLst>
                                        <p:tav tm="0">
                                          <p:val>
                                            <p:fltVal val="90"/>
                                          </p:val>
                                        </p:tav>
                                        <p:tav tm="100000">
                                          <p:val>
                                            <p:fltVal val="0"/>
                                          </p:val>
                                        </p:tav>
                                      </p:tavLst>
                                    </p:anim>
                                    <p:animEffect transition="in" filter="fade">
                                      <p:cBhvr>
                                        <p:cTn id="52"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2126430" y="3123171"/>
            <a:ext cx="7921898" cy="263519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solidFill>
                  <a:schemeClr val="bg1"/>
                </a:solidFill>
                <a:effectLst>
                  <a:outerShdw blurRad="38100" dist="38100" dir="2700000" algn="tl">
                    <a:srgbClr val="000000">
                      <a:alpha val="43137"/>
                    </a:srgbClr>
                  </a:outerShdw>
                </a:effectLst>
              </a:rPr>
              <a:t>Während es für die Zahlungsklage wegen rückständiger Miete </a:t>
            </a:r>
            <a:r>
              <a:rPr lang="de-DE" sz="2800" b="1" u="sng" dirty="0">
                <a:solidFill>
                  <a:schemeClr val="bg1"/>
                </a:solidFill>
                <a:effectLst>
                  <a:outerShdw blurRad="38100" dist="38100" dir="2700000" algn="tl">
                    <a:srgbClr val="000000">
                      <a:alpha val="43137"/>
                    </a:srgbClr>
                  </a:outerShdw>
                </a:effectLst>
              </a:rPr>
              <a:t>keine</a:t>
            </a:r>
            <a:r>
              <a:rPr lang="de-DE" sz="2800" b="1" dirty="0">
                <a:solidFill>
                  <a:schemeClr val="bg1"/>
                </a:solidFill>
                <a:effectLst>
                  <a:outerShdw blurRad="38100" dist="38100" dir="2700000" algn="tl">
                    <a:srgbClr val="000000">
                      <a:alpha val="43137"/>
                    </a:srgbClr>
                  </a:outerShdw>
                </a:effectLst>
              </a:rPr>
              <a:t> besonderen Streitwertvorschriften gibt, sind in den </a:t>
            </a:r>
            <a:r>
              <a:rPr lang="de-DE" sz="2800" b="1" u="sng" dirty="0">
                <a:solidFill>
                  <a:schemeClr val="bg1"/>
                </a:solidFill>
                <a:effectLst>
                  <a:outerShdw blurRad="38100" dist="38100" dir="2700000" algn="tl">
                    <a:srgbClr val="000000">
                      <a:alpha val="43137"/>
                    </a:srgbClr>
                  </a:outerShdw>
                </a:effectLst>
              </a:rPr>
              <a:t>übrigen</a:t>
            </a:r>
            <a:r>
              <a:rPr lang="de-DE" sz="2800" b="1" dirty="0">
                <a:solidFill>
                  <a:schemeClr val="bg1"/>
                </a:solidFill>
                <a:effectLst>
                  <a:outerShdw blurRad="38100" dist="38100" dir="2700000" algn="tl">
                    <a:srgbClr val="000000">
                      <a:alpha val="43137"/>
                    </a:srgbClr>
                  </a:outerShdw>
                </a:effectLst>
              </a:rPr>
              <a:t> </a:t>
            </a:r>
            <a:r>
              <a:rPr lang="de-DE" sz="2800" b="1" u="sng" dirty="0">
                <a:solidFill>
                  <a:schemeClr val="bg1"/>
                </a:solidFill>
                <a:effectLst>
                  <a:outerShdw blurRad="38100" dist="38100" dir="2700000" algn="tl">
                    <a:srgbClr val="000000">
                      <a:alpha val="43137"/>
                    </a:srgbClr>
                  </a:outerShdw>
                </a:effectLst>
              </a:rPr>
              <a:t>Fällen</a:t>
            </a:r>
            <a:r>
              <a:rPr lang="de-DE" sz="2800" b="1" dirty="0">
                <a:solidFill>
                  <a:schemeClr val="bg1"/>
                </a:solidFill>
                <a:effectLst>
                  <a:outerShdw blurRad="38100" dist="38100" dir="2700000" algn="tl">
                    <a:srgbClr val="000000">
                      <a:alpha val="43137"/>
                    </a:srgbClr>
                  </a:outerShdw>
                </a:effectLst>
              </a:rPr>
              <a:t> die Streitwerte nach </a:t>
            </a:r>
            <a:endParaRPr lang="de-DE" sz="2800" b="1" dirty="0" smtClean="0">
              <a:solidFill>
                <a:schemeClr val="bg1"/>
              </a:solidFill>
              <a:effectLst>
                <a:outerShdw blurRad="38100" dist="38100" dir="2700000" algn="tl">
                  <a:srgbClr val="000000">
                    <a:alpha val="43137"/>
                  </a:srgbClr>
                </a:outerShdw>
              </a:effectLst>
            </a:endParaRPr>
          </a:p>
          <a:p>
            <a:pPr algn="ctr"/>
            <a:r>
              <a:rPr lang="de-DE" sz="2800" b="1" u="sng" dirty="0" smtClean="0">
                <a:solidFill>
                  <a:schemeClr val="bg1"/>
                </a:solidFill>
                <a:effectLst>
                  <a:outerShdw blurRad="38100" dist="38100" dir="2700000" algn="tl">
                    <a:srgbClr val="000000">
                      <a:alpha val="43137"/>
                    </a:srgbClr>
                  </a:outerShdw>
                </a:effectLst>
              </a:rPr>
              <a:t>§ </a:t>
            </a:r>
            <a:r>
              <a:rPr lang="de-DE" sz="2800" b="1" u="sng" dirty="0">
                <a:solidFill>
                  <a:schemeClr val="bg1"/>
                </a:solidFill>
                <a:effectLst>
                  <a:outerShdw blurRad="38100" dist="38100" dir="2700000" algn="tl">
                    <a:srgbClr val="000000">
                      <a:alpha val="43137"/>
                    </a:srgbClr>
                  </a:outerShdw>
                </a:effectLst>
              </a:rPr>
              <a:t>41 GKG </a:t>
            </a:r>
            <a:r>
              <a:rPr lang="de-DE" sz="2800" b="1" dirty="0">
                <a:solidFill>
                  <a:schemeClr val="bg1"/>
                </a:solidFill>
                <a:effectLst>
                  <a:outerShdw blurRad="38100" dist="38100" dir="2700000" algn="tl">
                    <a:srgbClr val="000000">
                      <a:alpha val="43137"/>
                    </a:srgbClr>
                  </a:outerShdw>
                </a:effectLst>
              </a:rPr>
              <a:t>zu ermitteln.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1933534" y="1452764"/>
            <a:ext cx="8583741" cy="77826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Ermittlung des Streitwertes in Mietsachen </a:t>
            </a:r>
          </a:p>
        </p:txBody>
      </p:sp>
      <p:sp>
        <p:nvSpPr>
          <p:cNvPr id="7" name="Abgerundetes Rechteck 6"/>
          <p:cNvSpPr/>
          <p:nvPr/>
        </p:nvSpPr>
        <p:spPr>
          <a:xfrm>
            <a:off x="593633" y="2511988"/>
            <a:ext cx="6779420" cy="6432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a:effectLst>
                  <a:outerShdw blurRad="38100" dist="38100" dir="2700000" algn="tl">
                    <a:srgbClr val="000000">
                      <a:alpha val="43137"/>
                    </a:srgbClr>
                  </a:outerShdw>
                </a:effectLst>
              </a:rPr>
              <a:t>Rechtsstreitigkeiten in Mietsachen hauptsächlich:</a:t>
            </a: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80</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Gefaltete Ecke 14"/>
          <p:cNvSpPr/>
          <p:nvPr/>
        </p:nvSpPr>
        <p:spPr>
          <a:xfrm rot="20728207">
            <a:off x="2423927" y="5019255"/>
            <a:ext cx="1594527" cy="147721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41 </a:t>
            </a:r>
            <a:r>
              <a:rPr lang="de-DE" sz="2400" b="1" dirty="0">
                <a:solidFill>
                  <a:schemeClr val="tx1"/>
                </a:solidFill>
                <a:latin typeface="MV Boli" panose="02000500030200090000" pitchFamily="2" charset="0"/>
                <a:cs typeface="MV Boli" panose="02000500030200090000" pitchFamily="2" charset="0"/>
              </a:rPr>
              <a:t>GKG</a:t>
            </a:r>
            <a:endParaRPr lang="de-DE" sz="2000" b="1" dirty="0">
              <a:solidFill>
                <a:schemeClr val="tx1"/>
              </a:solidFill>
              <a:latin typeface="MV Boli" panose="02000500030200090000" pitchFamily="2" charset="0"/>
              <a:cs typeface="MV Boli" panose="02000500030200090000" pitchFamily="2" charset="0"/>
            </a:endParaRPr>
          </a:p>
        </p:txBody>
      </p:sp>
      <p:sp>
        <p:nvSpPr>
          <p:cNvPr id="25" name="Gefaltete Ecke 24"/>
          <p:cNvSpPr/>
          <p:nvPr/>
        </p:nvSpPr>
        <p:spPr>
          <a:xfrm rot="715786">
            <a:off x="8293994" y="4898120"/>
            <a:ext cx="1594527" cy="1477216"/>
          </a:xfrm>
          <a:prstGeom prst="foldedCorner">
            <a:avLst/>
          </a:prstGeom>
          <a:solidFill>
            <a:srgbClr val="EE8AC3"/>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wir lesen mal den </a:t>
            </a:r>
          </a:p>
          <a:p>
            <a:pPr algn="ctr"/>
            <a:r>
              <a:rPr lang="de-DE" sz="3200" b="1" dirty="0">
                <a:solidFill>
                  <a:schemeClr val="tx1"/>
                </a:solidFill>
                <a:latin typeface="MV Boli" panose="02000500030200090000" pitchFamily="2" charset="0"/>
                <a:cs typeface="MV Boli" panose="02000500030200090000" pitchFamily="2" charset="0"/>
              </a:rPr>
              <a:t>§</a:t>
            </a:r>
          </a:p>
        </p:txBody>
      </p:sp>
    </p:spTree>
    <p:extLst>
      <p:ext uri="{BB962C8B-B14F-4D97-AF65-F5344CB8AC3E}">
        <p14:creationId xmlns:p14="http://schemas.microsoft.com/office/powerpoint/2010/main" val="202279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1000"/>
                                        <p:tgtEl>
                                          <p:spTgt spid="15"/>
                                        </p:tgtEl>
                                      </p:cBhvr>
                                    </p:animEffect>
                                    <p:anim calcmode="lin" valueType="num">
                                      <p:cBhvr>
                                        <p:cTn id="26" dur="1000" fill="hold"/>
                                        <p:tgtEl>
                                          <p:spTgt spid="15"/>
                                        </p:tgtEl>
                                        <p:attrNameLst>
                                          <p:attrName>ppt_x</p:attrName>
                                        </p:attrNameLst>
                                      </p:cBhvr>
                                      <p:tavLst>
                                        <p:tav tm="0">
                                          <p:val>
                                            <p:strVal val="#ppt_x"/>
                                          </p:val>
                                        </p:tav>
                                        <p:tav tm="100000">
                                          <p:val>
                                            <p:strVal val="#ppt_x"/>
                                          </p:val>
                                        </p:tav>
                                      </p:tavLst>
                                    </p:anim>
                                    <p:anim calcmode="lin" valueType="num">
                                      <p:cBhvr>
                                        <p:cTn id="2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wipe(down)">
                                      <p:cBhvr>
                                        <p:cTn id="32" dur="580">
                                          <p:stCondLst>
                                            <p:cond delay="0"/>
                                          </p:stCondLst>
                                        </p:cTn>
                                        <p:tgtEl>
                                          <p:spTgt spid="25"/>
                                        </p:tgtEl>
                                      </p:cBhvr>
                                    </p:animEffect>
                                    <p:anim calcmode="lin" valueType="num">
                                      <p:cBhvr>
                                        <p:cTn id="33"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38" dur="26">
                                          <p:stCondLst>
                                            <p:cond delay="650"/>
                                          </p:stCondLst>
                                        </p:cTn>
                                        <p:tgtEl>
                                          <p:spTgt spid="25"/>
                                        </p:tgtEl>
                                      </p:cBhvr>
                                      <p:to x="100000" y="60000"/>
                                    </p:animScale>
                                    <p:animScale>
                                      <p:cBhvr>
                                        <p:cTn id="39" dur="166" decel="50000">
                                          <p:stCondLst>
                                            <p:cond delay="676"/>
                                          </p:stCondLst>
                                        </p:cTn>
                                        <p:tgtEl>
                                          <p:spTgt spid="25"/>
                                        </p:tgtEl>
                                      </p:cBhvr>
                                      <p:to x="100000" y="100000"/>
                                    </p:animScale>
                                    <p:animScale>
                                      <p:cBhvr>
                                        <p:cTn id="40" dur="26">
                                          <p:stCondLst>
                                            <p:cond delay="1312"/>
                                          </p:stCondLst>
                                        </p:cTn>
                                        <p:tgtEl>
                                          <p:spTgt spid="25"/>
                                        </p:tgtEl>
                                      </p:cBhvr>
                                      <p:to x="100000" y="80000"/>
                                    </p:animScale>
                                    <p:animScale>
                                      <p:cBhvr>
                                        <p:cTn id="41" dur="166" decel="50000">
                                          <p:stCondLst>
                                            <p:cond delay="1338"/>
                                          </p:stCondLst>
                                        </p:cTn>
                                        <p:tgtEl>
                                          <p:spTgt spid="25"/>
                                        </p:tgtEl>
                                      </p:cBhvr>
                                      <p:to x="100000" y="100000"/>
                                    </p:animScale>
                                    <p:animScale>
                                      <p:cBhvr>
                                        <p:cTn id="42" dur="26">
                                          <p:stCondLst>
                                            <p:cond delay="1642"/>
                                          </p:stCondLst>
                                        </p:cTn>
                                        <p:tgtEl>
                                          <p:spTgt spid="25"/>
                                        </p:tgtEl>
                                      </p:cBhvr>
                                      <p:to x="100000" y="90000"/>
                                    </p:animScale>
                                    <p:animScale>
                                      <p:cBhvr>
                                        <p:cTn id="43" dur="166" decel="50000">
                                          <p:stCondLst>
                                            <p:cond delay="1668"/>
                                          </p:stCondLst>
                                        </p:cTn>
                                        <p:tgtEl>
                                          <p:spTgt spid="25"/>
                                        </p:tgtEl>
                                      </p:cBhvr>
                                      <p:to x="100000" y="100000"/>
                                    </p:animScale>
                                    <p:animScale>
                                      <p:cBhvr>
                                        <p:cTn id="44" dur="26">
                                          <p:stCondLst>
                                            <p:cond delay="1808"/>
                                          </p:stCondLst>
                                        </p:cTn>
                                        <p:tgtEl>
                                          <p:spTgt spid="25"/>
                                        </p:tgtEl>
                                      </p:cBhvr>
                                      <p:to x="100000" y="95000"/>
                                    </p:animScale>
                                    <p:animScale>
                                      <p:cBhvr>
                                        <p:cTn id="45"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7" grpId="0" animBg="1"/>
      <p:bldP spid="15" grpId="0" animBg="1"/>
      <p:bldP spid="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203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 in der Zwangsvollstreckung</a:t>
            </a:r>
            <a:endParaRPr lang="de-DE" sz="2800" b="1" dirty="0">
              <a:effectLst>
                <a:outerShdw blurRad="38100" dist="38100" dir="2700000" algn="tl">
                  <a:srgbClr val="000000">
                    <a:alpha val="43137"/>
                  </a:srgbClr>
                </a:outerShdw>
              </a:effectLst>
            </a:endParaRPr>
          </a:p>
        </p:txBody>
      </p:sp>
      <p:sp>
        <p:nvSpPr>
          <p:cNvPr id="6" name="Abgerundetes Rechteck 5"/>
          <p:cNvSpPr/>
          <p:nvPr/>
        </p:nvSpPr>
        <p:spPr>
          <a:xfrm>
            <a:off x="861753" y="1977561"/>
            <a:ext cx="10443276" cy="14868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Arial" panose="020B0604020202020204" pitchFamily="34" charset="0"/>
              <a:buChar char="•"/>
            </a:pPr>
            <a:r>
              <a:rPr lang="de-DE" dirty="0" smtClean="0"/>
              <a:t>für vorauszuzahlende Gebühren und ggf. vorschusspflichtige Auslagen      </a:t>
            </a:r>
          </a:p>
          <a:p>
            <a:pPr lvl="1"/>
            <a:r>
              <a:rPr lang="de-DE" dirty="0" smtClean="0"/>
              <a:t>      Gläubiger = Antragsteller (§§ 22 I 1, 28 GKG)</a:t>
            </a:r>
          </a:p>
          <a:p>
            <a:pPr marL="800100" lvl="1" indent="-342900">
              <a:buFont typeface="Arial" panose="020B0604020202020204" pitchFamily="34" charset="0"/>
              <a:buChar char="•"/>
            </a:pPr>
            <a:r>
              <a:rPr lang="de-DE" dirty="0" smtClean="0"/>
              <a:t>§ 788 II ZPO: Schuldner hat dem Gläubiger aber die notwendigen Kosten der Zwangsvollstreckung zu erstatten</a:t>
            </a:r>
            <a:endParaRPr lang="de-DE" dirty="0"/>
          </a:p>
        </p:txBody>
      </p:sp>
      <p:sp>
        <p:nvSpPr>
          <p:cNvPr id="4" name="Abgerundetes Rechteck 3"/>
          <p:cNvSpPr/>
          <p:nvPr/>
        </p:nvSpPr>
        <p:spPr>
          <a:xfrm>
            <a:off x="4531748" y="1379115"/>
            <a:ext cx="2946369" cy="5770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Kostenschuldner</a:t>
            </a:r>
            <a:endParaRPr lang="de-DE" sz="2400" b="1" dirty="0">
              <a:effectLst>
                <a:outerShdw blurRad="38100" dist="38100" dir="2700000" algn="tl">
                  <a:srgbClr val="000000">
                    <a:alpha val="43137"/>
                  </a:srgbClr>
                </a:outerShdw>
              </a:effectLst>
            </a:endParaRPr>
          </a:p>
        </p:txBody>
      </p:sp>
      <p:sp>
        <p:nvSpPr>
          <p:cNvPr id="3" name="Abgerundetes Rechteck 2"/>
          <p:cNvSpPr/>
          <p:nvPr/>
        </p:nvSpPr>
        <p:spPr>
          <a:xfrm>
            <a:off x="570696" y="1629156"/>
            <a:ext cx="2955073" cy="49143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Gläubiger/Antragsteller</a:t>
            </a:r>
            <a:endParaRPr lang="de-DE" sz="2000" b="1" dirty="0"/>
          </a:p>
        </p:txBody>
      </p:sp>
      <p:sp>
        <p:nvSpPr>
          <p:cNvPr id="5" name="Abgerundetes Rechteck 4"/>
          <p:cNvSpPr/>
          <p:nvPr/>
        </p:nvSpPr>
        <p:spPr>
          <a:xfrm>
            <a:off x="860341" y="3872967"/>
            <a:ext cx="10446100" cy="268305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endParaRPr lang="de-DE" sz="2000" dirty="0" smtClean="0"/>
          </a:p>
          <a:p>
            <a:pPr lvl="1"/>
            <a:r>
              <a:rPr lang="de-DE" b="1" dirty="0" smtClean="0"/>
              <a:t>Nach Erlass einer Zwangsvollstreckungsmaßnahme trägt der Schuldner die Kosten </a:t>
            </a:r>
            <a:r>
              <a:rPr lang="de-DE" dirty="0" smtClean="0"/>
              <a:t>der Zwangsvollstreckung, </a:t>
            </a:r>
            <a:r>
              <a:rPr lang="de-DE" b="1" dirty="0" smtClean="0"/>
              <a:t>§ 29 Nr. 4 GKG</a:t>
            </a:r>
            <a:r>
              <a:rPr lang="de-DE" dirty="0" smtClean="0"/>
              <a:t>.</a:t>
            </a:r>
          </a:p>
          <a:p>
            <a:pPr lvl="1"/>
            <a:r>
              <a:rPr lang="de-DE" dirty="0" smtClean="0"/>
              <a:t>Haftung nach § 29 Nr. 4 GKG tritt kraft Gesetzes ein =&gt; es ist keine Kostenentscheidung notwendig</a:t>
            </a:r>
          </a:p>
          <a:p>
            <a:pPr lvl="1"/>
            <a:r>
              <a:rPr lang="de-DE" dirty="0" smtClean="0"/>
              <a:t>Vollstreckungsschuldner nach § 29 Nr. 4 GKG ist kein Erstschuldner, da nicht in § 31 Abs. 2 GKG erwähnt (haftet daher mit Antragsteller gesamtschuldnerisch, § 31 Abs. 1 GKG und eine bestimmte Reihenfolge der Inanspruchnahme ist nicht einzuhalten)</a:t>
            </a:r>
          </a:p>
          <a:p>
            <a:pPr lvl="1"/>
            <a:r>
              <a:rPr lang="de-DE" dirty="0" smtClean="0"/>
              <a:t>Ergeht eine Kostengrundentscheidung (z.B. im Ordnungsgeld- oder Zwangsgeldverfahren oder ggf. nach § 788 IV ZPO), folgt die Kostenschuld natürlich </a:t>
            </a:r>
            <a:r>
              <a:rPr lang="de-DE" b="1" dirty="0" smtClean="0"/>
              <a:t>§ 29 Nr. 1 GKG.</a:t>
            </a:r>
          </a:p>
          <a:p>
            <a:pPr lvl="1"/>
            <a:endParaRPr lang="de-DE" sz="2000" b="1" dirty="0"/>
          </a:p>
        </p:txBody>
      </p:sp>
      <p:sp>
        <p:nvSpPr>
          <p:cNvPr id="13" name="Abgerundetes Rechteck 12"/>
          <p:cNvSpPr/>
          <p:nvPr/>
        </p:nvSpPr>
        <p:spPr>
          <a:xfrm>
            <a:off x="570695" y="3539517"/>
            <a:ext cx="2955073" cy="49143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Schuldner/Antragsgegner</a:t>
            </a:r>
            <a:endParaRPr lang="de-DE" sz="2000" b="1" dirty="0"/>
          </a:p>
        </p:txBody>
      </p:sp>
      <p:sp>
        <p:nvSpPr>
          <p:cNvPr id="15" name="Gefaltete Ecke 14"/>
          <p:cNvSpPr/>
          <p:nvPr/>
        </p:nvSpPr>
        <p:spPr>
          <a:xfrm rot="21060236">
            <a:off x="10114825" y="3155498"/>
            <a:ext cx="1418537" cy="1434939"/>
          </a:xfrm>
          <a:prstGeom prst="foldedCorner">
            <a:avLst/>
          </a:prstGeom>
          <a:solidFill>
            <a:srgbClr val="E9C98F"/>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29 GKG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7905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1933535" y="1375592"/>
            <a:ext cx="8583741" cy="77826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Ermittlung des Streitwertes in Mietsachen </a:t>
            </a:r>
          </a:p>
        </p:txBody>
      </p:sp>
      <p:sp>
        <p:nvSpPr>
          <p:cNvPr id="7" name="Abgerundetes Rechteck 6"/>
          <p:cNvSpPr/>
          <p:nvPr/>
        </p:nvSpPr>
        <p:spPr>
          <a:xfrm>
            <a:off x="435769" y="2239846"/>
            <a:ext cx="4525975" cy="6432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smtClean="0">
                <a:effectLst>
                  <a:outerShdw blurRad="38100" dist="38100" dir="2700000" algn="tl">
                    <a:srgbClr val="000000">
                      <a:alpha val="43137"/>
                    </a:srgbClr>
                  </a:outerShdw>
                </a:effectLst>
              </a:rPr>
              <a:t>Zusammenfassung des § 41 GKG:</a:t>
            </a:r>
            <a:endParaRPr lang="de-DE" sz="2400" b="1" dirty="0">
              <a:effectLst>
                <a:outerShdw blurRad="38100" dist="38100" dir="2700000" algn="tl">
                  <a:srgbClr val="000000">
                    <a:alpha val="43137"/>
                  </a:srgbClr>
                </a:outerShdw>
              </a:effectLst>
            </a:endParaRP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81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4" name="Abgerundetes Rechteck 13"/>
          <p:cNvSpPr/>
          <p:nvPr/>
        </p:nvSpPr>
        <p:spPr>
          <a:xfrm>
            <a:off x="3273216" y="2995436"/>
            <a:ext cx="7921898" cy="73552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Streitwert bestimmt sich nach dem Betrag </a:t>
            </a: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smtClean="0">
                <a:solidFill>
                  <a:schemeClr val="bg1"/>
                </a:solidFill>
                <a:effectLst>
                  <a:outerShdw blurRad="38100" dist="38100" dir="2700000" algn="tl">
                    <a:srgbClr val="000000">
                      <a:alpha val="43137"/>
                    </a:srgbClr>
                  </a:outerShdw>
                </a:effectLst>
              </a:rPr>
              <a:t>der </a:t>
            </a:r>
            <a:r>
              <a:rPr lang="de-DE" sz="2400" b="1" dirty="0">
                <a:solidFill>
                  <a:schemeClr val="bg1"/>
                </a:solidFill>
                <a:effectLst>
                  <a:outerShdw blurRad="38100" dist="38100" dir="2700000" algn="tl">
                    <a:srgbClr val="000000">
                      <a:alpha val="43137"/>
                    </a:srgbClr>
                  </a:outerShdw>
                </a:effectLst>
              </a:rPr>
              <a:t>Forderung in EUR </a:t>
            </a:r>
          </a:p>
        </p:txBody>
      </p:sp>
      <p:sp>
        <p:nvSpPr>
          <p:cNvPr id="12" name="Abgerundetes Rechteck 11"/>
          <p:cNvSpPr/>
          <p:nvPr/>
        </p:nvSpPr>
        <p:spPr>
          <a:xfrm>
            <a:off x="3273216" y="3953437"/>
            <a:ext cx="7921898" cy="8086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Mietzins der streitigen Zeit, max. jedoch die Höhe des jährlichen Mietzinses (Jahresnettokaltmiete)</a:t>
            </a:r>
          </a:p>
        </p:txBody>
      </p:sp>
      <p:sp>
        <p:nvSpPr>
          <p:cNvPr id="16" name="Abgerundetes Rechteck 15"/>
          <p:cNvSpPr/>
          <p:nvPr/>
        </p:nvSpPr>
        <p:spPr>
          <a:xfrm>
            <a:off x="3273216" y="4945693"/>
            <a:ext cx="7921898" cy="125741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bg1"/>
                </a:solidFill>
                <a:effectLst>
                  <a:outerShdw blurRad="38100" dist="38100" dir="2700000" algn="tl">
                    <a:srgbClr val="000000">
                      <a:alpha val="43137"/>
                    </a:srgbClr>
                  </a:outerShdw>
                </a:effectLst>
              </a:rPr>
              <a:t>      § </a:t>
            </a:r>
            <a:r>
              <a:rPr lang="de-DE" sz="2400" b="1" dirty="0">
                <a:solidFill>
                  <a:schemeClr val="bg1"/>
                </a:solidFill>
                <a:effectLst>
                  <a:outerShdw blurRad="38100" dist="38100" dir="2700000" algn="tl">
                    <a:srgbClr val="000000">
                      <a:alpha val="43137"/>
                    </a:srgbClr>
                  </a:outerShdw>
                </a:effectLst>
              </a:rPr>
              <a:t>41 Abs. 2 : Jahresbetrag der Kaltmiete, es sei denn nach Abs. 1 ergibt sich ein geringerer Betrag (Mietverhältnis war kürzer als 1 Jahr) </a:t>
            </a:r>
          </a:p>
        </p:txBody>
      </p:sp>
      <p:sp>
        <p:nvSpPr>
          <p:cNvPr id="15" name="Gefaltete Ecke 14"/>
          <p:cNvSpPr/>
          <p:nvPr/>
        </p:nvSpPr>
        <p:spPr>
          <a:xfrm rot="21117730">
            <a:off x="10669717" y="3739756"/>
            <a:ext cx="1360359" cy="1243670"/>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41 I GKG</a:t>
            </a:r>
            <a:endParaRPr lang="de-DE" sz="2000" b="1" dirty="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557269" y="3125463"/>
            <a:ext cx="3325181" cy="46486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effectLst>
                  <a:outerShdw blurRad="38100" dist="38100" dir="2700000" algn="tl">
                    <a:srgbClr val="000000">
                      <a:alpha val="43137"/>
                    </a:srgbClr>
                  </a:outerShdw>
                </a:effectLst>
              </a:rPr>
              <a:t>Zahlung rückständiger Miete</a:t>
            </a:r>
          </a:p>
        </p:txBody>
      </p:sp>
      <p:sp>
        <p:nvSpPr>
          <p:cNvPr id="25" name="Abgerundetes Rechteck 24"/>
          <p:cNvSpPr/>
          <p:nvPr/>
        </p:nvSpPr>
        <p:spPr>
          <a:xfrm>
            <a:off x="557269" y="4132432"/>
            <a:ext cx="3280407" cy="46486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effectLst>
                  <a:outerShdw blurRad="38100" dist="38100" dir="2700000" algn="tl">
                    <a:srgbClr val="000000">
                      <a:alpha val="43137"/>
                    </a:srgbClr>
                  </a:outerShdw>
                </a:effectLst>
              </a:rPr>
              <a:t>Dauer des Mietverhältnisses</a:t>
            </a:r>
          </a:p>
        </p:txBody>
      </p:sp>
      <p:sp>
        <p:nvSpPr>
          <p:cNvPr id="26" name="Abgerundetes Rechteck 25"/>
          <p:cNvSpPr/>
          <p:nvPr/>
        </p:nvSpPr>
        <p:spPr>
          <a:xfrm>
            <a:off x="557270" y="5020152"/>
            <a:ext cx="3280407" cy="46486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effectLst>
                  <a:outerShdw blurRad="38100" dist="38100" dir="2700000" algn="tl">
                    <a:srgbClr val="000000">
                      <a:alpha val="43137"/>
                    </a:srgbClr>
                  </a:outerShdw>
                </a:effectLst>
              </a:rPr>
              <a:t>Räumung des Mietobjektes</a:t>
            </a:r>
          </a:p>
        </p:txBody>
      </p:sp>
      <p:sp>
        <p:nvSpPr>
          <p:cNvPr id="29" name="Gefaltete Ecke 28"/>
          <p:cNvSpPr/>
          <p:nvPr/>
        </p:nvSpPr>
        <p:spPr>
          <a:xfrm rot="329985">
            <a:off x="10732458" y="4923971"/>
            <a:ext cx="1360359" cy="1243670"/>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41 II GKG</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83436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ppt_x"/>
                                          </p:val>
                                        </p:tav>
                                        <p:tav tm="100000">
                                          <p:val>
                                            <p:strVal val="#ppt_x"/>
                                          </p:val>
                                        </p:tav>
                                      </p:tavLst>
                                    </p:anim>
                                    <p:anim calcmode="lin" valueType="num">
                                      <p:cBhvr additive="base">
                                        <p:cTn id="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p:cTn id="43" dur="1000" fill="hold"/>
                                        <p:tgtEl>
                                          <p:spTgt spid="15"/>
                                        </p:tgtEl>
                                        <p:attrNameLst>
                                          <p:attrName>ppt_w</p:attrName>
                                        </p:attrNameLst>
                                      </p:cBhvr>
                                      <p:tavLst>
                                        <p:tav tm="0">
                                          <p:val>
                                            <p:fltVal val="0"/>
                                          </p:val>
                                        </p:tav>
                                        <p:tav tm="100000">
                                          <p:val>
                                            <p:strVal val="#ppt_w"/>
                                          </p:val>
                                        </p:tav>
                                      </p:tavLst>
                                    </p:anim>
                                    <p:anim calcmode="lin" valueType="num">
                                      <p:cBhvr>
                                        <p:cTn id="44" dur="1000" fill="hold"/>
                                        <p:tgtEl>
                                          <p:spTgt spid="15"/>
                                        </p:tgtEl>
                                        <p:attrNameLst>
                                          <p:attrName>ppt_h</p:attrName>
                                        </p:attrNameLst>
                                      </p:cBhvr>
                                      <p:tavLst>
                                        <p:tav tm="0">
                                          <p:val>
                                            <p:fltVal val="0"/>
                                          </p:val>
                                        </p:tav>
                                        <p:tav tm="100000">
                                          <p:val>
                                            <p:strVal val="#ppt_h"/>
                                          </p:val>
                                        </p:tav>
                                      </p:tavLst>
                                    </p:anim>
                                    <p:anim calcmode="lin" valueType="num">
                                      <p:cBhvr>
                                        <p:cTn id="45" dur="1000" fill="hold"/>
                                        <p:tgtEl>
                                          <p:spTgt spid="15"/>
                                        </p:tgtEl>
                                        <p:attrNameLst>
                                          <p:attrName>style.rotation</p:attrName>
                                        </p:attrNameLst>
                                      </p:cBhvr>
                                      <p:tavLst>
                                        <p:tav tm="0">
                                          <p:val>
                                            <p:fltVal val="90"/>
                                          </p:val>
                                        </p:tav>
                                        <p:tav tm="100000">
                                          <p:val>
                                            <p:fltVal val="0"/>
                                          </p:val>
                                        </p:tav>
                                      </p:tavLst>
                                    </p:anim>
                                    <p:animEffect transition="in" filter="fade">
                                      <p:cBhvr>
                                        <p:cTn id="46" dur="10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anim calcmode="lin" valueType="num">
                                      <p:cBhvr additive="base">
                                        <p:cTn id="51" dur="500" fill="hold"/>
                                        <p:tgtEl>
                                          <p:spTgt spid="26"/>
                                        </p:tgtEl>
                                        <p:attrNameLst>
                                          <p:attrName>ppt_x</p:attrName>
                                        </p:attrNameLst>
                                      </p:cBhvr>
                                      <p:tavLst>
                                        <p:tav tm="0">
                                          <p:val>
                                            <p:strVal val="#ppt_x"/>
                                          </p:val>
                                        </p:tav>
                                        <p:tav tm="100000">
                                          <p:val>
                                            <p:strVal val="#ppt_x"/>
                                          </p:val>
                                        </p:tav>
                                      </p:tavLst>
                                    </p:anim>
                                    <p:anim calcmode="lin" valueType="num">
                                      <p:cBhvr additive="base">
                                        <p:cTn id="5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additive="base">
                                        <p:cTn id="57" dur="500" fill="hold"/>
                                        <p:tgtEl>
                                          <p:spTgt spid="16"/>
                                        </p:tgtEl>
                                        <p:attrNameLst>
                                          <p:attrName>ppt_x</p:attrName>
                                        </p:attrNameLst>
                                      </p:cBhvr>
                                      <p:tavLst>
                                        <p:tav tm="0">
                                          <p:val>
                                            <p:strVal val="#ppt_x"/>
                                          </p:val>
                                        </p:tav>
                                        <p:tav tm="100000">
                                          <p:val>
                                            <p:strVal val="#ppt_x"/>
                                          </p:val>
                                        </p:tav>
                                      </p:tavLst>
                                    </p:anim>
                                    <p:anim calcmode="lin" valueType="num">
                                      <p:cBhvr additive="base">
                                        <p:cTn id="5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anim calcmode="lin" valueType="num">
                                      <p:cBhvr>
                                        <p:cTn id="63" dur="1000" fill="hold"/>
                                        <p:tgtEl>
                                          <p:spTgt spid="29"/>
                                        </p:tgtEl>
                                        <p:attrNameLst>
                                          <p:attrName>ppt_w</p:attrName>
                                        </p:attrNameLst>
                                      </p:cBhvr>
                                      <p:tavLst>
                                        <p:tav tm="0">
                                          <p:val>
                                            <p:fltVal val="0"/>
                                          </p:val>
                                        </p:tav>
                                        <p:tav tm="100000">
                                          <p:val>
                                            <p:strVal val="#ppt_w"/>
                                          </p:val>
                                        </p:tav>
                                      </p:tavLst>
                                    </p:anim>
                                    <p:anim calcmode="lin" valueType="num">
                                      <p:cBhvr>
                                        <p:cTn id="64" dur="1000" fill="hold"/>
                                        <p:tgtEl>
                                          <p:spTgt spid="29"/>
                                        </p:tgtEl>
                                        <p:attrNameLst>
                                          <p:attrName>ppt_h</p:attrName>
                                        </p:attrNameLst>
                                      </p:cBhvr>
                                      <p:tavLst>
                                        <p:tav tm="0">
                                          <p:val>
                                            <p:fltVal val="0"/>
                                          </p:val>
                                        </p:tav>
                                        <p:tav tm="100000">
                                          <p:val>
                                            <p:strVal val="#ppt_h"/>
                                          </p:val>
                                        </p:tav>
                                      </p:tavLst>
                                    </p:anim>
                                    <p:anim calcmode="lin" valueType="num">
                                      <p:cBhvr>
                                        <p:cTn id="65" dur="1000" fill="hold"/>
                                        <p:tgtEl>
                                          <p:spTgt spid="29"/>
                                        </p:tgtEl>
                                        <p:attrNameLst>
                                          <p:attrName>style.rotation</p:attrName>
                                        </p:attrNameLst>
                                      </p:cBhvr>
                                      <p:tavLst>
                                        <p:tav tm="0">
                                          <p:val>
                                            <p:fltVal val="90"/>
                                          </p:val>
                                        </p:tav>
                                        <p:tav tm="100000">
                                          <p:val>
                                            <p:fltVal val="0"/>
                                          </p:val>
                                        </p:tav>
                                      </p:tavLst>
                                    </p:anim>
                                    <p:animEffect transition="in" filter="fade">
                                      <p:cBhvr>
                                        <p:cTn id="66"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4" grpId="0" animBg="1"/>
      <p:bldP spid="12" grpId="0" animBg="1"/>
      <p:bldP spid="16" grpId="0" animBg="1"/>
      <p:bldP spid="15" grpId="0" animBg="1"/>
      <p:bldP spid="11" grpId="0" animBg="1"/>
      <p:bldP spid="25" grpId="0" animBg="1"/>
      <p:bldP spid="26" grpId="0" animBg="1"/>
      <p:bldP spid="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1933535" y="1375592"/>
            <a:ext cx="8583741" cy="77826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Ermittlung des Streitwertes in Mietsachen </a:t>
            </a:r>
          </a:p>
        </p:txBody>
      </p:sp>
      <p:sp>
        <p:nvSpPr>
          <p:cNvPr id="7" name="Abgerundetes Rechteck 6"/>
          <p:cNvSpPr/>
          <p:nvPr/>
        </p:nvSpPr>
        <p:spPr>
          <a:xfrm>
            <a:off x="435769" y="2239846"/>
            <a:ext cx="4525975" cy="6432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smtClean="0">
                <a:effectLst>
                  <a:outerShdw blurRad="38100" dist="38100" dir="2700000" algn="tl">
                    <a:srgbClr val="000000">
                      <a:alpha val="43137"/>
                    </a:srgbClr>
                  </a:outerShdw>
                </a:effectLst>
              </a:rPr>
              <a:t>Zusammenfassung des § 41 GKG:</a:t>
            </a:r>
            <a:endParaRPr lang="de-DE" sz="2400" b="1" dirty="0">
              <a:effectLst>
                <a:outerShdw blurRad="38100" dist="38100" dir="2700000" algn="tl">
                  <a:srgbClr val="000000">
                    <a:alpha val="43137"/>
                  </a:srgbClr>
                </a:outerShdw>
              </a:effectLst>
            </a:endParaRP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82</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7" name="Abgerundetes Rechteck 16"/>
          <p:cNvSpPr/>
          <p:nvPr/>
        </p:nvSpPr>
        <p:spPr>
          <a:xfrm>
            <a:off x="3448905" y="3518869"/>
            <a:ext cx="7746209" cy="182848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effectLst>
                  <a:outerShdw blurRad="38100" dist="38100" dir="2700000" algn="tl">
                    <a:srgbClr val="000000">
                      <a:alpha val="43137"/>
                    </a:srgbClr>
                  </a:outerShdw>
                </a:effectLst>
              </a:rPr>
              <a:t>Jahresbetrag des zusätzlich geforderten Betrages, </a:t>
            </a: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smtClean="0">
                <a:solidFill>
                  <a:schemeClr val="bg1"/>
                </a:solidFill>
                <a:effectLst>
                  <a:outerShdw blurRad="38100" dist="38100" dir="2700000" algn="tl">
                    <a:srgbClr val="000000">
                      <a:alpha val="43137"/>
                    </a:srgbClr>
                  </a:outerShdw>
                </a:effectLst>
              </a:rPr>
              <a:t>bzw</a:t>
            </a:r>
            <a:r>
              <a:rPr lang="de-DE" sz="2400" b="1" dirty="0">
                <a:solidFill>
                  <a:schemeClr val="bg1"/>
                </a:solidFill>
                <a:effectLst>
                  <a:outerShdw blurRad="38100" dist="38100" dir="2700000" algn="tl">
                    <a:srgbClr val="000000">
                      <a:alpha val="43137"/>
                    </a:srgbClr>
                  </a:outerShdw>
                </a:effectLst>
              </a:rPr>
              <a:t>. des </a:t>
            </a:r>
            <a:r>
              <a:rPr lang="de-DE" sz="2400" b="1" dirty="0" smtClean="0">
                <a:solidFill>
                  <a:schemeClr val="bg1"/>
                </a:solidFill>
                <a:effectLst>
                  <a:outerShdw blurRad="38100" dist="38100" dir="2700000" algn="tl">
                    <a:srgbClr val="000000">
                      <a:alpha val="43137"/>
                    </a:srgbClr>
                  </a:outerShdw>
                </a:effectLst>
              </a:rPr>
              <a:t> </a:t>
            </a:r>
            <a:r>
              <a:rPr lang="de-DE" sz="2400" b="1" dirty="0">
                <a:solidFill>
                  <a:schemeClr val="bg1"/>
                </a:solidFill>
                <a:effectLst>
                  <a:outerShdw blurRad="38100" dist="38100" dir="2700000" algn="tl">
                    <a:srgbClr val="000000">
                      <a:alpha val="43137"/>
                    </a:srgbClr>
                  </a:outerShdw>
                </a:effectLst>
              </a:rPr>
              <a:t>begehrten Minderungsbetrages, es sei denn, die streitige Zeit ist geringer als 1 Jahr </a:t>
            </a:r>
          </a:p>
        </p:txBody>
      </p:sp>
      <p:sp>
        <p:nvSpPr>
          <p:cNvPr id="15" name="Gefaltete Ecke 14"/>
          <p:cNvSpPr/>
          <p:nvPr/>
        </p:nvSpPr>
        <p:spPr>
          <a:xfrm rot="21311808">
            <a:off x="9600587" y="4818212"/>
            <a:ext cx="1594527" cy="1477216"/>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 </a:t>
            </a:r>
            <a:r>
              <a:rPr lang="de-DE" sz="2400" b="1" dirty="0" smtClean="0">
                <a:solidFill>
                  <a:schemeClr val="tx1"/>
                </a:solidFill>
                <a:latin typeface="MV Boli" panose="02000500030200090000" pitchFamily="2" charset="0"/>
                <a:cs typeface="MV Boli" panose="02000500030200090000" pitchFamily="2" charset="0"/>
              </a:rPr>
              <a:t>41 V </a:t>
            </a:r>
            <a:r>
              <a:rPr lang="de-DE" sz="2400" b="1" dirty="0">
                <a:solidFill>
                  <a:schemeClr val="tx1"/>
                </a:solidFill>
                <a:latin typeface="MV Boli" panose="02000500030200090000" pitchFamily="2" charset="0"/>
                <a:cs typeface="MV Boli" panose="02000500030200090000" pitchFamily="2" charset="0"/>
              </a:rPr>
              <a:t>GKG</a:t>
            </a:r>
            <a:endParaRPr lang="de-DE" sz="2000" b="1" dirty="0">
              <a:solidFill>
                <a:schemeClr val="tx1"/>
              </a:solidFill>
              <a:latin typeface="MV Boli" panose="02000500030200090000" pitchFamily="2" charset="0"/>
              <a:cs typeface="MV Boli" panose="02000500030200090000" pitchFamily="2" charset="0"/>
            </a:endParaRPr>
          </a:p>
        </p:txBody>
      </p:sp>
      <p:sp>
        <p:nvSpPr>
          <p:cNvPr id="27" name="Abgerundetes Rechteck 26"/>
          <p:cNvSpPr/>
          <p:nvPr/>
        </p:nvSpPr>
        <p:spPr>
          <a:xfrm>
            <a:off x="435769" y="3051053"/>
            <a:ext cx="7579519" cy="70298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Zustimmung zur </a:t>
            </a:r>
            <a:r>
              <a:rPr lang="de-DE" sz="2000" b="1" dirty="0" smtClean="0">
                <a:effectLst>
                  <a:outerShdw blurRad="38100" dist="38100" dir="2700000" algn="tl">
                    <a:srgbClr val="000000">
                      <a:alpha val="43137"/>
                    </a:srgbClr>
                  </a:outerShdw>
                </a:effectLst>
              </a:rPr>
              <a:t>Mieterhöhung</a:t>
            </a:r>
            <a:r>
              <a:rPr lang="de-DE" sz="2000" b="1" dirty="0">
                <a:effectLst>
                  <a:outerShdw blurRad="38100" dist="38100" dir="2700000" algn="tl">
                    <a:srgbClr val="000000">
                      <a:alpha val="43137"/>
                    </a:srgbClr>
                  </a:outerShdw>
                </a:effectLst>
              </a:rPr>
              <a:t> </a:t>
            </a:r>
            <a:r>
              <a:rPr lang="de-DE" sz="2000" b="1" dirty="0" smtClean="0">
                <a:effectLst>
                  <a:outerShdw blurRad="38100" dist="38100" dir="2700000" algn="tl">
                    <a:srgbClr val="000000">
                      <a:alpha val="43137"/>
                    </a:srgbClr>
                  </a:outerShdw>
                </a:effectLst>
              </a:rPr>
              <a:t>bzw</a:t>
            </a:r>
            <a:r>
              <a:rPr lang="de-DE" sz="2000" b="1" dirty="0">
                <a:effectLst>
                  <a:outerShdw blurRad="38100" dist="38100" dir="2700000" algn="tl">
                    <a:srgbClr val="000000">
                      <a:alpha val="43137"/>
                    </a:srgbClr>
                  </a:outerShdw>
                </a:effectLst>
              </a:rPr>
              <a:t>. </a:t>
            </a:r>
            <a:r>
              <a:rPr lang="de-DE" sz="2000" b="1" dirty="0" smtClean="0">
                <a:effectLst>
                  <a:outerShdw blurRad="38100" dist="38100" dir="2700000" algn="tl">
                    <a:srgbClr val="000000">
                      <a:alpha val="43137"/>
                    </a:srgbClr>
                  </a:outerShdw>
                </a:effectLst>
              </a:rPr>
              <a:t>Forderung </a:t>
            </a:r>
            <a:r>
              <a:rPr lang="de-DE" sz="2000" b="1" dirty="0">
                <a:effectLst>
                  <a:outerShdw blurRad="38100" dist="38100" dir="2700000" algn="tl">
                    <a:srgbClr val="000000">
                      <a:alpha val="43137"/>
                    </a:srgbClr>
                  </a:outerShdw>
                </a:effectLst>
              </a:rPr>
              <a:t>auf Mietminderung </a:t>
            </a:r>
          </a:p>
        </p:txBody>
      </p:sp>
    </p:spTree>
    <p:extLst>
      <p:ext uri="{BB962C8B-B14F-4D97-AF65-F5344CB8AC3E}">
        <p14:creationId xmlns:p14="http://schemas.microsoft.com/office/powerpoint/2010/main" val="2300903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1000" fill="hold"/>
                                        <p:tgtEl>
                                          <p:spTgt spid="15"/>
                                        </p:tgtEl>
                                        <p:attrNameLst>
                                          <p:attrName>ppt_w</p:attrName>
                                        </p:attrNameLst>
                                      </p:cBhvr>
                                      <p:tavLst>
                                        <p:tav tm="0">
                                          <p:val>
                                            <p:fltVal val="0"/>
                                          </p:val>
                                        </p:tav>
                                        <p:tav tm="100000">
                                          <p:val>
                                            <p:strVal val="#ppt_w"/>
                                          </p:val>
                                        </p:tav>
                                      </p:tavLst>
                                    </p:anim>
                                    <p:anim calcmode="lin" valueType="num">
                                      <p:cBhvr>
                                        <p:cTn id="32" dur="1000" fill="hold"/>
                                        <p:tgtEl>
                                          <p:spTgt spid="15"/>
                                        </p:tgtEl>
                                        <p:attrNameLst>
                                          <p:attrName>ppt_h</p:attrName>
                                        </p:attrNameLst>
                                      </p:cBhvr>
                                      <p:tavLst>
                                        <p:tav tm="0">
                                          <p:val>
                                            <p:fltVal val="0"/>
                                          </p:val>
                                        </p:tav>
                                        <p:tav tm="100000">
                                          <p:val>
                                            <p:strVal val="#ppt_h"/>
                                          </p:val>
                                        </p:tav>
                                      </p:tavLst>
                                    </p:anim>
                                    <p:anim calcmode="lin" valueType="num">
                                      <p:cBhvr>
                                        <p:cTn id="33" dur="1000" fill="hold"/>
                                        <p:tgtEl>
                                          <p:spTgt spid="15"/>
                                        </p:tgtEl>
                                        <p:attrNameLst>
                                          <p:attrName>style.rotation</p:attrName>
                                        </p:attrNameLst>
                                      </p:cBhvr>
                                      <p:tavLst>
                                        <p:tav tm="0">
                                          <p:val>
                                            <p:fltVal val="90"/>
                                          </p:val>
                                        </p:tav>
                                        <p:tav tm="100000">
                                          <p:val>
                                            <p:fltVal val="0"/>
                                          </p:val>
                                        </p:tav>
                                      </p:tavLst>
                                    </p:anim>
                                    <p:animEffect transition="in" filter="fade">
                                      <p:cBhvr>
                                        <p:cTn id="34"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7" grpId="0" animBg="1"/>
      <p:bldP spid="15" grpId="0" animBg="1"/>
      <p:bldP spid="2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1933535" y="1375592"/>
            <a:ext cx="8583741" cy="77826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Ermittlung des Streitwertes in Mietsachen </a:t>
            </a:r>
          </a:p>
        </p:txBody>
      </p:sp>
      <p:sp>
        <p:nvSpPr>
          <p:cNvPr id="7" name="Abgerundetes Rechteck 6"/>
          <p:cNvSpPr/>
          <p:nvPr/>
        </p:nvSpPr>
        <p:spPr>
          <a:xfrm>
            <a:off x="435769" y="2239846"/>
            <a:ext cx="4525975" cy="64320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b="1" dirty="0" smtClean="0">
              <a:effectLst>
                <a:outerShdw blurRad="38100" dist="38100" dir="2700000" algn="tl">
                  <a:srgbClr val="000000">
                    <a:alpha val="43137"/>
                  </a:srgbClr>
                </a:outerShdw>
              </a:effectLst>
            </a:endParaRPr>
          </a:p>
          <a:p>
            <a:r>
              <a:rPr lang="de-DE" sz="2400" b="1" dirty="0" smtClean="0">
                <a:effectLst>
                  <a:outerShdw blurRad="38100" dist="38100" dir="2700000" algn="tl">
                    <a:srgbClr val="000000">
                      <a:alpha val="43137"/>
                    </a:srgbClr>
                  </a:outerShdw>
                </a:effectLst>
              </a:rPr>
              <a:t>Zusammenfassung des § 41 GKG:</a:t>
            </a:r>
            <a:endParaRPr lang="de-DE" sz="2400" b="1" dirty="0">
              <a:effectLst>
                <a:outerShdw blurRad="38100" dist="38100" dir="2700000" algn="tl">
                  <a:srgbClr val="000000">
                    <a:alpha val="43137"/>
                  </a:srgbClr>
                </a:outerShdw>
              </a:effectLst>
            </a:endParaRPr>
          </a:p>
          <a:p>
            <a:endParaRPr lang="de-DE" sz="2400" dirty="0"/>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83</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7" name="Abgerundetes Rechteck 16"/>
          <p:cNvSpPr/>
          <p:nvPr/>
        </p:nvSpPr>
        <p:spPr>
          <a:xfrm>
            <a:off x="2698756" y="3231470"/>
            <a:ext cx="7826726" cy="223552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u="sng" dirty="0" smtClean="0">
              <a:solidFill>
                <a:schemeClr val="accent2">
                  <a:lumMod val="75000"/>
                </a:schemeClr>
              </a:solidFill>
              <a:effectLst>
                <a:outerShdw blurRad="38100" dist="38100" dir="2700000" algn="tl">
                  <a:srgbClr val="000000">
                    <a:alpha val="43137"/>
                  </a:srgbClr>
                </a:outerShdw>
              </a:effectLst>
            </a:endParaRPr>
          </a:p>
          <a:p>
            <a:pPr algn="ctr"/>
            <a:r>
              <a:rPr lang="de-DE" sz="2400" b="1" u="sng" dirty="0" smtClean="0">
                <a:solidFill>
                  <a:schemeClr val="accent2">
                    <a:lumMod val="75000"/>
                  </a:schemeClr>
                </a:solidFill>
                <a:effectLst>
                  <a:outerShdw blurRad="38100" dist="38100" dir="2700000" algn="tl">
                    <a:srgbClr val="000000">
                      <a:alpha val="43137"/>
                    </a:srgbClr>
                  </a:outerShdw>
                </a:effectLst>
              </a:rPr>
              <a:t>Achtung </a:t>
            </a:r>
            <a:r>
              <a:rPr lang="de-DE" sz="2400" b="1" u="sng" dirty="0">
                <a:solidFill>
                  <a:schemeClr val="accent2">
                    <a:lumMod val="75000"/>
                  </a:schemeClr>
                </a:solidFill>
                <a:effectLst>
                  <a:outerShdw blurRad="38100" dist="38100" dir="2700000" algn="tl">
                    <a:srgbClr val="000000">
                      <a:alpha val="43137"/>
                    </a:srgbClr>
                  </a:outerShdw>
                </a:effectLst>
              </a:rPr>
              <a:t>Anspruchshäufung: </a:t>
            </a:r>
          </a:p>
          <a:p>
            <a:pPr algn="ctr"/>
            <a:r>
              <a:rPr lang="de-DE" sz="2400" b="1" dirty="0">
                <a:solidFill>
                  <a:schemeClr val="bg1"/>
                </a:solidFill>
                <a:effectLst>
                  <a:outerShdw blurRad="38100" dist="38100" dir="2700000" algn="tl">
                    <a:srgbClr val="000000">
                      <a:alpha val="43137"/>
                    </a:srgbClr>
                  </a:outerShdw>
                </a:effectLst>
              </a:rPr>
              <a:t>Werden neben Räumung noch rückständige Mieten geltend gemacht, sind die Streitwerte für Räumung und Mietrückstand nach §§ 39 Abs. 1 GKG, 48 Abs. 1 S. 1 </a:t>
            </a:r>
            <a:r>
              <a:rPr lang="de-DE" sz="2400" b="1" dirty="0" err="1">
                <a:solidFill>
                  <a:schemeClr val="bg1"/>
                </a:solidFill>
                <a:effectLst>
                  <a:outerShdw blurRad="38100" dist="38100" dir="2700000" algn="tl">
                    <a:srgbClr val="000000">
                      <a:alpha val="43137"/>
                    </a:srgbClr>
                  </a:outerShdw>
                </a:effectLst>
              </a:rPr>
              <a:t>i.V.m</a:t>
            </a:r>
            <a:r>
              <a:rPr lang="de-DE" sz="2400" b="1" dirty="0">
                <a:solidFill>
                  <a:schemeClr val="bg1"/>
                </a:solidFill>
                <a:effectLst>
                  <a:outerShdw blurRad="38100" dist="38100" dir="2700000" algn="tl">
                    <a:srgbClr val="000000">
                      <a:alpha val="43137"/>
                    </a:srgbClr>
                  </a:outerShdw>
                </a:effectLst>
              </a:rPr>
              <a:t>. 5 ZPO zu addieren. </a:t>
            </a:r>
          </a:p>
          <a:p>
            <a:pPr algn="ctr"/>
            <a:r>
              <a:rPr lang="de-DE" sz="2400" b="1" dirty="0">
                <a:solidFill>
                  <a:schemeClr val="bg1"/>
                </a:solidFill>
                <a:effectLst>
                  <a:outerShdw blurRad="38100" dist="38100" dir="2700000" algn="tl">
                    <a:srgbClr val="000000">
                      <a:alpha val="43137"/>
                    </a:srgbClr>
                  </a:outerShdw>
                </a:effectLst>
              </a:rPr>
              <a:t/>
            </a:r>
            <a:br>
              <a:rPr lang="de-DE" sz="2400" b="1" dirty="0">
                <a:solidFill>
                  <a:schemeClr val="bg1"/>
                </a:solidFill>
                <a:effectLst>
                  <a:outerShdw blurRad="38100" dist="38100" dir="2700000" algn="tl">
                    <a:srgbClr val="000000">
                      <a:alpha val="43137"/>
                    </a:srgbClr>
                  </a:outerShdw>
                </a:effectLst>
              </a:rPr>
            </a:br>
            <a:r>
              <a:rPr lang="de-DE" sz="2400" b="1" dirty="0">
                <a:solidFill>
                  <a:schemeClr val="bg1"/>
                </a:solidFill>
                <a:effectLst>
                  <a:outerShdw blurRad="38100" dist="38100" dir="2700000" algn="tl">
                    <a:srgbClr val="000000">
                      <a:alpha val="43137"/>
                    </a:srgbClr>
                  </a:outerShdw>
                </a:effectLst>
              </a:rPr>
              <a:t> </a:t>
            </a:r>
          </a:p>
        </p:txBody>
      </p:sp>
      <p:sp>
        <p:nvSpPr>
          <p:cNvPr id="15" name="Gefaltete Ecke 14"/>
          <p:cNvSpPr/>
          <p:nvPr/>
        </p:nvSpPr>
        <p:spPr>
          <a:xfrm rot="310113">
            <a:off x="10183801" y="3307414"/>
            <a:ext cx="1594527" cy="1477216"/>
          </a:xfrm>
          <a:prstGeom prst="foldedCorner">
            <a:avLst/>
          </a:prstGeom>
          <a:solidFill>
            <a:srgbClr val="F9A9C7"/>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Addieren!</a:t>
            </a:r>
            <a:endParaRPr lang="de-DE" sz="2000" b="1" dirty="0">
              <a:solidFill>
                <a:schemeClr val="tx1"/>
              </a:solidFill>
              <a:latin typeface="MV Boli" panose="02000500030200090000" pitchFamily="2" charset="0"/>
              <a:cs typeface="MV Boli" panose="02000500030200090000" pitchFamily="2" charset="0"/>
            </a:endParaRPr>
          </a:p>
        </p:txBody>
      </p:sp>
      <p:sp>
        <p:nvSpPr>
          <p:cNvPr id="3" name="Ellipse 2"/>
          <p:cNvSpPr/>
          <p:nvPr/>
        </p:nvSpPr>
        <p:spPr>
          <a:xfrm>
            <a:off x="599065" y="2969043"/>
            <a:ext cx="2668939" cy="1275731"/>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t>Achtung!!</a:t>
            </a:r>
            <a:endParaRPr lang="de-DE" sz="3200" dirty="0"/>
          </a:p>
        </p:txBody>
      </p:sp>
      <p:sp>
        <p:nvSpPr>
          <p:cNvPr id="5" name="Abgerundetes Rechteck 4"/>
          <p:cNvSpPr/>
          <p:nvPr/>
        </p:nvSpPr>
        <p:spPr>
          <a:xfrm>
            <a:off x="2698756" y="5474117"/>
            <a:ext cx="8315325" cy="108474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Maßgeblich für Streitwertberechnung ist die Nettokaltmiete </a:t>
            </a:r>
            <a:r>
              <a:rPr lang="de-DE" sz="2400" b="1" dirty="0" smtClean="0">
                <a:effectLst>
                  <a:outerShdw blurRad="38100" dist="38100" dir="2700000" algn="tl">
                    <a:srgbClr val="000000">
                      <a:alpha val="43137"/>
                    </a:srgbClr>
                  </a:outerShdw>
                </a:effectLst>
              </a:rPr>
              <a:t>nach </a:t>
            </a:r>
            <a:r>
              <a:rPr lang="de-DE" sz="2400" b="1" dirty="0" smtClean="0">
                <a:solidFill>
                  <a:schemeClr val="accent2">
                    <a:lumMod val="75000"/>
                  </a:schemeClr>
                </a:solidFill>
                <a:effectLst>
                  <a:outerShdw blurRad="38100" dist="38100" dir="2700000" algn="tl">
                    <a:srgbClr val="000000">
                      <a:alpha val="43137"/>
                    </a:srgbClr>
                  </a:outerShdw>
                </a:effectLst>
              </a:rPr>
              <a:t>§ 41 </a:t>
            </a:r>
            <a:r>
              <a:rPr lang="de-DE" sz="2400" b="1" dirty="0">
                <a:solidFill>
                  <a:schemeClr val="accent2">
                    <a:lumMod val="75000"/>
                  </a:schemeClr>
                </a:solidFill>
                <a:effectLst>
                  <a:outerShdw blurRad="38100" dist="38100" dir="2700000" algn="tl">
                    <a:srgbClr val="000000">
                      <a:alpha val="43137"/>
                    </a:srgbClr>
                  </a:outerShdw>
                </a:effectLst>
              </a:rPr>
              <a:t>Abs. 1 S. 2 </a:t>
            </a:r>
            <a:r>
              <a:rPr lang="de-DE" sz="2400" b="1" dirty="0" smtClean="0">
                <a:solidFill>
                  <a:schemeClr val="accent2">
                    <a:lumMod val="75000"/>
                  </a:schemeClr>
                </a:solidFill>
                <a:effectLst>
                  <a:outerShdw blurRad="38100" dist="38100" dir="2700000" algn="tl">
                    <a:srgbClr val="000000">
                      <a:alpha val="43137"/>
                    </a:srgbClr>
                  </a:outerShdw>
                </a:effectLst>
              </a:rPr>
              <a:t> GKG </a:t>
            </a:r>
            <a:r>
              <a:rPr lang="de-DE" sz="2400" b="1" dirty="0" smtClean="0">
                <a:effectLst>
                  <a:outerShdw blurRad="38100" dist="38100" dir="2700000" algn="tl">
                    <a:srgbClr val="000000">
                      <a:alpha val="43137"/>
                    </a:srgbClr>
                  </a:outerShdw>
                </a:effectLst>
              </a:rPr>
              <a:t>ohne </a:t>
            </a:r>
            <a:r>
              <a:rPr lang="de-DE" sz="2400" b="1" dirty="0">
                <a:effectLst>
                  <a:outerShdw blurRad="38100" dist="38100" dir="2700000" algn="tl">
                    <a:srgbClr val="000000">
                      <a:alpha val="43137"/>
                    </a:srgbClr>
                  </a:outerShdw>
                </a:effectLst>
              </a:rPr>
              <a:t>Betriebskosten, es sei denn, diese ist als Pauschale in der Miete enthalten</a:t>
            </a:r>
          </a:p>
        </p:txBody>
      </p:sp>
    </p:spTree>
    <p:extLst>
      <p:ext uri="{BB962C8B-B14F-4D97-AF65-F5344CB8AC3E}">
        <p14:creationId xmlns:p14="http://schemas.microsoft.com/office/powerpoint/2010/main" val="1829540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anim calcmode="lin" valueType="num">
                                      <p:cBhvr>
                                        <p:cTn id="20" dur="2000" fill="hold"/>
                                        <p:tgtEl>
                                          <p:spTgt spid="3"/>
                                        </p:tgtEl>
                                        <p:attrNameLst>
                                          <p:attrName>ppt_w</p:attrName>
                                        </p:attrNameLst>
                                      </p:cBhvr>
                                      <p:tavLst>
                                        <p:tav tm="0" fmla="#ppt_w*sin(2.5*pi*$)">
                                          <p:val>
                                            <p:fltVal val="0"/>
                                          </p:val>
                                        </p:tav>
                                        <p:tav tm="100000">
                                          <p:val>
                                            <p:fltVal val="1"/>
                                          </p:val>
                                        </p:tav>
                                      </p:tavLst>
                                    </p:anim>
                                    <p:anim calcmode="lin" valueType="num">
                                      <p:cBhvr>
                                        <p:cTn id="21"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500" fill="hold"/>
                                        <p:tgtEl>
                                          <p:spTgt spid="17"/>
                                        </p:tgtEl>
                                        <p:attrNameLst>
                                          <p:attrName>ppt_x</p:attrName>
                                        </p:attrNameLst>
                                      </p:cBhvr>
                                      <p:tavLst>
                                        <p:tav tm="0">
                                          <p:val>
                                            <p:strVal val="#ppt_x"/>
                                          </p:val>
                                        </p:tav>
                                        <p:tav tm="100000">
                                          <p:val>
                                            <p:strVal val="#ppt_x"/>
                                          </p:val>
                                        </p:tav>
                                      </p:tavLst>
                                    </p:anim>
                                    <p:anim calcmode="lin" valueType="num">
                                      <p:cBhvr additive="base">
                                        <p:cTn id="2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80">
                                          <p:stCondLst>
                                            <p:cond delay="0"/>
                                          </p:stCondLst>
                                        </p:cTn>
                                        <p:tgtEl>
                                          <p:spTgt spid="15"/>
                                        </p:tgtEl>
                                      </p:cBhvr>
                                    </p:animEffect>
                                    <p:anim calcmode="lin" valueType="num">
                                      <p:cBhvr>
                                        <p:cTn id="33"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8" dur="26">
                                          <p:stCondLst>
                                            <p:cond delay="650"/>
                                          </p:stCondLst>
                                        </p:cTn>
                                        <p:tgtEl>
                                          <p:spTgt spid="15"/>
                                        </p:tgtEl>
                                      </p:cBhvr>
                                      <p:to x="100000" y="60000"/>
                                    </p:animScale>
                                    <p:animScale>
                                      <p:cBhvr>
                                        <p:cTn id="39" dur="166" decel="50000">
                                          <p:stCondLst>
                                            <p:cond delay="676"/>
                                          </p:stCondLst>
                                        </p:cTn>
                                        <p:tgtEl>
                                          <p:spTgt spid="15"/>
                                        </p:tgtEl>
                                      </p:cBhvr>
                                      <p:to x="100000" y="100000"/>
                                    </p:animScale>
                                    <p:animScale>
                                      <p:cBhvr>
                                        <p:cTn id="40" dur="26">
                                          <p:stCondLst>
                                            <p:cond delay="1312"/>
                                          </p:stCondLst>
                                        </p:cTn>
                                        <p:tgtEl>
                                          <p:spTgt spid="15"/>
                                        </p:tgtEl>
                                      </p:cBhvr>
                                      <p:to x="100000" y="80000"/>
                                    </p:animScale>
                                    <p:animScale>
                                      <p:cBhvr>
                                        <p:cTn id="41" dur="166" decel="50000">
                                          <p:stCondLst>
                                            <p:cond delay="1338"/>
                                          </p:stCondLst>
                                        </p:cTn>
                                        <p:tgtEl>
                                          <p:spTgt spid="15"/>
                                        </p:tgtEl>
                                      </p:cBhvr>
                                      <p:to x="100000" y="100000"/>
                                    </p:animScale>
                                    <p:animScale>
                                      <p:cBhvr>
                                        <p:cTn id="42" dur="26">
                                          <p:stCondLst>
                                            <p:cond delay="1642"/>
                                          </p:stCondLst>
                                        </p:cTn>
                                        <p:tgtEl>
                                          <p:spTgt spid="15"/>
                                        </p:tgtEl>
                                      </p:cBhvr>
                                      <p:to x="100000" y="90000"/>
                                    </p:animScale>
                                    <p:animScale>
                                      <p:cBhvr>
                                        <p:cTn id="43" dur="166" decel="50000">
                                          <p:stCondLst>
                                            <p:cond delay="1668"/>
                                          </p:stCondLst>
                                        </p:cTn>
                                        <p:tgtEl>
                                          <p:spTgt spid="15"/>
                                        </p:tgtEl>
                                      </p:cBhvr>
                                      <p:to x="100000" y="100000"/>
                                    </p:animScale>
                                    <p:animScale>
                                      <p:cBhvr>
                                        <p:cTn id="44" dur="26">
                                          <p:stCondLst>
                                            <p:cond delay="1808"/>
                                          </p:stCondLst>
                                        </p:cTn>
                                        <p:tgtEl>
                                          <p:spTgt spid="15"/>
                                        </p:tgtEl>
                                      </p:cBhvr>
                                      <p:to x="100000" y="95000"/>
                                    </p:animScale>
                                    <p:animScale>
                                      <p:cBhvr>
                                        <p:cTn id="45" dur="166" decel="50000">
                                          <p:stCondLst>
                                            <p:cond delay="1834"/>
                                          </p:stCondLst>
                                        </p:cTn>
                                        <p:tgtEl>
                                          <p:spTgt spid="15"/>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 calcmode="lin" valueType="num">
                                      <p:cBhvr additive="base">
                                        <p:cTn id="50" dur="500" fill="hold"/>
                                        <p:tgtEl>
                                          <p:spTgt spid="5"/>
                                        </p:tgtEl>
                                        <p:attrNameLst>
                                          <p:attrName>ppt_x</p:attrName>
                                        </p:attrNameLst>
                                      </p:cBhvr>
                                      <p:tavLst>
                                        <p:tav tm="0">
                                          <p:val>
                                            <p:strVal val="#ppt_x"/>
                                          </p:val>
                                        </p:tav>
                                        <p:tav tm="100000">
                                          <p:val>
                                            <p:strVal val="#ppt_x"/>
                                          </p:val>
                                        </p:tav>
                                      </p:tavLst>
                                    </p:anim>
                                    <p:anim calcmode="lin" valueType="num">
                                      <p:cBhvr additive="base">
                                        <p:cTn id="5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7" grpId="0" animBg="1"/>
      <p:bldP spid="15" grpId="0" animBg="1"/>
      <p:bldP spid="3"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Vorschuss KR - Mietsachen</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7425609" y="2826993"/>
            <a:ext cx="2182637" cy="2131279"/>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Ü004</a:t>
            </a:r>
            <a:endParaRPr lang="de-DE" sz="4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2" name="Ovale Legende 1"/>
          <p:cNvSpPr/>
          <p:nvPr/>
        </p:nvSpPr>
        <p:spPr>
          <a:xfrm>
            <a:off x="1454867" y="2013443"/>
            <a:ext cx="4286780" cy="2136648"/>
          </a:xfrm>
          <a:prstGeom prst="wedgeEllipseCallout">
            <a:avLst>
              <a:gd name="adj1" fmla="val -38317"/>
              <a:gd name="adj2" fmla="val 59694"/>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Wir machen eine Übung…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pic>
        <p:nvPicPr>
          <p:cNvPr id="12" name="Grafik 11" descr="Ein Bild, das Entwurf, Menschliches Gesicht, Darstellung, Zeichnung enthält.&#10;&#10;Automatisch generierte Beschreibung">
            <a:extLst>
              <a:ext uri="{FF2B5EF4-FFF2-40B4-BE49-F238E27FC236}">
                <a16:creationId xmlns:a16="http://schemas.microsoft.com/office/drawing/2014/main" id="{708860EF-57F5-69B6-CE7C-1527FEE12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91486"/>
            <a:ext cx="2576650" cy="3579642"/>
          </a:xfrm>
          <a:prstGeom prst="rect">
            <a:avLst/>
          </a:prstGeom>
        </p:spPr>
      </p:pic>
    </p:spTree>
    <p:extLst>
      <p:ext uri="{BB962C8B-B14F-4D97-AF65-F5344CB8AC3E}">
        <p14:creationId xmlns:p14="http://schemas.microsoft.com/office/powerpoint/2010/main" val="3633426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80">
                                          <p:stCondLst>
                                            <p:cond delay="0"/>
                                          </p:stCondLst>
                                        </p:cTn>
                                        <p:tgtEl>
                                          <p:spTgt spid="9"/>
                                        </p:tgtEl>
                                      </p:cBhvr>
                                    </p:animEffect>
                                    <p:anim calcmode="lin" valueType="num">
                                      <p:cBhvr>
                                        <p:cTn id="1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3" dur="26">
                                          <p:stCondLst>
                                            <p:cond delay="650"/>
                                          </p:stCondLst>
                                        </p:cTn>
                                        <p:tgtEl>
                                          <p:spTgt spid="9"/>
                                        </p:tgtEl>
                                      </p:cBhvr>
                                      <p:to x="100000" y="60000"/>
                                    </p:animScale>
                                    <p:animScale>
                                      <p:cBhvr>
                                        <p:cTn id="24" dur="166" decel="50000">
                                          <p:stCondLst>
                                            <p:cond delay="676"/>
                                          </p:stCondLst>
                                        </p:cTn>
                                        <p:tgtEl>
                                          <p:spTgt spid="9"/>
                                        </p:tgtEl>
                                      </p:cBhvr>
                                      <p:to x="100000" y="100000"/>
                                    </p:animScale>
                                    <p:animScale>
                                      <p:cBhvr>
                                        <p:cTn id="25" dur="26">
                                          <p:stCondLst>
                                            <p:cond delay="1312"/>
                                          </p:stCondLst>
                                        </p:cTn>
                                        <p:tgtEl>
                                          <p:spTgt spid="9"/>
                                        </p:tgtEl>
                                      </p:cBhvr>
                                      <p:to x="100000" y="80000"/>
                                    </p:animScale>
                                    <p:animScale>
                                      <p:cBhvr>
                                        <p:cTn id="26" dur="166" decel="50000">
                                          <p:stCondLst>
                                            <p:cond delay="1338"/>
                                          </p:stCondLst>
                                        </p:cTn>
                                        <p:tgtEl>
                                          <p:spTgt spid="9"/>
                                        </p:tgtEl>
                                      </p:cBhvr>
                                      <p:to x="100000" y="100000"/>
                                    </p:animScale>
                                    <p:animScale>
                                      <p:cBhvr>
                                        <p:cTn id="27" dur="26">
                                          <p:stCondLst>
                                            <p:cond delay="1642"/>
                                          </p:stCondLst>
                                        </p:cTn>
                                        <p:tgtEl>
                                          <p:spTgt spid="9"/>
                                        </p:tgtEl>
                                      </p:cBhvr>
                                      <p:to x="100000" y="90000"/>
                                    </p:animScale>
                                    <p:animScale>
                                      <p:cBhvr>
                                        <p:cTn id="28" dur="166" decel="50000">
                                          <p:stCondLst>
                                            <p:cond delay="1668"/>
                                          </p:stCondLst>
                                        </p:cTn>
                                        <p:tgtEl>
                                          <p:spTgt spid="9"/>
                                        </p:tgtEl>
                                      </p:cBhvr>
                                      <p:to x="100000" y="100000"/>
                                    </p:animScale>
                                    <p:animScale>
                                      <p:cBhvr>
                                        <p:cTn id="29" dur="26">
                                          <p:stCondLst>
                                            <p:cond delay="1808"/>
                                          </p:stCondLst>
                                        </p:cTn>
                                        <p:tgtEl>
                                          <p:spTgt spid="9"/>
                                        </p:tgtEl>
                                      </p:cBhvr>
                                      <p:to x="100000" y="95000"/>
                                    </p:animScale>
                                    <p:animScale>
                                      <p:cBhvr>
                                        <p:cTn id="3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Vorschuss KR - Mietsachen</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7425609" y="2826993"/>
            <a:ext cx="2182637" cy="2131279"/>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000" b="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Ü024z</a:t>
            </a:r>
            <a:endParaRPr lang="de-DE" sz="4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2" name="Ovale Legende 1"/>
          <p:cNvSpPr/>
          <p:nvPr/>
        </p:nvSpPr>
        <p:spPr>
          <a:xfrm>
            <a:off x="1454867" y="2013443"/>
            <a:ext cx="4286780" cy="2136648"/>
          </a:xfrm>
          <a:prstGeom prst="wedgeEllipseCallout">
            <a:avLst>
              <a:gd name="adj1" fmla="val -38317"/>
              <a:gd name="adj2" fmla="val 59694"/>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Wir machen eine Übung…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pic>
        <p:nvPicPr>
          <p:cNvPr id="12" name="Grafik 11" descr="Ein Bild, das Entwurf, Menschliches Gesicht, Darstellung, Zeichnung enthält.&#10;&#10;Automatisch generierte Beschreibung">
            <a:extLst>
              <a:ext uri="{FF2B5EF4-FFF2-40B4-BE49-F238E27FC236}">
                <a16:creationId xmlns:a16="http://schemas.microsoft.com/office/drawing/2014/main" id="{708860EF-57F5-69B6-CE7C-1527FEE12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91486"/>
            <a:ext cx="2576650" cy="3579642"/>
          </a:xfrm>
          <a:prstGeom prst="rect">
            <a:avLst/>
          </a:prstGeom>
        </p:spPr>
      </p:pic>
    </p:spTree>
    <p:extLst>
      <p:ext uri="{BB962C8B-B14F-4D97-AF65-F5344CB8AC3E}">
        <p14:creationId xmlns:p14="http://schemas.microsoft.com/office/powerpoint/2010/main" val="193370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80">
                                          <p:stCondLst>
                                            <p:cond delay="0"/>
                                          </p:stCondLst>
                                        </p:cTn>
                                        <p:tgtEl>
                                          <p:spTgt spid="9"/>
                                        </p:tgtEl>
                                      </p:cBhvr>
                                    </p:animEffect>
                                    <p:anim calcmode="lin" valueType="num">
                                      <p:cBhvr>
                                        <p:cTn id="1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3" dur="26">
                                          <p:stCondLst>
                                            <p:cond delay="650"/>
                                          </p:stCondLst>
                                        </p:cTn>
                                        <p:tgtEl>
                                          <p:spTgt spid="9"/>
                                        </p:tgtEl>
                                      </p:cBhvr>
                                      <p:to x="100000" y="60000"/>
                                    </p:animScale>
                                    <p:animScale>
                                      <p:cBhvr>
                                        <p:cTn id="24" dur="166" decel="50000">
                                          <p:stCondLst>
                                            <p:cond delay="676"/>
                                          </p:stCondLst>
                                        </p:cTn>
                                        <p:tgtEl>
                                          <p:spTgt spid="9"/>
                                        </p:tgtEl>
                                      </p:cBhvr>
                                      <p:to x="100000" y="100000"/>
                                    </p:animScale>
                                    <p:animScale>
                                      <p:cBhvr>
                                        <p:cTn id="25" dur="26">
                                          <p:stCondLst>
                                            <p:cond delay="1312"/>
                                          </p:stCondLst>
                                        </p:cTn>
                                        <p:tgtEl>
                                          <p:spTgt spid="9"/>
                                        </p:tgtEl>
                                      </p:cBhvr>
                                      <p:to x="100000" y="80000"/>
                                    </p:animScale>
                                    <p:animScale>
                                      <p:cBhvr>
                                        <p:cTn id="26" dur="166" decel="50000">
                                          <p:stCondLst>
                                            <p:cond delay="1338"/>
                                          </p:stCondLst>
                                        </p:cTn>
                                        <p:tgtEl>
                                          <p:spTgt spid="9"/>
                                        </p:tgtEl>
                                      </p:cBhvr>
                                      <p:to x="100000" y="100000"/>
                                    </p:animScale>
                                    <p:animScale>
                                      <p:cBhvr>
                                        <p:cTn id="27" dur="26">
                                          <p:stCondLst>
                                            <p:cond delay="1642"/>
                                          </p:stCondLst>
                                        </p:cTn>
                                        <p:tgtEl>
                                          <p:spTgt spid="9"/>
                                        </p:tgtEl>
                                      </p:cBhvr>
                                      <p:to x="100000" y="90000"/>
                                    </p:animScale>
                                    <p:animScale>
                                      <p:cBhvr>
                                        <p:cTn id="28" dur="166" decel="50000">
                                          <p:stCondLst>
                                            <p:cond delay="1668"/>
                                          </p:stCondLst>
                                        </p:cTn>
                                        <p:tgtEl>
                                          <p:spTgt spid="9"/>
                                        </p:tgtEl>
                                      </p:cBhvr>
                                      <p:to x="100000" y="100000"/>
                                    </p:animScale>
                                    <p:animScale>
                                      <p:cBhvr>
                                        <p:cTn id="29" dur="26">
                                          <p:stCondLst>
                                            <p:cond delay="1808"/>
                                          </p:stCondLst>
                                        </p:cTn>
                                        <p:tgtEl>
                                          <p:spTgt spid="9"/>
                                        </p:tgtEl>
                                      </p:cBhvr>
                                      <p:to x="100000" y="95000"/>
                                    </p:animScale>
                                    <p:animScale>
                                      <p:cBhvr>
                                        <p:cTn id="3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204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 in der Zwangsvollstreckung</a:t>
            </a:r>
            <a:endParaRPr lang="de-DE" sz="2800" b="1" dirty="0">
              <a:effectLst>
                <a:outerShdw blurRad="38100" dist="38100" dir="2700000" algn="tl">
                  <a:srgbClr val="000000">
                    <a:alpha val="43137"/>
                  </a:srgbClr>
                </a:outerShdw>
              </a:effectLst>
            </a:endParaRPr>
          </a:p>
        </p:txBody>
      </p:sp>
      <p:grpSp>
        <p:nvGrpSpPr>
          <p:cNvPr id="2" name="Gruppieren 1"/>
          <p:cNvGrpSpPr/>
          <p:nvPr/>
        </p:nvGrpSpPr>
        <p:grpSpPr>
          <a:xfrm>
            <a:off x="1041378" y="1750519"/>
            <a:ext cx="10478620" cy="7393213"/>
            <a:chOff x="1096376" y="1662111"/>
            <a:chExt cx="10478620" cy="7393213"/>
          </a:xfrm>
        </p:grpSpPr>
        <p:sp>
          <p:nvSpPr>
            <p:cNvPr id="6" name="Abgerundetes Rechteck 5"/>
            <p:cNvSpPr/>
            <p:nvPr/>
          </p:nvSpPr>
          <p:spPr>
            <a:xfrm>
              <a:off x="1096376" y="1947683"/>
              <a:ext cx="10478619" cy="242244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endParaRPr lang="de-DE" sz="2000" dirty="0"/>
            </a:p>
          </p:txBody>
        </p:sp>
        <p:sp>
          <p:nvSpPr>
            <p:cNvPr id="19" name="Inhaltsplatzhalter 2">
              <a:extLst>
                <a:ext uri="{FF2B5EF4-FFF2-40B4-BE49-F238E27FC236}">
                  <a16:creationId xmlns:a16="http://schemas.microsoft.com/office/drawing/2014/main" id="{EBA2408E-0EF4-2A47-8DC8-83892A163D32}"/>
                </a:ext>
              </a:extLst>
            </p:cNvPr>
            <p:cNvSpPr txBox="1">
              <a:spLocks/>
            </p:cNvSpPr>
            <p:nvPr/>
          </p:nvSpPr>
          <p:spPr>
            <a:xfrm>
              <a:off x="2299481" y="1662111"/>
              <a:ext cx="9275515" cy="739321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400" dirty="0" smtClean="0"/>
            </a:p>
            <a:p>
              <a:r>
                <a:rPr lang="de-DE" sz="1800" dirty="0" smtClean="0">
                  <a:solidFill>
                    <a:schemeClr val="bg1"/>
                  </a:solidFill>
                </a:rPr>
                <a:t>Verfahren über Antrag auf Erteilung einer weiteren vollstreckbaren Ausfertigung des Vollstreckungstitels gem. § 733 ZPO (22,- €)</a:t>
              </a:r>
            </a:p>
            <a:p>
              <a:r>
                <a:rPr lang="de-DE" sz="1800" dirty="0" smtClean="0">
                  <a:solidFill>
                    <a:schemeClr val="bg1"/>
                  </a:solidFill>
                </a:rPr>
                <a:t>Gebühr wird für jeden Antrag auf Erteilung einer weiteren vollstreckbaren Ausfertigung gesondert erhoben (</a:t>
              </a:r>
              <a:r>
                <a:rPr lang="de-DE" sz="1800" dirty="0" err="1" smtClean="0">
                  <a:solidFill>
                    <a:schemeClr val="bg1"/>
                  </a:solidFill>
                </a:rPr>
                <a:t>Ausn</a:t>
              </a:r>
              <a:r>
                <a:rPr lang="de-DE" sz="1800" dirty="0" smtClean="0">
                  <a:solidFill>
                    <a:schemeClr val="bg1"/>
                  </a:solidFill>
                </a:rPr>
                <a:t>. die Sonderregelung bei Vollstreckungsbescheiden, Anm. 2 S. 2 zu KV-Nr. 2110 GKG)</a:t>
              </a:r>
            </a:p>
            <a:p>
              <a:r>
                <a:rPr lang="de-DE" sz="1800" dirty="0" smtClean="0">
                  <a:solidFill>
                    <a:schemeClr val="bg1"/>
                  </a:solidFill>
                </a:rPr>
                <a:t>wird der Antrag vor Erteilung der weiteren Ausfertigung zurückgenommen, entfällt die Gebühr nicht, da kein Ermäßigungstatbestand vorgesehen</a:t>
              </a:r>
            </a:p>
            <a:p>
              <a:pPr marL="0" indent="0">
                <a:buNone/>
              </a:pPr>
              <a:endParaRPr lang="de-DE" sz="1800" dirty="0">
                <a:solidFill>
                  <a:schemeClr val="bg1"/>
                </a:solidFill>
              </a:endParaRPr>
            </a:p>
            <a:p>
              <a:pPr marL="1371600" lvl="3" indent="0">
                <a:buNone/>
              </a:pPr>
              <a:endParaRPr lang="de-DE" sz="2000" dirty="0">
                <a:solidFill>
                  <a:schemeClr val="bg1"/>
                </a:solidFill>
              </a:endParaRPr>
            </a:p>
          </p:txBody>
        </p:sp>
      </p:grpSp>
      <p:sp>
        <p:nvSpPr>
          <p:cNvPr id="4" name="Abgerundetes Rechteck 3"/>
          <p:cNvSpPr/>
          <p:nvPr/>
        </p:nvSpPr>
        <p:spPr>
          <a:xfrm>
            <a:off x="558202" y="1750519"/>
            <a:ext cx="1786642" cy="5770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KV-Nr. 2110</a:t>
            </a:r>
            <a:endParaRPr lang="de-DE" sz="2400" b="1" dirty="0">
              <a:effectLst>
                <a:outerShdw blurRad="38100" dist="38100" dir="2700000" algn="tl">
                  <a:srgbClr val="000000">
                    <a:alpha val="43137"/>
                  </a:srgbClr>
                </a:outerShdw>
              </a:effectLst>
            </a:endParaRPr>
          </a:p>
        </p:txBody>
      </p:sp>
      <p:sp>
        <p:nvSpPr>
          <p:cNvPr id="20" name="Pfeil nach rechts 19"/>
          <p:cNvSpPr/>
          <p:nvPr/>
        </p:nvSpPr>
        <p:spPr>
          <a:xfrm>
            <a:off x="597190" y="4588447"/>
            <a:ext cx="1806498" cy="858678"/>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Fälligkeit</a:t>
            </a:r>
            <a:endParaRPr lang="de-DE" sz="2400" dirty="0"/>
          </a:p>
        </p:txBody>
      </p:sp>
      <p:sp>
        <p:nvSpPr>
          <p:cNvPr id="22" name="Pfeil nach rechts 21"/>
          <p:cNvSpPr/>
          <p:nvPr/>
        </p:nvSpPr>
        <p:spPr>
          <a:xfrm>
            <a:off x="597190" y="5576310"/>
            <a:ext cx="3286762" cy="883544"/>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err="1" smtClean="0"/>
              <a:t>Vorrauszahlungspflicht</a:t>
            </a:r>
            <a:endParaRPr lang="de-DE" sz="2400" dirty="0"/>
          </a:p>
        </p:txBody>
      </p:sp>
      <p:sp>
        <p:nvSpPr>
          <p:cNvPr id="3" name="Abgerundetes Rechteck 2"/>
          <p:cNvSpPr/>
          <p:nvPr/>
        </p:nvSpPr>
        <p:spPr>
          <a:xfrm>
            <a:off x="3080825" y="4597318"/>
            <a:ext cx="2695507"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 6 I S. 1 Nr. 1 GKG </a:t>
            </a:r>
          </a:p>
        </p:txBody>
      </p:sp>
      <p:sp>
        <p:nvSpPr>
          <p:cNvPr id="13" name="Abgerundetes Rechteck 12"/>
          <p:cNvSpPr/>
          <p:nvPr/>
        </p:nvSpPr>
        <p:spPr>
          <a:xfrm>
            <a:off x="4013811" y="5605363"/>
            <a:ext cx="2695507"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12 VI 1 GKG</a:t>
            </a:r>
            <a:endParaRPr lang="de-DE" sz="2000" b="1" dirty="0"/>
          </a:p>
        </p:txBody>
      </p:sp>
      <p:sp>
        <p:nvSpPr>
          <p:cNvPr id="14" name="Gefaltete Ecke 13"/>
          <p:cNvSpPr/>
          <p:nvPr/>
        </p:nvSpPr>
        <p:spPr>
          <a:xfrm rot="21060236">
            <a:off x="7370306" y="4690528"/>
            <a:ext cx="1418537" cy="1434939"/>
          </a:xfrm>
          <a:prstGeom prst="foldedCorner">
            <a:avLst/>
          </a:prstGeom>
          <a:solidFill>
            <a:srgbClr val="E098C1"/>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Kommen Ihnen die bekannt vor?</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Gefaltete Ecke 14"/>
          <p:cNvSpPr/>
          <p:nvPr/>
        </p:nvSpPr>
        <p:spPr>
          <a:xfrm>
            <a:off x="9997996" y="4139399"/>
            <a:ext cx="1418537" cy="143493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22 €</a:t>
            </a:r>
            <a:endParaRPr lang="de-DE" sz="3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017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80">
                                          <p:stCondLst>
                                            <p:cond delay="0"/>
                                          </p:stCondLst>
                                        </p:cTn>
                                        <p:tgtEl>
                                          <p:spTgt spid="14"/>
                                        </p:tgtEl>
                                      </p:cBhvr>
                                    </p:animEffect>
                                    <p:anim calcmode="lin" valueType="num">
                                      <p:cBhvr>
                                        <p:cTn id="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gtEl>
                                      </p:cBhvr>
                                      <p:to x="100000" y="60000"/>
                                    </p:animScale>
                                    <p:animScale>
                                      <p:cBhvr>
                                        <p:cTn id="14" dur="166" decel="50000">
                                          <p:stCondLst>
                                            <p:cond delay="676"/>
                                          </p:stCondLst>
                                        </p:cTn>
                                        <p:tgtEl>
                                          <p:spTgt spid="14"/>
                                        </p:tgtEl>
                                      </p:cBhvr>
                                      <p:to x="100000" y="100000"/>
                                    </p:animScale>
                                    <p:animScale>
                                      <p:cBhvr>
                                        <p:cTn id="15" dur="26">
                                          <p:stCondLst>
                                            <p:cond delay="1312"/>
                                          </p:stCondLst>
                                        </p:cTn>
                                        <p:tgtEl>
                                          <p:spTgt spid="14"/>
                                        </p:tgtEl>
                                      </p:cBhvr>
                                      <p:to x="100000" y="80000"/>
                                    </p:animScale>
                                    <p:animScale>
                                      <p:cBhvr>
                                        <p:cTn id="16" dur="166" decel="50000">
                                          <p:stCondLst>
                                            <p:cond delay="1338"/>
                                          </p:stCondLst>
                                        </p:cTn>
                                        <p:tgtEl>
                                          <p:spTgt spid="14"/>
                                        </p:tgtEl>
                                      </p:cBhvr>
                                      <p:to x="100000" y="100000"/>
                                    </p:animScale>
                                    <p:animScale>
                                      <p:cBhvr>
                                        <p:cTn id="17" dur="26">
                                          <p:stCondLst>
                                            <p:cond delay="1642"/>
                                          </p:stCondLst>
                                        </p:cTn>
                                        <p:tgtEl>
                                          <p:spTgt spid="14"/>
                                        </p:tgtEl>
                                      </p:cBhvr>
                                      <p:to x="100000" y="90000"/>
                                    </p:animScale>
                                    <p:animScale>
                                      <p:cBhvr>
                                        <p:cTn id="18" dur="166" decel="50000">
                                          <p:stCondLst>
                                            <p:cond delay="1668"/>
                                          </p:stCondLst>
                                        </p:cTn>
                                        <p:tgtEl>
                                          <p:spTgt spid="14"/>
                                        </p:tgtEl>
                                      </p:cBhvr>
                                      <p:to x="100000" y="100000"/>
                                    </p:animScale>
                                    <p:animScale>
                                      <p:cBhvr>
                                        <p:cTn id="19" dur="26">
                                          <p:stCondLst>
                                            <p:cond delay="1808"/>
                                          </p:stCondLst>
                                        </p:cTn>
                                        <p:tgtEl>
                                          <p:spTgt spid="14"/>
                                        </p:tgtEl>
                                      </p:cBhvr>
                                      <p:to x="100000" y="95000"/>
                                    </p:animScale>
                                    <p:animScale>
                                      <p:cBhvr>
                                        <p:cTn id="20" dur="166" decel="50000">
                                          <p:stCondLst>
                                            <p:cond delay="1834"/>
                                          </p:stCondLst>
                                        </p:cTn>
                                        <p:tgtEl>
                                          <p:spTgt spid="1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down)">
                                      <p:cBhvr>
                                        <p:cTn id="25" dur="580">
                                          <p:stCondLst>
                                            <p:cond delay="0"/>
                                          </p:stCondLst>
                                        </p:cTn>
                                        <p:tgtEl>
                                          <p:spTgt spid="15"/>
                                        </p:tgtEl>
                                      </p:cBhvr>
                                    </p:animEffect>
                                    <p:anim calcmode="lin" valueType="num">
                                      <p:cBhvr>
                                        <p:cTn id="2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1" dur="26">
                                          <p:stCondLst>
                                            <p:cond delay="650"/>
                                          </p:stCondLst>
                                        </p:cTn>
                                        <p:tgtEl>
                                          <p:spTgt spid="15"/>
                                        </p:tgtEl>
                                      </p:cBhvr>
                                      <p:to x="100000" y="60000"/>
                                    </p:animScale>
                                    <p:animScale>
                                      <p:cBhvr>
                                        <p:cTn id="32" dur="166" decel="50000">
                                          <p:stCondLst>
                                            <p:cond delay="676"/>
                                          </p:stCondLst>
                                        </p:cTn>
                                        <p:tgtEl>
                                          <p:spTgt spid="15"/>
                                        </p:tgtEl>
                                      </p:cBhvr>
                                      <p:to x="100000" y="100000"/>
                                    </p:animScale>
                                    <p:animScale>
                                      <p:cBhvr>
                                        <p:cTn id="33" dur="26">
                                          <p:stCondLst>
                                            <p:cond delay="1312"/>
                                          </p:stCondLst>
                                        </p:cTn>
                                        <p:tgtEl>
                                          <p:spTgt spid="15"/>
                                        </p:tgtEl>
                                      </p:cBhvr>
                                      <p:to x="100000" y="80000"/>
                                    </p:animScale>
                                    <p:animScale>
                                      <p:cBhvr>
                                        <p:cTn id="34" dur="166" decel="50000">
                                          <p:stCondLst>
                                            <p:cond delay="1338"/>
                                          </p:stCondLst>
                                        </p:cTn>
                                        <p:tgtEl>
                                          <p:spTgt spid="15"/>
                                        </p:tgtEl>
                                      </p:cBhvr>
                                      <p:to x="100000" y="100000"/>
                                    </p:animScale>
                                    <p:animScale>
                                      <p:cBhvr>
                                        <p:cTn id="35" dur="26">
                                          <p:stCondLst>
                                            <p:cond delay="1642"/>
                                          </p:stCondLst>
                                        </p:cTn>
                                        <p:tgtEl>
                                          <p:spTgt spid="15"/>
                                        </p:tgtEl>
                                      </p:cBhvr>
                                      <p:to x="100000" y="90000"/>
                                    </p:animScale>
                                    <p:animScale>
                                      <p:cBhvr>
                                        <p:cTn id="36" dur="166" decel="50000">
                                          <p:stCondLst>
                                            <p:cond delay="1668"/>
                                          </p:stCondLst>
                                        </p:cTn>
                                        <p:tgtEl>
                                          <p:spTgt spid="15"/>
                                        </p:tgtEl>
                                      </p:cBhvr>
                                      <p:to x="100000" y="100000"/>
                                    </p:animScale>
                                    <p:animScale>
                                      <p:cBhvr>
                                        <p:cTn id="37" dur="26">
                                          <p:stCondLst>
                                            <p:cond delay="1808"/>
                                          </p:stCondLst>
                                        </p:cTn>
                                        <p:tgtEl>
                                          <p:spTgt spid="15"/>
                                        </p:tgtEl>
                                      </p:cBhvr>
                                      <p:to x="100000" y="95000"/>
                                    </p:animScale>
                                    <p:animScale>
                                      <p:cBhvr>
                                        <p:cTn id="38" dur="166" decel="50000">
                                          <p:stCondLst>
                                            <p:cond delay="1834"/>
                                          </p:stCondLst>
                                        </p:cTn>
                                        <p:tgtEl>
                                          <p:spTgt spid="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205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06968" cy="4980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72719" y="787231"/>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 in der Zwangsvollstreckung</a:t>
            </a:r>
            <a:endParaRPr lang="de-DE" sz="2800" b="1" dirty="0">
              <a:effectLst>
                <a:outerShdw blurRad="38100" dist="38100" dir="2700000" algn="tl">
                  <a:srgbClr val="000000">
                    <a:alpha val="43137"/>
                  </a:srgbClr>
                </a:outerShdw>
              </a:effectLst>
            </a:endParaRPr>
          </a:p>
        </p:txBody>
      </p:sp>
      <p:sp>
        <p:nvSpPr>
          <p:cNvPr id="6" name="Abgerundetes Rechteck 5"/>
          <p:cNvSpPr/>
          <p:nvPr/>
        </p:nvSpPr>
        <p:spPr>
          <a:xfrm>
            <a:off x="1000592" y="1758678"/>
            <a:ext cx="10165598" cy="453038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Grundsätzlich fällt die Gebühr nach KV-Nr. 2111 </a:t>
            </a:r>
            <a:r>
              <a:rPr lang="de-DE" sz="2000" b="1" dirty="0" smtClean="0"/>
              <a:t>für jedes Verfahren</a:t>
            </a:r>
            <a:r>
              <a:rPr lang="de-DE" sz="2000" dirty="0" smtClean="0"/>
              <a:t> an</a:t>
            </a:r>
          </a:p>
          <a:p>
            <a:r>
              <a:rPr lang="de-DE" sz="2000" dirty="0" smtClean="0"/>
              <a:t>Mehrheit von Gläubigern ist für den Anfall der Gebühr unbeachtlich</a:t>
            </a:r>
          </a:p>
          <a:p>
            <a:r>
              <a:rPr lang="de-DE" sz="2000" dirty="0" smtClean="0"/>
              <a:t>richtet sich die Vollstreckungshandlung </a:t>
            </a:r>
            <a:r>
              <a:rPr lang="de-DE" sz="2000" b="1" u="sng" dirty="0" smtClean="0"/>
              <a:t>gegen mehrere Schuldner</a:t>
            </a:r>
            <a:r>
              <a:rPr lang="de-DE" sz="2000" dirty="0" smtClean="0"/>
              <a:t>, wird die </a:t>
            </a:r>
            <a:r>
              <a:rPr lang="de-DE" sz="2000" b="1" u="sng" dirty="0" smtClean="0"/>
              <a:t>Gebühr</a:t>
            </a:r>
            <a:r>
              <a:rPr lang="de-DE" sz="2000" dirty="0" smtClean="0"/>
              <a:t> </a:t>
            </a:r>
            <a:r>
              <a:rPr lang="de-DE" sz="2000" b="1" u="sng" dirty="0" smtClean="0"/>
              <a:t>von jedem Schuldner</a:t>
            </a:r>
            <a:r>
              <a:rPr lang="de-DE" sz="2000" dirty="0" smtClean="0"/>
              <a:t> erhoben, selbst wenn der Vollstreckungsauftrag in einem Antrag erfolgt (</a:t>
            </a:r>
            <a:r>
              <a:rPr lang="de-DE" sz="2000" b="1" dirty="0" smtClean="0"/>
              <a:t>Anm. zu KV-Nr. 2111 GKG</a:t>
            </a:r>
            <a:r>
              <a:rPr lang="de-DE" sz="2000" dirty="0" smtClean="0"/>
              <a:t>)</a:t>
            </a:r>
            <a:br>
              <a:rPr lang="de-DE" sz="2000" dirty="0" smtClean="0"/>
            </a:br>
            <a:endParaRPr lang="de-DE" sz="2000" dirty="0" smtClean="0"/>
          </a:p>
          <a:p>
            <a:r>
              <a:rPr lang="de-DE" sz="2000" dirty="0" smtClean="0"/>
              <a:t>Satz 2 der Anmerkung zu KV-Nr. 2111: mehrere Verfahren innerhalb eines Rechtszugs gelten als </a:t>
            </a:r>
            <a:r>
              <a:rPr lang="de-DE" sz="2000" b="1" u="sng" dirty="0" smtClean="0"/>
              <a:t>ein</a:t>
            </a:r>
            <a:r>
              <a:rPr lang="de-DE" sz="2000" dirty="0" smtClean="0"/>
              <a:t> Verfahren, wenn derselbe Anspruch betroffen ist</a:t>
            </a:r>
            <a:br>
              <a:rPr lang="de-DE" sz="2000" dirty="0" smtClean="0"/>
            </a:br>
            <a:r>
              <a:rPr lang="de-DE" sz="2000" dirty="0" smtClean="0"/>
              <a:t/>
            </a:r>
            <a:br>
              <a:rPr lang="de-DE" sz="2000" dirty="0" smtClean="0"/>
            </a:br>
            <a:r>
              <a:rPr lang="de-DE" sz="2000" dirty="0" smtClean="0"/>
              <a:t>=&gt; gilt z.B. für Pfändungsbeschluss (§ 829 ZPO) und Überweisungsbeschluss (§ 835 ZPO) </a:t>
            </a:r>
          </a:p>
          <a:p>
            <a:pPr marL="630015" lvl="1" indent="0">
              <a:buNone/>
            </a:pPr>
            <a:r>
              <a:rPr lang="de-DE" sz="2000" dirty="0" smtClean="0"/>
              <a:t>	beide betreffen denselben Anspruch aus demselben Titel</a:t>
            </a:r>
            <a:endParaRPr lang="de-DE" sz="2000" dirty="0"/>
          </a:p>
        </p:txBody>
      </p:sp>
      <p:sp>
        <p:nvSpPr>
          <p:cNvPr id="4" name="Abgerundetes Rechteck 3"/>
          <p:cNvSpPr/>
          <p:nvPr/>
        </p:nvSpPr>
        <p:spPr>
          <a:xfrm>
            <a:off x="558202" y="1750519"/>
            <a:ext cx="1786642" cy="5770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KV-Nr. 2111</a:t>
            </a:r>
            <a:endParaRPr lang="de-DE" sz="2400" b="1" dirty="0">
              <a:effectLst>
                <a:outerShdw blurRad="38100" dist="38100" dir="2700000" algn="tl">
                  <a:srgbClr val="000000">
                    <a:alpha val="43137"/>
                  </a:srgbClr>
                </a:outerShdw>
              </a:effectLst>
            </a:endParaRPr>
          </a:p>
        </p:txBody>
      </p:sp>
      <p:sp>
        <p:nvSpPr>
          <p:cNvPr id="8" name="Gefaltete Ecke 7"/>
          <p:cNvSpPr/>
          <p:nvPr/>
        </p:nvSpPr>
        <p:spPr>
          <a:xfrm rot="283691">
            <a:off x="9440931" y="1136053"/>
            <a:ext cx="1668958" cy="143493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Keine Ermäßigung möglich</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05861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24" name="Gefaltete Ecke 23"/>
          <p:cNvSpPr/>
          <p:nvPr/>
        </p:nvSpPr>
        <p:spPr>
          <a:xfrm rot="21353749">
            <a:off x="9809739" y="132090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Gebühren-erhebung erst nach Verfahrens-abschluss</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275730" y="1861323"/>
            <a:ext cx="9077165" cy="1748166"/>
            <a:chOff x="409150" y="1978062"/>
            <a:chExt cx="9077165" cy="1748166"/>
          </a:xfrm>
        </p:grpSpPr>
        <p:sp>
          <p:nvSpPr>
            <p:cNvPr id="5" name="Abgerundetes Rechteck 4"/>
            <p:cNvSpPr/>
            <p:nvPr/>
          </p:nvSpPr>
          <p:spPr>
            <a:xfrm>
              <a:off x="409150" y="2341097"/>
              <a:ext cx="9077165" cy="13851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Die </a:t>
              </a:r>
              <a:r>
                <a:rPr lang="de-DE" sz="2000" b="1" dirty="0"/>
                <a:t>Gebühr ist mit Antragstellung fällig </a:t>
              </a:r>
              <a:r>
                <a:rPr lang="de-DE" sz="2000" dirty="0"/>
                <a:t>(§ 6 I S. 1 Nr. 1 GKG), wird aber </a:t>
              </a:r>
              <a:r>
                <a:rPr lang="de-DE" sz="2000" b="1" dirty="0"/>
                <a:t>mangels Vorauszahlungspflicht </a:t>
              </a:r>
              <a:r>
                <a:rPr lang="de-DE" sz="2000" dirty="0"/>
                <a:t>und aufgrund des </a:t>
              </a:r>
              <a:r>
                <a:rPr lang="de-DE" sz="2000" b="1" dirty="0"/>
                <a:t>zügigen Verfahrensablaufes </a:t>
              </a:r>
              <a:r>
                <a:rPr lang="de-DE" sz="2000" dirty="0"/>
                <a:t>erst </a:t>
              </a:r>
              <a:r>
                <a:rPr lang="de-DE" sz="2000" b="1" dirty="0"/>
                <a:t>nach Verfahrensabschluss erhoben</a:t>
              </a:r>
              <a:r>
                <a:rPr lang="de-DE" sz="2000" dirty="0"/>
                <a:t>, mithin nach:</a:t>
              </a:r>
            </a:p>
          </p:txBody>
        </p:sp>
        <p:sp>
          <p:nvSpPr>
            <p:cNvPr id="6" name="Abgerundetes Rechteck 5"/>
            <p:cNvSpPr/>
            <p:nvPr/>
          </p:nvSpPr>
          <p:spPr>
            <a:xfrm>
              <a:off x="435769" y="1978062"/>
              <a:ext cx="46005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Ansatz der Kosten</a:t>
              </a:r>
            </a:p>
          </p:txBody>
        </p:sp>
      </p:grpSp>
      <p:grpSp>
        <p:nvGrpSpPr>
          <p:cNvPr id="8" name="Gruppieren 7"/>
          <p:cNvGrpSpPr/>
          <p:nvPr/>
        </p:nvGrpSpPr>
        <p:grpSpPr>
          <a:xfrm>
            <a:off x="1311021" y="3678809"/>
            <a:ext cx="9213376" cy="719995"/>
            <a:chOff x="1311021" y="3678809"/>
            <a:chExt cx="9213376" cy="719995"/>
          </a:xfrm>
        </p:grpSpPr>
        <p:sp>
          <p:nvSpPr>
            <p:cNvPr id="2" name="Abgerundetes Rechteck 1"/>
            <p:cNvSpPr/>
            <p:nvPr/>
          </p:nvSpPr>
          <p:spPr>
            <a:xfrm>
              <a:off x="2730535" y="3678809"/>
              <a:ext cx="7793862"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Erlass einer (wirksamen - beachte § 929 II ZPO !) Kostenentscheidung (durch Urteil, Beschluss)</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304780" y="4468124"/>
            <a:ext cx="9219618" cy="719995"/>
            <a:chOff x="1304780" y="4468124"/>
            <a:chExt cx="9219618" cy="719995"/>
          </a:xfrm>
        </p:grpSpPr>
        <p:sp>
          <p:nvSpPr>
            <p:cNvPr id="12" name="Abgerundetes Rechteck 11"/>
            <p:cNvSpPr/>
            <p:nvPr/>
          </p:nvSpPr>
          <p:spPr>
            <a:xfrm>
              <a:off x="2730535" y="4468124"/>
              <a:ext cx="7793863"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Erledigung/ Beendigung des Verfahrens durch </a:t>
              </a:r>
              <a:r>
                <a:rPr lang="de-DE" sz="2000" dirty="0" smtClean="0"/>
                <a:t>Antragsrücknahme oder Vergleich</a:t>
              </a:r>
              <a:endParaRPr lang="de-DE" sz="2000" dirty="0"/>
            </a:p>
          </p:txBody>
        </p:sp>
        <p:sp>
          <p:nvSpPr>
            <p:cNvPr id="16" name="Pfeil nach rechts 15"/>
            <p:cNvSpPr/>
            <p:nvPr/>
          </p:nvSpPr>
          <p:spPr>
            <a:xfrm>
              <a:off x="1304780" y="4523780"/>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5" name="Gruppieren 14"/>
          <p:cNvGrpSpPr/>
          <p:nvPr/>
        </p:nvGrpSpPr>
        <p:grpSpPr>
          <a:xfrm>
            <a:off x="1304780" y="5257439"/>
            <a:ext cx="9219619" cy="719995"/>
            <a:chOff x="1304780" y="5257439"/>
            <a:chExt cx="9219619" cy="719995"/>
          </a:xfrm>
        </p:grpSpPr>
        <p:sp>
          <p:nvSpPr>
            <p:cNvPr id="13" name="Abgerundetes Rechteck 12"/>
            <p:cNvSpPr/>
            <p:nvPr/>
          </p:nvSpPr>
          <p:spPr>
            <a:xfrm>
              <a:off x="2730535" y="5257439"/>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 erfolgter Vollziehung (Zustellung, s. § 929 II ZPO)</a:t>
              </a:r>
            </a:p>
          </p:txBody>
        </p:sp>
        <p:sp>
          <p:nvSpPr>
            <p:cNvPr id="17" name="Pfeil nach rechts 16"/>
            <p:cNvSpPr/>
            <p:nvPr/>
          </p:nvSpPr>
          <p:spPr>
            <a:xfrm>
              <a:off x="1304780" y="5352845"/>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1" name="Gruppieren 20"/>
          <p:cNvGrpSpPr/>
          <p:nvPr/>
        </p:nvGrpSpPr>
        <p:grpSpPr>
          <a:xfrm>
            <a:off x="1311832" y="6077002"/>
            <a:ext cx="9212567" cy="719995"/>
            <a:chOff x="1311832" y="6077002"/>
            <a:chExt cx="9212567" cy="719995"/>
          </a:xfrm>
        </p:grpSpPr>
        <p:sp>
          <p:nvSpPr>
            <p:cNvPr id="14" name="Abgerundetes Rechteck 13"/>
            <p:cNvSpPr/>
            <p:nvPr/>
          </p:nvSpPr>
          <p:spPr>
            <a:xfrm>
              <a:off x="2730535" y="6077002"/>
              <a:ext cx="7793864" cy="71999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015" lvl="1" algn="ctr"/>
              <a:r>
                <a:rPr lang="de-DE" sz="2000" dirty="0"/>
                <a:t>Nichtbetreiben oder Unterbrechung &gt; 6 Monate</a:t>
              </a:r>
            </a:p>
          </p:txBody>
        </p:sp>
        <p:sp>
          <p:nvSpPr>
            <p:cNvPr id="20" name="Pfeil nach rechts 19"/>
            <p:cNvSpPr/>
            <p:nvPr/>
          </p:nvSpPr>
          <p:spPr>
            <a:xfrm>
              <a:off x="1311832" y="616095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199556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p:cTn id="31" dur="1000" fill="hold"/>
                                        <p:tgtEl>
                                          <p:spTgt spid="24"/>
                                        </p:tgtEl>
                                        <p:attrNameLst>
                                          <p:attrName>ppt_w</p:attrName>
                                        </p:attrNameLst>
                                      </p:cBhvr>
                                      <p:tavLst>
                                        <p:tav tm="0">
                                          <p:val>
                                            <p:fltVal val="0"/>
                                          </p:val>
                                        </p:tav>
                                        <p:tav tm="100000">
                                          <p:val>
                                            <p:strVal val="#ppt_w"/>
                                          </p:val>
                                        </p:tav>
                                      </p:tavLst>
                                    </p:anim>
                                    <p:anim calcmode="lin" valueType="num">
                                      <p:cBhvr>
                                        <p:cTn id="32" dur="1000" fill="hold"/>
                                        <p:tgtEl>
                                          <p:spTgt spid="24"/>
                                        </p:tgtEl>
                                        <p:attrNameLst>
                                          <p:attrName>ppt_h</p:attrName>
                                        </p:attrNameLst>
                                      </p:cBhvr>
                                      <p:tavLst>
                                        <p:tav tm="0">
                                          <p:val>
                                            <p:fltVal val="0"/>
                                          </p:val>
                                        </p:tav>
                                        <p:tav tm="100000">
                                          <p:val>
                                            <p:strVal val="#ppt_h"/>
                                          </p:val>
                                        </p:tav>
                                      </p:tavLst>
                                    </p:anim>
                                    <p:anim calcmode="lin" valueType="num">
                                      <p:cBhvr>
                                        <p:cTn id="33" dur="1000" fill="hold"/>
                                        <p:tgtEl>
                                          <p:spTgt spid="24"/>
                                        </p:tgtEl>
                                        <p:attrNameLst>
                                          <p:attrName>style.rotation</p:attrName>
                                        </p:attrNameLst>
                                      </p:cBhvr>
                                      <p:tavLst>
                                        <p:tav tm="0">
                                          <p:val>
                                            <p:fltVal val="90"/>
                                          </p:val>
                                        </p:tav>
                                        <p:tav tm="100000">
                                          <p:val>
                                            <p:fltVal val="0"/>
                                          </p:val>
                                        </p:tav>
                                      </p:tavLst>
                                    </p:anim>
                                    <p:animEffect transition="in" filter="fade">
                                      <p:cBhvr>
                                        <p:cTn id="34"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sp>
        <p:nvSpPr>
          <p:cNvPr id="6" name="Abgerundetes Rechteck 5"/>
          <p:cNvSpPr/>
          <p:nvPr/>
        </p:nvSpPr>
        <p:spPr>
          <a:xfrm>
            <a:off x="302349" y="1861323"/>
            <a:ext cx="3283814"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Kostenschuldner</a:t>
            </a:r>
            <a:endParaRPr lang="de-DE" sz="2400" b="1" dirty="0"/>
          </a:p>
        </p:txBody>
      </p:sp>
      <p:grpSp>
        <p:nvGrpSpPr>
          <p:cNvPr id="8" name="Gruppieren 7"/>
          <p:cNvGrpSpPr/>
          <p:nvPr/>
        </p:nvGrpSpPr>
        <p:grpSpPr>
          <a:xfrm>
            <a:off x="1516320" y="2576607"/>
            <a:ext cx="8681909" cy="1609058"/>
            <a:chOff x="1311021" y="3219063"/>
            <a:chExt cx="8681909" cy="1609058"/>
          </a:xfrm>
        </p:grpSpPr>
        <p:sp>
          <p:nvSpPr>
            <p:cNvPr id="2" name="Abgerundetes Rechteck 1"/>
            <p:cNvSpPr/>
            <p:nvPr/>
          </p:nvSpPr>
          <p:spPr>
            <a:xfrm>
              <a:off x="2199068" y="3219063"/>
              <a:ext cx="7793862" cy="160905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bei Vorliegen einer Kostengrundentscheidung/-regelung der Entscheidungs- oder ggf. Übernahmeschuldner (§ 29 Nr. 1 und 2 GKG) - beachte § 929 II ZPO ! </a:t>
              </a:r>
            </a:p>
          </p:txBody>
        </p:sp>
        <p:sp>
          <p:nvSpPr>
            <p:cNvPr id="4" name="Pfeil nach rechts 3"/>
            <p:cNvSpPr/>
            <p:nvPr/>
          </p:nvSpPr>
          <p:spPr>
            <a:xfrm>
              <a:off x="1311021" y="3764449"/>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9" name="Gruppieren 8"/>
          <p:cNvGrpSpPr/>
          <p:nvPr/>
        </p:nvGrpSpPr>
        <p:grpSpPr>
          <a:xfrm>
            <a:off x="1516320" y="4439838"/>
            <a:ext cx="8681909" cy="719995"/>
            <a:chOff x="1842489" y="4468124"/>
            <a:chExt cx="8681909" cy="719995"/>
          </a:xfrm>
        </p:grpSpPr>
        <p:sp>
          <p:nvSpPr>
            <p:cNvPr id="12" name="Abgerundetes Rechteck 11"/>
            <p:cNvSpPr/>
            <p:nvPr/>
          </p:nvSpPr>
          <p:spPr>
            <a:xfrm>
              <a:off x="2730535" y="4468124"/>
              <a:ext cx="7793863" cy="71999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47478" lvl="2"/>
              <a:r>
                <a:rPr lang="de-DE" sz="2400" dirty="0"/>
                <a:t>der Antragsteller (§ 22 I 1 GKG) in allen übrigen Fällen</a:t>
              </a:r>
            </a:p>
          </p:txBody>
        </p:sp>
        <p:sp>
          <p:nvSpPr>
            <p:cNvPr id="16" name="Pfeil nach rechts 15"/>
            <p:cNvSpPr/>
            <p:nvPr/>
          </p:nvSpPr>
          <p:spPr>
            <a:xfrm>
              <a:off x="1842489" y="4537433"/>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4" name="Gefaltete Ecke 23"/>
          <p:cNvSpPr/>
          <p:nvPr/>
        </p:nvSpPr>
        <p:spPr>
          <a:xfrm rot="21353749">
            <a:off x="506319" y="4382397"/>
            <a:ext cx="2117335" cy="204739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929 II ZPO beachten !</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5835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183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871538" y="1735519"/>
            <a:ext cx="9957661" cy="1170611"/>
            <a:chOff x="871538" y="1804782"/>
            <a:chExt cx="9957661" cy="1170611"/>
          </a:xfrm>
        </p:grpSpPr>
        <p:sp>
          <p:nvSpPr>
            <p:cNvPr id="5" name="Abgerundetes Rechteck 4"/>
            <p:cNvSpPr/>
            <p:nvPr/>
          </p:nvSpPr>
          <p:spPr>
            <a:xfrm>
              <a:off x="871538" y="2283614"/>
              <a:ext cx="9957661" cy="69177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 im Arrest- und einstweiligen Verfügungsverfahren entstehen nach folgenden </a:t>
              </a:r>
            </a:p>
            <a:p>
              <a:pPr algn="ctr"/>
              <a:r>
                <a:rPr lang="de-DE" sz="2000" b="1" dirty="0"/>
                <a:t>     </a:t>
              </a:r>
              <a:r>
                <a:rPr lang="de-DE" sz="2000" b="1" dirty="0" smtClean="0"/>
                <a:t>KV-Nummern :</a:t>
              </a:r>
              <a:endParaRPr lang="de-DE" sz="2000" b="1" dirty="0"/>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Gebühren</a:t>
              </a:r>
              <a:endParaRPr lang="de-DE" sz="2400" b="1" dirty="0"/>
            </a:p>
          </p:txBody>
        </p:sp>
      </p:grpSp>
      <p:grpSp>
        <p:nvGrpSpPr>
          <p:cNvPr id="15" name="Gruppieren 14"/>
          <p:cNvGrpSpPr/>
          <p:nvPr/>
        </p:nvGrpSpPr>
        <p:grpSpPr>
          <a:xfrm>
            <a:off x="871538" y="3029898"/>
            <a:ext cx="10023768" cy="1002495"/>
            <a:chOff x="340443" y="3402715"/>
            <a:chExt cx="10158089" cy="1947705"/>
          </a:xfrm>
        </p:grpSpPr>
        <p:grpSp>
          <p:nvGrpSpPr>
            <p:cNvPr id="4" name="Gruppieren 3"/>
            <p:cNvGrpSpPr/>
            <p:nvPr/>
          </p:nvGrpSpPr>
          <p:grpSpPr>
            <a:xfrm>
              <a:off x="340443" y="3402715"/>
              <a:ext cx="10158089" cy="1947705"/>
              <a:chOff x="340444" y="3651604"/>
              <a:chExt cx="10158089" cy="1947705"/>
            </a:xfrm>
          </p:grpSpPr>
          <p:sp>
            <p:nvSpPr>
              <p:cNvPr id="3" name="Abgerundetes Rechteck 2"/>
              <p:cNvSpPr/>
              <p:nvPr/>
            </p:nvSpPr>
            <p:spPr>
              <a:xfrm>
                <a:off x="1561079" y="4133932"/>
                <a:ext cx="8937454" cy="146537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a:p>
            </p:txBody>
          </p:sp>
          <p:sp>
            <p:nvSpPr>
              <p:cNvPr id="2" name="Abgerundetes Rechteck 1"/>
              <p:cNvSpPr/>
              <p:nvPr/>
            </p:nvSpPr>
            <p:spPr>
              <a:xfrm>
                <a:off x="340444" y="3651604"/>
                <a:ext cx="2290795" cy="6777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1410-1412</a:t>
                </a:r>
                <a:endParaRPr lang="de-DE" sz="2400" b="1" dirty="0"/>
              </a:p>
            </p:txBody>
          </p:sp>
        </p:grpSp>
        <p:sp>
          <p:nvSpPr>
            <p:cNvPr id="14" name="Rechteck 13"/>
            <p:cNvSpPr/>
            <p:nvPr/>
          </p:nvSpPr>
          <p:spPr>
            <a:xfrm>
              <a:off x="1485841" y="4271462"/>
              <a:ext cx="8612476" cy="777357"/>
            </a:xfrm>
            <a:prstGeom prst="rect">
              <a:avLst/>
            </a:prstGeom>
          </p:spPr>
          <p:txBody>
            <a:bodyPr wrap="square">
              <a:spAutoFit/>
            </a:bodyPr>
            <a:lstStyle/>
            <a:p>
              <a:pPr marL="373063" indent="0">
                <a:buNone/>
                <a:tabLst>
                  <a:tab pos="2035175" algn="l"/>
                </a:tabLst>
              </a:pPr>
              <a:r>
                <a:rPr lang="de-DE" sz="2000" dirty="0">
                  <a:solidFill>
                    <a:schemeClr val="bg1"/>
                  </a:solidFill>
                </a:rPr>
                <a:t>erster Rechtszug (Anordnungs-, Widerspruchs- und </a:t>
              </a:r>
              <a:r>
                <a:rPr lang="de-DE" sz="2000" dirty="0" smtClean="0">
                  <a:solidFill>
                    <a:schemeClr val="bg1"/>
                  </a:solidFill>
                </a:rPr>
                <a:t>Aufhebungsverfahren)</a:t>
              </a:r>
              <a:endParaRPr lang="de-DE" sz="2000" dirty="0">
                <a:solidFill>
                  <a:schemeClr val="bg1"/>
                </a:solidFill>
              </a:endParaRPr>
            </a:p>
          </p:txBody>
        </p:sp>
      </p:grpSp>
    </p:spTree>
    <p:extLst>
      <p:ext uri="{BB962C8B-B14F-4D97-AF65-F5344CB8AC3E}">
        <p14:creationId xmlns:p14="http://schemas.microsoft.com/office/powerpoint/2010/main" val="2317874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336206" y="1198108"/>
            <a:ext cx="5519587"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Arrest- und einstweilige Verfügung</a:t>
            </a:r>
          </a:p>
        </p:txBody>
      </p:sp>
      <p:grpSp>
        <p:nvGrpSpPr>
          <p:cNvPr id="12" name="Gruppieren 11"/>
          <p:cNvGrpSpPr/>
          <p:nvPr/>
        </p:nvGrpSpPr>
        <p:grpSpPr>
          <a:xfrm>
            <a:off x="871538" y="1735519"/>
            <a:ext cx="9957661" cy="2363783"/>
            <a:chOff x="871538" y="1804782"/>
            <a:chExt cx="9957661" cy="2363783"/>
          </a:xfrm>
        </p:grpSpPr>
        <p:sp>
          <p:nvSpPr>
            <p:cNvPr id="5" name="Abgerundetes Rechteck 4"/>
            <p:cNvSpPr/>
            <p:nvPr/>
          </p:nvSpPr>
          <p:spPr>
            <a:xfrm>
              <a:off x="871538" y="2283614"/>
              <a:ext cx="9957661" cy="18849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A beantragt gegen B den Erlass einer einstweiligen Verfügung wegen der Unterlassung ehrenrühriger Behauptungen.</a:t>
              </a:r>
            </a:p>
            <a:p>
              <a:pPr algn="ctr"/>
              <a:r>
                <a:rPr lang="de-DE" sz="2000" b="1" dirty="0" smtClean="0"/>
                <a:t>Die begehrte einstweilige Verfügung ergeht ohne mündliche Verhandlung durch Beschluss. </a:t>
              </a:r>
            </a:p>
            <a:p>
              <a:pPr algn="ctr"/>
              <a:r>
                <a:rPr lang="de-DE" sz="2000" b="1" dirty="0" smtClean="0"/>
                <a:t>Die Kosten des Verfahrens werden dem B auferlegt.</a:t>
              </a:r>
            </a:p>
            <a:p>
              <a:pPr algn="ctr"/>
              <a:r>
                <a:rPr lang="de-DE" sz="2000" b="1" dirty="0" smtClean="0"/>
                <a:t>Der Streitwert wird auf 3.000,00 EUR festgesetzt.</a:t>
              </a:r>
              <a:endParaRPr lang="de-DE" sz="2000" b="1" dirty="0"/>
            </a:p>
          </p:txBody>
        </p:sp>
        <p:sp>
          <p:nvSpPr>
            <p:cNvPr id="6" name="Abgerundetes Rechteck 5"/>
            <p:cNvSpPr/>
            <p:nvPr/>
          </p:nvSpPr>
          <p:spPr>
            <a:xfrm>
              <a:off x="871538" y="1804782"/>
              <a:ext cx="2464668" cy="5237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Beispiel:</a:t>
              </a:r>
              <a:endParaRPr lang="de-DE" sz="2400" b="1" dirty="0"/>
            </a:p>
          </p:txBody>
        </p:sp>
      </p:grpSp>
      <p:sp>
        <p:nvSpPr>
          <p:cNvPr id="22" name="Abgerundetes Rechteck 21"/>
          <p:cNvSpPr/>
          <p:nvPr/>
        </p:nvSpPr>
        <p:spPr>
          <a:xfrm>
            <a:off x="871538" y="4047482"/>
            <a:ext cx="9957661" cy="18849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Nachdem A dem Gericht mitgeteilt hat, dass er die einstweilige </a:t>
            </a:r>
            <a:r>
              <a:rPr lang="de-DE" sz="2000" b="1" dirty="0"/>
              <a:t>V</a:t>
            </a:r>
            <a:r>
              <a:rPr lang="de-DE" sz="2000" b="1" dirty="0" smtClean="0"/>
              <a:t>erfügung innerhalb der Vollziehungsfrist von § 929 II ZPO dem B mittels Gerichtsvollzieher zugestellt habe, fertigt der Kostenbeamte folgende Gerichtskostenrechnung:</a:t>
            </a:r>
            <a:endParaRPr lang="de-DE" sz="2000" b="1" dirty="0"/>
          </a:p>
        </p:txBody>
      </p:sp>
    </p:spTree>
    <p:extLst>
      <p:ext uri="{BB962C8B-B14F-4D97-AF65-F5344CB8AC3E}">
        <p14:creationId xmlns:p14="http://schemas.microsoft.com/office/powerpoint/2010/main" val="2994603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2866</Words>
  <Application>Microsoft Office PowerPoint</Application>
  <PresentationFormat>Breitbild</PresentationFormat>
  <Paragraphs>462</Paragraphs>
  <Slides>34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34</vt:i4>
      </vt:variant>
    </vt:vector>
  </HeadingPairs>
  <TitlesOfParts>
    <vt:vector size="40" baseType="lpstr">
      <vt:lpstr>Arial</vt:lpstr>
      <vt:lpstr>Calibri</vt:lpstr>
      <vt:lpstr>Calibri Light</vt:lpstr>
      <vt:lpstr>Helvetica</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5</cp:revision>
  <dcterms:created xsi:type="dcterms:W3CDTF">2024-08-07T11:50:47Z</dcterms:created>
  <dcterms:modified xsi:type="dcterms:W3CDTF">2024-08-12T11:32:33Z</dcterms:modified>
</cp:coreProperties>
</file>