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06.08.2024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1365885" y="1157209"/>
            <a:ext cx="3729037" cy="2055686"/>
          </a:xfrm>
          <a:prstGeom prst="wedgeEllipseCallout">
            <a:avLst>
              <a:gd name="adj1" fmla="val 54263"/>
              <a:gd name="adj2" fmla="val 5485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…jetzt geht’s los…</a:t>
            </a:r>
            <a:endParaRPr lang="de-DE" sz="32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916" y="2281707"/>
            <a:ext cx="2128564" cy="4270029"/>
          </a:xfrm>
          <a:prstGeom prst="rect">
            <a:avLst/>
          </a:prstGeom>
        </p:spPr>
      </p:pic>
      <p:sp>
        <p:nvSpPr>
          <p:cNvPr id="8" name="Abgerundetes Rechteck 7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2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begriffliche Unterschiede zwischen dem Zivilverfahren und Verfahren in Familiensachen: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19" name="Gefaltete Ecke 18"/>
          <p:cNvSpPr/>
          <p:nvPr/>
        </p:nvSpPr>
        <p:spPr>
          <a:xfrm rot="21260758">
            <a:off x="3052898" y="2035664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4410786" y="2030559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Antrag-steller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433269">
            <a:off x="6609005" y="2021844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Beklagter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>
            <a:off x="7951183" y="2057764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Antrags-gegner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Gefaltete Ecke 21"/>
          <p:cNvSpPr/>
          <p:nvPr/>
        </p:nvSpPr>
        <p:spPr>
          <a:xfrm rot="21260758">
            <a:off x="239762" y="1691989"/>
            <a:ext cx="2105996" cy="1950603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Zivil-verfahren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304637">
            <a:off x="9706308" y="1482892"/>
            <a:ext cx="2044300" cy="200179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Familien-rechtliches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  <a:endParaRPr lang="de-DE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1260758">
            <a:off x="264457" y="3883903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Urteil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1260758">
            <a:off x="3454839" y="3753326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PKH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21297222">
            <a:off x="6366336" y="3693677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Klage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Gefaltete Ecke 26"/>
          <p:cNvSpPr/>
          <p:nvPr/>
        </p:nvSpPr>
        <p:spPr>
          <a:xfrm>
            <a:off x="9315083" y="3670476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Prozess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7626280" y="368005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677898" y="3727919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VKH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1502622" y="3823181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Beschluss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1" name="Gefaltete Ecke 30"/>
          <p:cNvSpPr/>
          <p:nvPr/>
        </p:nvSpPr>
        <p:spPr>
          <a:xfrm>
            <a:off x="10580989" y="3782186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2" name="Gefaltete Ecke 31"/>
          <p:cNvSpPr/>
          <p:nvPr/>
        </p:nvSpPr>
        <p:spPr>
          <a:xfrm>
            <a:off x="4335449" y="5332625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Streitwert-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abängig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AG/LG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5723425" y="5346010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mmer AG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5" name="Gefaltete Ecke 34"/>
          <p:cNvSpPr/>
          <p:nvPr/>
        </p:nvSpPr>
        <p:spPr>
          <a:xfrm rot="463385">
            <a:off x="7851992" y="5249811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öffentlich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Gefaltete Ecke 33"/>
          <p:cNvSpPr/>
          <p:nvPr/>
        </p:nvSpPr>
        <p:spPr>
          <a:xfrm>
            <a:off x="9253497" y="5277239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nicht öffentlich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Gefaltete Ecke 35"/>
          <p:cNvSpPr/>
          <p:nvPr/>
        </p:nvSpPr>
        <p:spPr>
          <a:xfrm>
            <a:off x="518124" y="5332624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Prozess-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bevoll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mächtigter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1968417" y="5320126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Verfahrens-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bevoll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mächtigter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4" grpId="0" animBg="1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Wer ist funktionell zuständig?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19" name="Gefaltete Ecke 18"/>
          <p:cNvSpPr/>
          <p:nvPr/>
        </p:nvSpPr>
        <p:spPr>
          <a:xfrm rot="21260758">
            <a:off x="1445570" y="2035664"/>
            <a:ext cx="1483428" cy="1323481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Scheidung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" name="Gefaltete Ecke 4"/>
          <p:cNvSpPr/>
          <p:nvPr/>
        </p:nvSpPr>
        <p:spPr>
          <a:xfrm>
            <a:off x="2988912" y="2050800"/>
            <a:ext cx="1483428" cy="1323481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6609005" y="2021844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Umgangs-regelung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206678">
            <a:off x="7975794" y="1968478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 rot="221036">
            <a:off x="240093" y="3624187"/>
            <a:ext cx="1483428" cy="1323481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Gewalt-schutz-sachen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21260758">
            <a:off x="3724440" y="3709955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Durch-führung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Vormund-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schaft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21297222">
            <a:off x="8515260" y="3585141"/>
            <a:ext cx="1483428" cy="1323481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Erteilung der Rechts-kraft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10054020" y="3429001"/>
            <a:ext cx="1483428" cy="1323481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UdG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5175889" y="3647818"/>
            <a:ext cx="1483428" cy="132348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1663467" y="3819373"/>
            <a:ext cx="1483428" cy="1323481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Gefaltete Ecke 35"/>
          <p:cNvSpPr/>
          <p:nvPr/>
        </p:nvSpPr>
        <p:spPr>
          <a:xfrm rot="281079">
            <a:off x="5969171" y="5201220"/>
            <a:ext cx="1483428" cy="1323481"/>
          </a:xfrm>
          <a:prstGeom prst="foldedCorner">
            <a:avLst/>
          </a:prstGeom>
          <a:solidFill>
            <a:srgbClr val="E6BDE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KfB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7476561" y="5252626"/>
            <a:ext cx="1483428" cy="1323481"/>
          </a:xfrm>
          <a:prstGeom prst="foldedCorner">
            <a:avLst/>
          </a:prstGeom>
          <a:solidFill>
            <a:srgbClr val="E6BDE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0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Besteht in folgenden Verfahren Anwaltszwang? Und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0" name="Gefaltete Ecke 19"/>
          <p:cNvSpPr/>
          <p:nvPr/>
        </p:nvSpPr>
        <p:spPr>
          <a:xfrm>
            <a:off x="6558532" y="4237745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ja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206678">
            <a:off x="8751101" y="4237746"/>
            <a:ext cx="1483428" cy="1323481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114 I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339229">
            <a:off x="6549589" y="2144076"/>
            <a:ext cx="1501315" cy="142553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nein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8680404" y="2144077"/>
            <a:ext cx="1556283" cy="142553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114 I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80591" y="2448135"/>
            <a:ext cx="4588865" cy="58139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a) Antrag auf Entzug der </a:t>
            </a:r>
            <a:r>
              <a:rPr lang="de-DE" sz="2400" dirty="0" err="1" smtClean="0"/>
              <a:t>eSo</a:t>
            </a:r>
            <a:endParaRPr lang="de-DE" sz="2400" dirty="0"/>
          </a:p>
        </p:txBody>
      </p:sp>
      <p:sp>
        <p:nvSpPr>
          <p:cNvPr id="22" name="Abgerundetes Rechteck 21"/>
          <p:cNvSpPr/>
          <p:nvPr/>
        </p:nvSpPr>
        <p:spPr>
          <a:xfrm>
            <a:off x="694479" y="4507722"/>
            <a:ext cx="4588865" cy="58139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b</a:t>
            </a:r>
            <a:r>
              <a:rPr lang="de-DE" sz="2400" dirty="0" smtClean="0"/>
              <a:t>) Antrag auf Scheidung</a:t>
            </a:r>
            <a:endParaRPr lang="de-DE" sz="2400" dirty="0"/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5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wird der folgenden Beschluss wirksam? Nennen Sie die Notfrist.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4840928" y="2343132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 Monat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7494542" y="2329338"/>
            <a:ext cx="2120946" cy="21993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 Bekanntgabe des Beschlusses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694479" y="2489339"/>
            <a:ext cx="3005584" cy="130745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VKH</a:t>
            </a:r>
            <a:endParaRPr lang="de-DE" sz="3200" dirty="0"/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werden folgende Beschlüsse wirksam? 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4316512" y="1866703"/>
            <a:ext cx="1528592" cy="1458319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Rechts-kraft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113072" y="1917857"/>
            <a:ext cx="1533493" cy="1456086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116 II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871538" y="2089289"/>
            <a:ext cx="3403680" cy="9396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a) Scheidungsbeschluss</a:t>
            </a:r>
            <a:endParaRPr lang="de-DE" sz="24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2830527" y="3659278"/>
            <a:ext cx="4500562" cy="9396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b) Beschluss in einem Verfahren bzgl. des Zugewinns.</a:t>
            </a:r>
            <a:endParaRPr lang="de-DE" sz="2400" dirty="0"/>
          </a:p>
        </p:txBody>
      </p:sp>
      <p:sp>
        <p:nvSpPr>
          <p:cNvPr id="16" name="Gefaltete Ecke 15"/>
          <p:cNvSpPr/>
          <p:nvPr/>
        </p:nvSpPr>
        <p:spPr>
          <a:xfrm rot="21399046">
            <a:off x="7892014" y="3251794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Rechts-kraft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>
            <a:off x="9725206" y="3208387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116 III S.1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435769" y="4916964"/>
            <a:ext cx="5500739" cy="114882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c</a:t>
            </a:r>
            <a:r>
              <a:rPr lang="de-DE" sz="2400" smtClean="0"/>
              <a:t>) </a:t>
            </a:r>
            <a:r>
              <a:rPr lang="de-DE" sz="2400" dirty="0" smtClean="0"/>
              <a:t>Beschluss über die Verpflichtung zur</a:t>
            </a:r>
          </a:p>
          <a:p>
            <a:pPr algn="ctr"/>
            <a:r>
              <a:rPr lang="de-DE" sz="2400" dirty="0" smtClean="0"/>
              <a:t>    Zahlung von Unterhalt, für das mdj. Kind.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 rot="21399046">
            <a:off x="6266699" y="4960370"/>
            <a:ext cx="1528592" cy="1458319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sofort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7889563" y="5095650"/>
            <a:ext cx="1533493" cy="1456086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116 III S.3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6" grpId="0" animBg="1"/>
      <p:bldP spid="17" grpId="0" animBg="1"/>
      <p:bldP spid="19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3051957"/>
            <a:chOff x="871538" y="1405759"/>
            <a:chExt cx="8853668" cy="305195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285318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Melina und Jonas schließen am 05.05.2010 die Ehe im Standesamt in Berlin-Wedding. Nach der Hochzeit ziehen sie nach Berlin-Köpenick. Am 10.06.2011 ist der gemeinsame Sohn Felix geboren. Nachdem sich die Eheleute auseinander gelebt haben, zieht </a:t>
              </a:r>
              <a:r>
                <a:rPr lang="de-DE" sz="2400" b="1" smtClean="0"/>
                <a:t>Jonas am </a:t>
              </a:r>
              <a:r>
                <a:rPr lang="de-DE" sz="2400" b="1" dirty="0" smtClean="0"/>
                <a:t>23.1.2022 in eine eigene Wohnung in Berlin–Pankow.</a:t>
              </a:r>
            </a:p>
            <a:p>
              <a:r>
                <a:rPr lang="de-DE" sz="2400" b="1" dirty="0" smtClean="0"/>
                <a:t>Erläutern Sie die sachliche und örtliche Zuständigkeit unter Nennung der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5048633" y="3667523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940433" y="3643161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§§ 23a I Nr.1, 23b GVG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728216" y="3795294"/>
            <a:ext cx="3403680" cy="93966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s</a:t>
            </a:r>
            <a:r>
              <a:rPr lang="de-DE" sz="2400" dirty="0" smtClean="0"/>
              <a:t>achliche Zuständigkeit</a:t>
            </a:r>
            <a:endParaRPr lang="de-DE" sz="2400" dirty="0"/>
          </a:p>
        </p:txBody>
      </p:sp>
      <p:sp>
        <p:nvSpPr>
          <p:cNvPr id="18" name="Abgerundetes Rechteck 17"/>
          <p:cNvSpPr/>
          <p:nvPr/>
        </p:nvSpPr>
        <p:spPr>
          <a:xfrm>
            <a:off x="3865237" y="5463018"/>
            <a:ext cx="3403680" cy="9396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ö</a:t>
            </a:r>
            <a:r>
              <a:rPr lang="de-DE" sz="2400" smtClean="0"/>
              <a:t>rtliche </a:t>
            </a:r>
            <a:r>
              <a:rPr lang="de-DE" sz="2400" dirty="0" smtClean="0"/>
              <a:t>Zuständigkeit</a:t>
            </a:r>
            <a:endParaRPr lang="de-DE" sz="2400" dirty="0"/>
          </a:p>
        </p:txBody>
      </p:sp>
      <p:sp>
        <p:nvSpPr>
          <p:cNvPr id="19" name="Gefaltete Ecke 18"/>
          <p:cNvSpPr/>
          <p:nvPr/>
        </p:nvSpPr>
        <p:spPr>
          <a:xfrm>
            <a:off x="7969277" y="5203690"/>
            <a:ext cx="1528592" cy="145831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AG Köpenick</a:t>
            </a:r>
            <a:endParaRPr lang="de-DE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9696040" y="5169249"/>
            <a:ext cx="1533493" cy="1456086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122 Nr.1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9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-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Wie könnte ein Aktenzeichen in einem Scheidungsverfahren lauten,</a:t>
              </a:r>
            </a:p>
            <a:p>
              <a:r>
                <a:rPr lang="de-DE" sz="2400" b="1" dirty="0" smtClean="0"/>
                <a:t>wenn Sie in der Abteilung 122 tätig sind?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>
            <a:off x="990982" y="3005935"/>
            <a:ext cx="1528592" cy="145831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122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2838996" y="3046376"/>
            <a:ext cx="1533493" cy="1456086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</a:t>
            </a:r>
            <a:endParaRPr lang="de-DE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4882381" y="3005935"/>
            <a:ext cx="1528592" cy="145831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2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467</a:t>
            </a:r>
            <a:endParaRPr lang="de-DE" sz="32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>
            <a:off x="6618518" y="3046376"/>
            <a:ext cx="1533493" cy="1456086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/</a:t>
            </a:r>
            <a:endParaRPr lang="de-DE" sz="3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8387883" y="3046376"/>
            <a:ext cx="1533493" cy="14560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36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36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2023</a:t>
            </a:r>
            <a:endParaRPr lang="de-DE" sz="36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505BD1A2-9C25-F486-2BFA-6224C8C9D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1988" y="2578944"/>
            <a:ext cx="2210012" cy="2390949"/>
          </a:xfrm>
          <a:prstGeom prst="rect">
            <a:avLst/>
          </a:prstGeom>
        </p:spPr>
      </p:pic>
      <p:sp>
        <p:nvSpPr>
          <p:cNvPr id="5" name="Ovale Legende 4"/>
          <p:cNvSpPr/>
          <p:nvPr/>
        </p:nvSpPr>
        <p:spPr>
          <a:xfrm>
            <a:off x="8915401" y="1658556"/>
            <a:ext cx="2443162" cy="1019892"/>
          </a:xfrm>
          <a:prstGeom prst="wedgeEllipseCallout">
            <a:avLst>
              <a:gd name="adj1" fmla="val 22320"/>
              <a:gd name="adj2" fmla="val 65302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 das lief doch gut…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 animBg="1"/>
      <p:bldP spid="19" grpId="0" animBg="1"/>
      <p:bldP spid="23" grpId="0" animBg="1"/>
      <p:bldP spid="20" grpId="0" animBg="1"/>
      <p:bldP spid="5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369</Words>
  <Application>Microsoft Office PowerPoint</Application>
  <PresentationFormat>Breitbild</PresentationFormat>
  <Paragraphs>164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20</cp:revision>
  <dcterms:created xsi:type="dcterms:W3CDTF">2023-07-04T15:45:21Z</dcterms:created>
  <dcterms:modified xsi:type="dcterms:W3CDTF">2024-08-06T13:44:32Z</dcterms:modified>
</cp:coreProperties>
</file>