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74" r:id="rId4"/>
    <p:sldId id="275" r:id="rId5"/>
    <p:sldId id="276" r:id="rId6"/>
    <p:sldId id="277" r:id="rId7"/>
    <p:sldId id="331" r:id="rId8"/>
    <p:sldId id="278" r:id="rId9"/>
    <p:sldId id="279" r:id="rId10"/>
    <p:sldId id="280" r:id="rId11"/>
    <p:sldId id="281" r:id="rId12"/>
    <p:sldId id="282" r:id="rId13"/>
    <p:sldId id="28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9" autoAdjust="0"/>
    <p:restoredTop sz="94660"/>
  </p:normalViewPr>
  <p:slideViewPr>
    <p:cSldViewPr snapToGrid="0">
      <p:cViewPr varScale="1">
        <p:scale>
          <a:sx n="53" d="100"/>
          <a:sy n="53" d="100"/>
        </p:scale>
        <p:origin x="108"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2A54C80-263E-416B-A8E0-580EDEADCBDC}" type="datetimeFigureOut">
              <a:rPr lang="en-US" dirty="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11/7/2024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3EA144-243A-42C9-AC91-F49F6BFD11A5}"/>
              </a:ext>
            </a:extLst>
          </p:cNvPr>
          <p:cNvSpPr>
            <a:spLocks noGrp="1"/>
          </p:cNvSpPr>
          <p:nvPr>
            <p:ph type="ctrTitle"/>
          </p:nvPr>
        </p:nvSpPr>
        <p:spPr/>
        <p:txBody>
          <a:bodyPr/>
          <a:lstStyle/>
          <a:p>
            <a:r>
              <a:rPr lang="de-DE" dirty="0">
                <a:solidFill>
                  <a:schemeClr val="tx1"/>
                </a:solidFill>
              </a:rPr>
              <a:t>Gewillkürte Erbfolge</a:t>
            </a:r>
          </a:p>
        </p:txBody>
      </p:sp>
      <p:sp>
        <p:nvSpPr>
          <p:cNvPr id="3" name="Untertitel 2">
            <a:extLst>
              <a:ext uri="{FF2B5EF4-FFF2-40B4-BE49-F238E27FC236}">
                <a16:creationId xmlns:a16="http://schemas.microsoft.com/office/drawing/2014/main" id="{2BFE55D7-FDE3-4960-AC93-482C87718E6D}"/>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1394967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öffentliche oder notarielle Testament</a:t>
            </a:r>
          </a:p>
        </p:txBody>
      </p:sp>
      <p:sp>
        <p:nvSpPr>
          <p:cNvPr id="3" name="Inhaltsplatzhalter 2"/>
          <p:cNvSpPr>
            <a:spLocks noGrp="1"/>
          </p:cNvSpPr>
          <p:nvPr>
            <p:ph idx="1"/>
          </p:nvPr>
        </p:nvSpPr>
        <p:spPr/>
        <p:txBody>
          <a:bodyPr>
            <a:normAutofit lnSpcReduction="10000"/>
          </a:bodyPr>
          <a:lstStyle/>
          <a:p>
            <a:pPr marL="0" indent="0">
              <a:buNone/>
            </a:pPr>
            <a:r>
              <a:rPr lang="de-DE" dirty="0"/>
              <a:t>Das notarielle Testament: </a:t>
            </a:r>
          </a:p>
          <a:p>
            <a:r>
              <a:rPr lang="de-DE" dirty="0"/>
              <a:t>Kann mündlich vorgetragen werden</a:t>
            </a:r>
          </a:p>
          <a:p>
            <a:r>
              <a:rPr lang="de-DE" dirty="0"/>
              <a:t>Kann durch Übergabe einer offenen oder verschlossenen Schrift errichtet werden</a:t>
            </a:r>
          </a:p>
          <a:p>
            <a:r>
              <a:rPr lang="de-DE" dirty="0"/>
              <a:t>Juristische Beratung </a:t>
            </a:r>
          </a:p>
          <a:p>
            <a:r>
              <a:rPr lang="de-DE" dirty="0"/>
              <a:t>Notar überzeugt sich von der Testierfähigkeit des Erblassers (ist jedoch kein Arzt)</a:t>
            </a:r>
          </a:p>
          <a:p>
            <a:pPr marL="0" indent="0">
              <a:buNone/>
            </a:pPr>
            <a:endParaRPr lang="de-DE" dirty="0"/>
          </a:p>
          <a:p>
            <a:pPr marL="0" indent="0">
              <a:buNone/>
            </a:pPr>
            <a:r>
              <a:rPr lang="de-DE" u="sng" dirty="0"/>
              <a:t>Nachteil:  </a:t>
            </a:r>
            <a:r>
              <a:rPr lang="de-DE" dirty="0"/>
              <a:t>Es entstehen Kosten, die sich nach den Notargebühren des </a:t>
            </a:r>
            <a:r>
              <a:rPr lang="de-DE" dirty="0" err="1"/>
              <a:t>GNotKG</a:t>
            </a:r>
            <a:r>
              <a:rPr lang="de-DE" dirty="0"/>
              <a:t> orientieren. Testament muss in die amtliche Verwahrung gegeben werden und wird ungültig, wenn es aus der amtlichen Verwahrung genommen wird (z.B. wegen Änderung), bei Neuerrichtung entstehen erneut Gebühren. </a:t>
            </a:r>
          </a:p>
          <a:p>
            <a:pPr marL="0" indent="0">
              <a:buNone/>
            </a:pPr>
            <a:endParaRPr lang="de-DE" dirty="0"/>
          </a:p>
        </p:txBody>
      </p:sp>
    </p:spTree>
    <p:extLst>
      <p:ext uri="{BB962C8B-B14F-4D97-AF65-F5344CB8AC3E}">
        <p14:creationId xmlns:p14="http://schemas.microsoft.com/office/powerpoint/2010/main" val="3472720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Ehegattentestament</a:t>
            </a:r>
          </a:p>
        </p:txBody>
      </p:sp>
      <p:sp>
        <p:nvSpPr>
          <p:cNvPr id="3" name="Inhaltsplatzhalter 2"/>
          <p:cNvSpPr>
            <a:spLocks noGrp="1"/>
          </p:cNvSpPr>
          <p:nvPr>
            <p:ph idx="1"/>
          </p:nvPr>
        </p:nvSpPr>
        <p:spPr>
          <a:xfrm>
            <a:off x="677334" y="1575707"/>
            <a:ext cx="8596668" cy="4465655"/>
          </a:xfrm>
        </p:spPr>
        <p:txBody>
          <a:bodyPr>
            <a:normAutofit/>
          </a:bodyPr>
          <a:lstStyle/>
          <a:p>
            <a:r>
              <a:rPr lang="de-DE" sz="1600" b="1" dirty="0"/>
              <a:t>Ein gemeinschaftliches Testament kann gem. § 2265 BGB nur von Ehegatten </a:t>
            </a:r>
            <a:r>
              <a:rPr lang="de-DE" sz="1600" dirty="0"/>
              <a:t>errichtet werden.</a:t>
            </a:r>
          </a:p>
          <a:p>
            <a:r>
              <a:rPr lang="de-DE" sz="1600" dirty="0"/>
              <a:t>Auch das gemeinschaftliche Testament kann eigenhändig handschriftlich oder öffentlich vor einem Notar errichtet werden.</a:t>
            </a:r>
          </a:p>
          <a:p>
            <a:r>
              <a:rPr lang="de-DE" sz="1600" dirty="0"/>
              <a:t>Es kann durch einen der Ehepartner geschrieben werden und durch den anderen mit unterschrieben werden (§ 2267 BGB)</a:t>
            </a:r>
          </a:p>
          <a:p>
            <a:r>
              <a:rPr lang="de-DE" sz="1600" dirty="0"/>
              <a:t>Es kann ebenso zu Hause aufbewahrt werden oder in die amtliche Verwahrung gegeben werden  </a:t>
            </a:r>
          </a:p>
          <a:p>
            <a:pPr marL="0" indent="0">
              <a:buNone/>
            </a:pPr>
            <a:r>
              <a:rPr lang="de-DE" sz="1600" dirty="0"/>
              <a:t>-&gt; Achtung! Ein gemeinschaftliches Testament kann nur von beiden Ehepartnern zusammen geändert und  aus der amtlichen Verwahrung genommen werden!</a:t>
            </a:r>
          </a:p>
          <a:p>
            <a:pPr marL="0" indent="0">
              <a:buNone/>
            </a:pPr>
            <a:r>
              <a:rPr lang="de-DE" sz="1600" dirty="0"/>
              <a:t>Bei Scheidung, Aufhebung der Ehe oder wenn die Scheidung beantragt wurde, wird das errichtete gemeinschaftliche Testament ungültig (§ 2277 BGB)</a:t>
            </a:r>
          </a:p>
          <a:p>
            <a:pPr marL="0" indent="0">
              <a:buNone/>
            </a:pPr>
            <a:r>
              <a:rPr lang="de-DE" sz="1600" dirty="0"/>
              <a:t>Ein gemeinschaftliches Testament setzt nachträgliche Einzeltestamente außer Kraft.</a:t>
            </a:r>
          </a:p>
          <a:p>
            <a:pPr marL="0" indent="0">
              <a:buNone/>
            </a:pPr>
            <a:endParaRPr lang="de-DE" sz="1600" dirty="0"/>
          </a:p>
          <a:p>
            <a:pPr marL="0" indent="0">
              <a:buNone/>
            </a:pPr>
            <a:endParaRPr lang="de-DE" sz="1600" dirty="0"/>
          </a:p>
          <a:p>
            <a:pPr marL="0" indent="0">
              <a:buNone/>
            </a:pPr>
            <a:endParaRPr lang="de-DE" dirty="0"/>
          </a:p>
        </p:txBody>
      </p:sp>
    </p:spTree>
    <p:extLst>
      <p:ext uri="{BB962C8B-B14F-4D97-AF65-F5344CB8AC3E}">
        <p14:creationId xmlns:p14="http://schemas.microsoft.com/office/powerpoint/2010/main" val="218844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Ehegattentestament</a:t>
            </a:r>
          </a:p>
        </p:txBody>
      </p:sp>
      <p:sp>
        <p:nvSpPr>
          <p:cNvPr id="3" name="Inhaltsplatzhalter 2"/>
          <p:cNvSpPr>
            <a:spLocks noGrp="1"/>
          </p:cNvSpPr>
          <p:nvPr>
            <p:ph idx="1"/>
          </p:nvPr>
        </p:nvSpPr>
        <p:spPr/>
        <p:txBody>
          <a:bodyPr/>
          <a:lstStyle/>
          <a:p>
            <a:pPr marL="0" indent="0">
              <a:buNone/>
            </a:pPr>
            <a:r>
              <a:rPr lang="de-DE" u="sng" dirty="0"/>
              <a:t>Das Berliner Testament</a:t>
            </a:r>
          </a:p>
          <a:p>
            <a:pPr marL="0" indent="0">
              <a:buNone/>
            </a:pPr>
            <a:endParaRPr lang="de-DE" u="sng" dirty="0"/>
          </a:p>
          <a:p>
            <a:pPr marL="0" indent="0">
              <a:buNone/>
            </a:pPr>
            <a:r>
              <a:rPr lang="de-DE" dirty="0"/>
              <a:t>Hier setzen sich die Ehegatten gegenseitig zu Erben ein. Nach versterben des zunächst überlebenden Ehegatten, geht das beiderseitige Erbe an einen Dritten über. </a:t>
            </a:r>
          </a:p>
          <a:p>
            <a:pPr marL="0" indent="0">
              <a:buNone/>
            </a:pPr>
            <a:r>
              <a:rPr lang="de-DE" dirty="0"/>
              <a:t>Der überlebende Ehegatte kann das Testament allein nicht mehr ändern, es sei denn beide Ehepartner haben bei der Erstellung eine Änderungsklausel (z.B. Wiederverheirateten Klausel) aufgenommen.</a:t>
            </a:r>
          </a:p>
        </p:txBody>
      </p:sp>
    </p:spTree>
    <p:extLst>
      <p:ext uri="{BB962C8B-B14F-4D97-AF65-F5344CB8AC3E}">
        <p14:creationId xmlns:p14="http://schemas.microsoft.com/office/powerpoint/2010/main" val="3434643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Testamente</a:t>
            </a:r>
          </a:p>
        </p:txBody>
      </p:sp>
      <p:sp>
        <p:nvSpPr>
          <p:cNvPr id="3" name="Inhaltsplatzhalter 2"/>
          <p:cNvSpPr>
            <a:spLocks noGrp="1"/>
          </p:cNvSpPr>
          <p:nvPr>
            <p:ph idx="1"/>
          </p:nvPr>
        </p:nvSpPr>
        <p:spPr/>
        <p:txBody>
          <a:bodyPr>
            <a:normAutofit fontScale="92500"/>
          </a:bodyPr>
          <a:lstStyle/>
          <a:p>
            <a:r>
              <a:rPr lang="de-DE" b="1" dirty="0"/>
              <a:t>Fassen wir noch einmal zusammen:</a:t>
            </a:r>
          </a:p>
          <a:p>
            <a:pPr marL="0" indent="0">
              <a:buNone/>
            </a:pPr>
            <a:r>
              <a:rPr lang="de-DE" b="1" dirty="0"/>
              <a:t>     Insgesamt gibt es also 8 Testamentsarten:</a:t>
            </a:r>
          </a:p>
          <a:p>
            <a:pPr marL="0" indent="0">
              <a:buNone/>
            </a:pPr>
            <a:r>
              <a:rPr lang="de-DE" dirty="0"/>
              <a:t>§ 2232 BGB: das öffentliche bzw. notarielle Testament vor einem Notar</a:t>
            </a:r>
          </a:p>
          <a:p>
            <a:pPr marL="0" indent="0">
              <a:buNone/>
            </a:pPr>
            <a:r>
              <a:rPr lang="de-DE" dirty="0"/>
              <a:t>§ 2247 BGB: das eigenhändige Testament</a:t>
            </a:r>
          </a:p>
          <a:p>
            <a:pPr marL="0" indent="0">
              <a:buNone/>
            </a:pPr>
            <a:r>
              <a:rPr lang="de-DE" dirty="0"/>
              <a:t>§ 2249 BGB: das Nottestament vor dem Bürgermeister</a:t>
            </a:r>
          </a:p>
          <a:p>
            <a:pPr marL="0" indent="0">
              <a:buNone/>
            </a:pPr>
            <a:r>
              <a:rPr lang="de-DE" dirty="0"/>
              <a:t>§ 2250 BGB: das Nottestament vor 3 Zeugen</a:t>
            </a:r>
          </a:p>
          <a:p>
            <a:pPr marL="0" indent="0">
              <a:buNone/>
            </a:pPr>
            <a:r>
              <a:rPr lang="de-DE" dirty="0"/>
              <a:t>§ 2251 BGB: das Nottestament auf See</a:t>
            </a:r>
          </a:p>
          <a:p>
            <a:pPr marL="0" indent="0">
              <a:buNone/>
            </a:pPr>
            <a:r>
              <a:rPr lang="de-DE" dirty="0"/>
              <a:t>§ 2266 BGB: das gemeinschaftliche Nottestament</a:t>
            </a:r>
          </a:p>
          <a:p>
            <a:pPr marL="0" indent="0">
              <a:buNone/>
            </a:pPr>
            <a:r>
              <a:rPr lang="de-DE" dirty="0"/>
              <a:t>§ 2267 BGB: das gemeinschaftliche eigenhändige Testament</a:t>
            </a:r>
          </a:p>
          <a:p>
            <a:pPr marL="0" indent="0">
              <a:buNone/>
            </a:pPr>
            <a:r>
              <a:rPr lang="de-DE" dirty="0"/>
              <a:t>§ 2269 BGB: das „Berliner Testament“ gegenseitige Einsetzung und Einsetzung Dritter</a:t>
            </a:r>
          </a:p>
          <a:p>
            <a:pPr marL="0" indent="0">
              <a:buNone/>
            </a:pPr>
            <a:endParaRPr lang="de-DE" dirty="0"/>
          </a:p>
        </p:txBody>
      </p:sp>
    </p:spTree>
    <p:extLst>
      <p:ext uri="{BB962C8B-B14F-4D97-AF65-F5344CB8AC3E}">
        <p14:creationId xmlns:p14="http://schemas.microsoft.com/office/powerpoint/2010/main" val="1188455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heel(1)">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heel(1)">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heel(1)">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heel(1)">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Wie kann man die gesetzliche Erbfolge schon zu Lebzeiten ändern?</a:t>
            </a:r>
          </a:p>
        </p:txBody>
      </p:sp>
      <p:sp>
        <p:nvSpPr>
          <p:cNvPr id="3" name="Inhaltsplatzhalter 2"/>
          <p:cNvSpPr>
            <a:spLocks noGrp="1"/>
          </p:cNvSpPr>
          <p:nvPr>
            <p:ph idx="1"/>
          </p:nvPr>
        </p:nvSpPr>
        <p:spPr/>
        <p:txBody>
          <a:bodyPr/>
          <a:lstStyle/>
          <a:p>
            <a:r>
              <a:rPr lang="de-DE" sz="2400" dirty="0"/>
              <a:t>Testament</a:t>
            </a:r>
          </a:p>
          <a:p>
            <a:endParaRPr lang="de-DE" dirty="0"/>
          </a:p>
          <a:p>
            <a:pPr marL="0" indent="0">
              <a:buNone/>
            </a:pPr>
            <a:endParaRPr lang="de-DE" dirty="0"/>
          </a:p>
          <a:p>
            <a:r>
              <a:rPr lang="de-DE" sz="2400" dirty="0"/>
              <a:t>Erbvertrag</a:t>
            </a:r>
          </a:p>
          <a:p>
            <a:endParaRPr lang="de-DE" dirty="0"/>
          </a:p>
          <a:p>
            <a:r>
              <a:rPr lang="de-DE" dirty="0"/>
              <a:t>Beides nennt man auch Verfügungen von Todes wegen</a:t>
            </a:r>
          </a:p>
        </p:txBody>
      </p:sp>
    </p:spTree>
    <p:extLst>
      <p:ext uri="{BB962C8B-B14F-4D97-AF65-F5344CB8AC3E}">
        <p14:creationId xmlns:p14="http://schemas.microsoft.com/office/powerpoint/2010/main" val="2980905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Testamente</a:t>
            </a:r>
          </a:p>
        </p:txBody>
      </p:sp>
      <p:sp>
        <p:nvSpPr>
          <p:cNvPr id="3" name="Inhaltsplatzhalter 2"/>
          <p:cNvSpPr>
            <a:spLocks noGrp="1"/>
          </p:cNvSpPr>
          <p:nvPr>
            <p:ph idx="1"/>
          </p:nvPr>
        </p:nvSpPr>
        <p:spPr/>
        <p:txBody>
          <a:bodyPr>
            <a:normAutofit lnSpcReduction="10000"/>
          </a:bodyPr>
          <a:lstStyle/>
          <a:p>
            <a:r>
              <a:rPr lang="de-DE" b="1" dirty="0"/>
              <a:t>Ordentliche Testamente </a:t>
            </a:r>
            <a:r>
              <a:rPr lang="de-DE" dirty="0"/>
              <a:t>können gem. § 2231 BGB zur Niederschrift eines Notars oder durch eine vom Erblasser gem. § 2247 BGB abgegebene Erklärung errichtet werden.</a:t>
            </a:r>
          </a:p>
          <a:p>
            <a:pPr>
              <a:buFont typeface="+mj-lt"/>
              <a:buAutoNum type="arabicPeriod"/>
            </a:pPr>
            <a:r>
              <a:rPr lang="de-DE" u="sng" dirty="0"/>
              <a:t>Voraussetzung: </a:t>
            </a:r>
            <a:r>
              <a:rPr lang="de-DE" dirty="0"/>
              <a:t>die Testierfähigkeit, hier ist zunächst der Testierwille   (Willenserklärung) gem. § 133 BGB anzunehmen</a:t>
            </a:r>
          </a:p>
          <a:p>
            <a:pPr>
              <a:buFont typeface="+mj-lt"/>
              <a:buAutoNum type="arabicPeriod"/>
            </a:pPr>
            <a:r>
              <a:rPr lang="de-DE" u="sng" dirty="0"/>
              <a:t>Voraussetzung: </a:t>
            </a:r>
            <a:r>
              <a:rPr lang="de-DE" dirty="0"/>
              <a:t>ab dem vollendeten 16. Lebensjahr ist es gem. § 2229 BGB möglich ein Testament zu errichten</a:t>
            </a:r>
          </a:p>
          <a:p>
            <a:pPr marL="0" indent="0">
              <a:buNone/>
            </a:pPr>
            <a:endParaRPr lang="de-DE" dirty="0"/>
          </a:p>
          <a:p>
            <a:pPr marL="0" indent="0">
              <a:buNone/>
            </a:pPr>
            <a:r>
              <a:rPr lang="de-DE" dirty="0"/>
              <a:t>Eine Person, die wegen krankhafter Störung der Geistestätigkeit, wegen Geistesschwäche oder einer Bewusstseinsstörung nicht in der Lage ist, die Bedeutung einer von ihr abgegebenen Willenserklärung einzusehen und nach dieser Einsicht zu handeln, kann kein Testament errichten (§ 2229 Abs. 4 BGB)</a:t>
            </a:r>
          </a:p>
        </p:txBody>
      </p:sp>
    </p:spTree>
    <p:extLst>
      <p:ext uri="{BB962C8B-B14F-4D97-AF65-F5344CB8AC3E}">
        <p14:creationId xmlns:p14="http://schemas.microsoft.com/office/powerpoint/2010/main" val="1964688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Ordentliche und Außerordentliche Testamente</a:t>
            </a:r>
          </a:p>
        </p:txBody>
      </p:sp>
      <p:sp>
        <p:nvSpPr>
          <p:cNvPr id="3" name="Inhaltsplatzhalter 2"/>
          <p:cNvSpPr>
            <a:spLocks noGrp="1"/>
          </p:cNvSpPr>
          <p:nvPr>
            <p:ph idx="1"/>
          </p:nvPr>
        </p:nvSpPr>
        <p:spPr/>
        <p:txBody>
          <a:bodyPr/>
          <a:lstStyle/>
          <a:p>
            <a:r>
              <a:rPr lang="de-DE" dirty="0"/>
              <a:t>Ein ordentliches Testament nach § 2231 BGB liegt dann vor, wenn dieses </a:t>
            </a:r>
          </a:p>
          <a:p>
            <a:pPr>
              <a:buFont typeface="+mj-lt"/>
              <a:buAutoNum type="arabicPeriod"/>
            </a:pPr>
            <a:r>
              <a:rPr lang="de-DE" dirty="0"/>
              <a:t>Persönlich gem. § 2064 BGB und eigenhändig geschrieben wurde</a:t>
            </a:r>
          </a:p>
          <a:p>
            <a:pPr>
              <a:buFont typeface="+mj-lt"/>
              <a:buAutoNum type="arabicPeriod"/>
            </a:pPr>
            <a:r>
              <a:rPr lang="de-DE" dirty="0"/>
              <a:t>Öffentlich (§ 2232 BGB) durch einen Notar beurkundet wurde</a:t>
            </a:r>
          </a:p>
          <a:p>
            <a:pPr marL="0" indent="0">
              <a:buNone/>
            </a:pPr>
            <a:endParaRPr lang="de-DE" dirty="0"/>
          </a:p>
          <a:p>
            <a:pPr marL="0" indent="0">
              <a:buNone/>
            </a:pPr>
            <a:r>
              <a:rPr lang="de-DE" dirty="0"/>
              <a:t>Das eigenhändig geschriebene Testament unterliegt den Voraussetzungen des § 2247 BGB.</a:t>
            </a:r>
          </a:p>
          <a:p>
            <a:pPr marL="0" indent="0">
              <a:buNone/>
            </a:pPr>
            <a:r>
              <a:rPr lang="de-DE" dirty="0"/>
              <a:t>Das öffentliche Testament kann durch Niederschrift eines Notars oder eine vom Erblasser gem. § 2247 BGB abgegebene Erklärung beim Notar errichtet werden. </a:t>
            </a:r>
          </a:p>
          <a:p>
            <a:pPr marL="0" indent="0">
              <a:buNone/>
            </a:pPr>
            <a:r>
              <a:rPr lang="de-DE" dirty="0"/>
              <a:t>Ein Minderjähriger ab dem 16. Lebensjahr kann ein Testament nur als öffentliches Testament vor einem Notar errichten. Dies gilt ebenso für Personen, die nicht lesen können)</a:t>
            </a:r>
          </a:p>
          <a:p>
            <a:pPr marL="0" indent="0">
              <a:buNone/>
            </a:pPr>
            <a:endParaRPr lang="de-DE" dirty="0"/>
          </a:p>
          <a:p>
            <a:pPr marL="0" indent="0">
              <a:buNone/>
            </a:pPr>
            <a:endParaRPr lang="de-DE" dirty="0"/>
          </a:p>
          <a:p>
            <a:pPr marL="0" indent="0">
              <a:buNone/>
            </a:pPr>
            <a:endParaRPr lang="de-DE" dirty="0"/>
          </a:p>
        </p:txBody>
      </p:sp>
    </p:spTree>
    <p:extLst>
      <p:ext uri="{BB962C8B-B14F-4D97-AF65-F5344CB8AC3E}">
        <p14:creationId xmlns:p14="http://schemas.microsoft.com/office/powerpoint/2010/main" val="1776749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Außerordentliche Testamente</a:t>
            </a:r>
          </a:p>
        </p:txBody>
      </p:sp>
      <p:sp>
        <p:nvSpPr>
          <p:cNvPr id="3" name="Inhaltsplatzhalter 2"/>
          <p:cNvSpPr>
            <a:spLocks noGrp="1"/>
          </p:cNvSpPr>
          <p:nvPr>
            <p:ph idx="1"/>
          </p:nvPr>
        </p:nvSpPr>
        <p:spPr/>
        <p:txBody>
          <a:bodyPr/>
          <a:lstStyle/>
          <a:p>
            <a:r>
              <a:rPr lang="de-DE" dirty="0"/>
              <a:t>Von </a:t>
            </a:r>
            <a:r>
              <a:rPr lang="de-DE" b="1" dirty="0"/>
              <a:t>außerordentlichen Testamenten </a:t>
            </a:r>
            <a:r>
              <a:rPr lang="de-DE" dirty="0"/>
              <a:t>spricht man, wenn diese nicht in der vorgeschriebenen Form des § 2231 BGB errichtet wurden oder konnten.</a:t>
            </a:r>
          </a:p>
          <a:p>
            <a:pPr marL="0" indent="0">
              <a:buNone/>
            </a:pPr>
            <a:r>
              <a:rPr lang="de-DE" dirty="0"/>
              <a:t>     Diese werden als Nottestamente bezeichnet:</a:t>
            </a:r>
          </a:p>
          <a:p>
            <a:pPr marL="0" indent="0">
              <a:buNone/>
            </a:pPr>
            <a:r>
              <a:rPr lang="de-DE" dirty="0"/>
              <a:t>     1. Nottestament vor dem Bürgermeister - § 2249 BGB</a:t>
            </a:r>
          </a:p>
          <a:p>
            <a:pPr marL="0" indent="0">
              <a:buNone/>
            </a:pPr>
            <a:r>
              <a:rPr lang="de-DE" dirty="0"/>
              <a:t>     2. Nottestament vor 3 Zeugen                - § 2250 BGB</a:t>
            </a:r>
          </a:p>
          <a:p>
            <a:pPr marL="0" indent="0">
              <a:buNone/>
            </a:pPr>
            <a:r>
              <a:rPr lang="de-DE" dirty="0"/>
              <a:t>     3. Nottestament auf See                        - § 2251 BGB</a:t>
            </a:r>
          </a:p>
          <a:p>
            <a:pPr marL="0" indent="0">
              <a:buNone/>
            </a:pPr>
            <a:r>
              <a:rPr lang="de-DE" dirty="0"/>
              <a:t>     4. gemeinschaftliches Nottestament      - § 2266 BGB</a:t>
            </a:r>
          </a:p>
          <a:p>
            <a:pPr marL="0" indent="0">
              <a:buNone/>
            </a:pPr>
            <a:endParaRPr lang="de-DE" dirty="0"/>
          </a:p>
          <a:p>
            <a:pPr marL="0" indent="0">
              <a:buNone/>
            </a:pPr>
            <a:r>
              <a:rPr lang="de-DE" dirty="0"/>
              <a:t>Hinweis: Ein Nottestament ist nur </a:t>
            </a:r>
            <a:r>
              <a:rPr lang="de-DE" b="1" u="sng" dirty="0"/>
              <a:t>3 Monate </a:t>
            </a:r>
            <a:r>
              <a:rPr lang="de-DE" dirty="0"/>
              <a:t>gültig, wenn der Erblasser dann noch lebt (§2252 BGB)!</a:t>
            </a:r>
          </a:p>
        </p:txBody>
      </p:sp>
    </p:spTree>
    <p:extLst>
      <p:ext uri="{BB962C8B-B14F-4D97-AF65-F5344CB8AC3E}">
        <p14:creationId xmlns:p14="http://schemas.microsoft.com/office/powerpoint/2010/main" val="590821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privatschriftliche Testament</a:t>
            </a:r>
          </a:p>
        </p:txBody>
      </p:sp>
      <p:pic>
        <p:nvPicPr>
          <p:cNvPr id="4" name="Inhaltsplatzhalter 3"/>
          <p:cNvPicPr>
            <a:picLocks noGrp="1" noChangeAspect="1"/>
          </p:cNvPicPr>
          <p:nvPr>
            <p:ph idx="1"/>
          </p:nvPr>
        </p:nvPicPr>
        <p:blipFill>
          <a:blip r:embed="rId2"/>
          <a:stretch>
            <a:fillRect/>
          </a:stretch>
        </p:blipFill>
        <p:spPr>
          <a:xfrm>
            <a:off x="1832546" y="1711553"/>
            <a:ext cx="4756033" cy="3170689"/>
          </a:xfrm>
          <a:prstGeom prst="rect">
            <a:avLst/>
          </a:prstGeom>
        </p:spPr>
      </p:pic>
      <p:sp>
        <p:nvSpPr>
          <p:cNvPr id="5" name="Textfeld 4"/>
          <p:cNvSpPr txBox="1"/>
          <p:nvPr/>
        </p:nvSpPr>
        <p:spPr>
          <a:xfrm>
            <a:off x="2032907" y="6180364"/>
            <a:ext cx="1255472" cy="246221"/>
          </a:xfrm>
          <a:prstGeom prst="rect">
            <a:avLst/>
          </a:prstGeom>
          <a:noFill/>
        </p:spPr>
        <p:txBody>
          <a:bodyPr wrap="none" rtlCol="0">
            <a:spAutoFit/>
          </a:bodyPr>
          <a:lstStyle/>
          <a:p>
            <a:r>
              <a:rPr lang="de-DE" sz="1000" dirty="0"/>
              <a:t>Quelle: </a:t>
            </a:r>
            <a:r>
              <a:rPr lang="de-DE" sz="1000" dirty="0" err="1"/>
              <a:t>JuraForum</a:t>
            </a:r>
            <a:endParaRPr lang="de-DE" sz="1000" dirty="0"/>
          </a:p>
        </p:txBody>
      </p:sp>
    </p:spTree>
    <p:extLst>
      <p:ext uri="{BB962C8B-B14F-4D97-AF65-F5344CB8AC3E}">
        <p14:creationId xmlns:p14="http://schemas.microsoft.com/office/powerpoint/2010/main" val="1480585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privatschriftliche Testament</a:t>
            </a:r>
          </a:p>
        </p:txBody>
      </p:sp>
      <p:pic>
        <p:nvPicPr>
          <p:cNvPr id="4" name="Inhaltsplatzhalt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740" y="2160588"/>
            <a:ext cx="7800557" cy="3881437"/>
          </a:xfrm>
        </p:spPr>
      </p:pic>
    </p:spTree>
    <p:extLst>
      <p:ext uri="{BB962C8B-B14F-4D97-AF65-F5344CB8AC3E}">
        <p14:creationId xmlns:p14="http://schemas.microsoft.com/office/powerpoint/2010/main" val="2424674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privatschriftliche Testament</a:t>
            </a:r>
          </a:p>
        </p:txBody>
      </p:sp>
      <p:sp>
        <p:nvSpPr>
          <p:cNvPr id="3" name="Inhaltsplatzhalter 2"/>
          <p:cNvSpPr>
            <a:spLocks noGrp="1"/>
          </p:cNvSpPr>
          <p:nvPr>
            <p:ph idx="1"/>
          </p:nvPr>
        </p:nvSpPr>
        <p:spPr/>
        <p:txBody>
          <a:bodyPr/>
          <a:lstStyle/>
          <a:p>
            <a:pPr marL="0" indent="0">
              <a:buNone/>
            </a:pPr>
            <a:r>
              <a:rPr lang="de-DE" dirty="0"/>
              <a:t>Das privatschriftliche Testament ist:</a:t>
            </a:r>
          </a:p>
          <a:p>
            <a:r>
              <a:rPr lang="de-DE" dirty="0"/>
              <a:t>kostengünstig</a:t>
            </a:r>
          </a:p>
          <a:p>
            <a:r>
              <a:rPr lang="de-DE" dirty="0"/>
              <a:t>man kann es jederzeit ohne großen Aufwand erstellen</a:t>
            </a:r>
          </a:p>
          <a:p>
            <a:r>
              <a:rPr lang="de-DE" dirty="0"/>
              <a:t>man kann es jederzeit ändern oder aufheben (durch Vernichtung)</a:t>
            </a:r>
          </a:p>
          <a:p>
            <a:r>
              <a:rPr lang="de-DE" dirty="0"/>
              <a:t>man kann es zu Hause aufbewahren </a:t>
            </a:r>
          </a:p>
          <a:p>
            <a:r>
              <a:rPr lang="de-DE" dirty="0"/>
              <a:t>man kann es in die amtliche Verwahrung geben</a:t>
            </a:r>
          </a:p>
          <a:p>
            <a:pPr marL="0" indent="0">
              <a:buNone/>
            </a:pPr>
            <a:endParaRPr lang="de-DE" dirty="0"/>
          </a:p>
          <a:p>
            <a:pPr marL="0" indent="0">
              <a:buNone/>
            </a:pPr>
            <a:r>
              <a:rPr lang="de-DE" u="sng" dirty="0"/>
              <a:t>Nachteil: </a:t>
            </a:r>
            <a:r>
              <a:rPr lang="de-DE" dirty="0"/>
              <a:t>man hat keine Garantie, dass es gültig ist und es könnte vernichtet werden</a:t>
            </a:r>
          </a:p>
          <a:p>
            <a:endParaRPr lang="de-DE" dirty="0"/>
          </a:p>
          <a:p>
            <a:endParaRPr lang="de-DE" dirty="0"/>
          </a:p>
          <a:p>
            <a:endParaRPr lang="de-DE" dirty="0"/>
          </a:p>
        </p:txBody>
      </p:sp>
    </p:spTree>
    <p:extLst>
      <p:ext uri="{BB962C8B-B14F-4D97-AF65-F5344CB8AC3E}">
        <p14:creationId xmlns:p14="http://schemas.microsoft.com/office/powerpoint/2010/main" val="1367859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öffentliche oder notarielle Testament</a:t>
            </a:r>
          </a:p>
        </p:txBody>
      </p:sp>
      <p:pic>
        <p:nvPicPr>
          <p:cNvPr id="4" name="Inhaltsplatzhalter 3"/>
          <p:cNvPicPr>
            <a:picLocks noGrp="1" noChangeAspect="1"/>
          </p:cNvPicPr>
          <p:nvPr>
            <p:ph idx="1"/>
          </p:nvPr>
        </p:nvPicPr>
        <p:blipFill>
          <a:blip r:embed="rId2"/>
          <a:stretch>
            <a:fillRect/>
          </a:stretch>
        </p:blipFill>
        <p:spPr>
          <a:xfrm>
            <a:off x="3542506" y="3305969"/>
            <a:ext cx="2867025" cy="1590675"/>
          </a:xfrm>
          <a:prstGeom prst="rect">
            <a:avLst/>
          </a:prstGeom>
        </p:spPr>
      </p:pic>
      <p:sp>
        <p:nvSpPr>
          <p:cNvPr id="5" name="Textfeld 4"/>
          <p:cNvSpPr txBox="1"/>
          <p:nvPr/>
        </p:nvSpPr>
        <p:spPr>
          <a:xfrm>
            <a:off x="2207877" y="6087547"/>
            <a:ext cx="1592103" cy="246221"/>
          </a:xfrm>
          <a:prstGeom prst="rect">
            <a:avLst/>
          </a:prstGeom>
          <a:noFill/>
        </p:spPr>
        <p:txBody>
          <a:bodyPr wrap="none" rtlCol="0">
            <a:spAutoFit/>
          </a:bodyPr>
          <a:lstStyle/>
          <a:p>
            <a:r>
              <a:rPr lang="de-DE" sz="1000" dirty="0"/>
              <a:t>Quelle: Rechthaber.com</a:t>
            </a:r>
          </a:p>
        </p:txBody>
      </p:sp>
    </p:spTree>
    <p:extLst>
      <p:ext uri="{BB962C8B-B14F-4D97-AF65-F5344CB8AC3E}">
        <p14:creationId xmlns:p14="http://schemas.microsoft.com/office/powerpoint/2010/main" val="3723536102"/>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768</Words>
  <Application>Microsoft Office PowerPoint</Application>
  <PresentationFormat>Breitbild</PresentationFormat>
  <Paragraphs>80</Paragraphs>
  <Slides>13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13</vt:i4>
      </vt:variant>
    </vt:vector>
  </HeadingPairs>
  <TitlesOfParts>
    <vt:vector size="17" baseType="lpstr">
      <vt:lpstr>Arial</vt:lpstr>
      <vt:lpstr>Trebuchet MS</vt:lpstr>
      <vt:lpstr>Wingdings 3</vt:lpstr>
      <vt:lpstr>Facette</vt:lpstr>
      <vt:lpstr>Gewillkürte Erbfolge</vt:lpstr>
      <vt:lpstr>Wie kann man die gesetzliche Erbfolge schon zu Lebzeiten ändern?</vt:lpstr>
      <vt:lpstr>Testamente</vt:lpstr>
      <vt:lpstr>Ordentliche und Außerordentliche Testamente</vt:lpstr>
      <vt:lpstr>Außerordentliche Testamente</vt:lpstr>
      <vt:lpstr>Das privatschriftliche Testament</vt:lpstr>
      <vt:lpstr>Das privatschriftliche Testament</vt:lpstr>
      <vt:lpstr>Das privatschriftliche Testament</vt:lpstr>
      <vt:lpstr>Das öffentliche oder notarielle Testament</vt:lpstr>
      <vt:lpstr>Das öffentliche oder notarielle Testament</vt:lpstr>
      <vt:lpstr>Das Ehegattentestament</vt:lpstr>
      <vt:lpstr>Das Ehegattentestament</vt:lpstr>
      <vt:lpstr>Testamente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Gewillkürte Erbfolge</dc:title>
  <dc:creator>Neuendorf-Schulz, Simone</dc:creator>
  <cp:lastModifiedBy>Neuendorf-Schulz, Simone</cp:lastModifiedBy>
  <cp:revision>1</cp:revision>
  <dcterms:created xsi:type="dcterms:W3CDTF">2024-11-07T12:46:21Z</dcterms:created>
  <dcterms:modified xsi:type="dcterms:W3CDTF">2024-11-07T12:50:56Z</dcterms:modified>
</cp:coreProperties>
</file>