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6" r:id="rId3"/>
    <p:sldId id="257" r:id="rId4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2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FFF72-8D17-4388-A02F-F55CB695899E}" type="datetimeFigureOut">
              <a:rPr lang="de-DE" smtClean="0"/>
              <a:t>17.08.2023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591044-6089-49AE-8BB9-48EBC4D8D1F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171972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FFF72-8D17-4388-A02F-F55CB695899E}" type="datetimeFigureOut">
              <a:rPr lang="de-DE" smtClean="0"/>
              <a:t>17.08.2023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591044-6089-49AE-8BB9-48EBC4D8D1F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373684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FFF72-8D17-4388-A02F-F55CB695899E}" type="datetimeFigureOut">
              <a:rPr lang="de-DE" smtClean="0"/>
              <a:t>17.08.2023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591044-6089-49AE-8BB9-48EBC4D8D1F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870521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FFF72-8D17-4388-A02F-F55CB695899E}" type="datetimeFigureOut">
              <a:rPr lang="de-DE" smtClean="0"/>
              <a:t>17.08.2023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591044-6089-49AE-8BB9-48EBC4D8D1F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824641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FFF72-8D17-4388-A02F-F55CB695899E}" type="datetimeFigureOut">
              <a:rPr lang="de-DE" smtClean="0"/>
              <a:t>17.08.2023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591044-6089-49AE-8BB9-48EBC4D8D1F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532586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FFF72-8D17-4388-A02F-F55CB695899E}" type="datetimeFigureOut">
              <a:rPr lang="de-DE" smtClean="0"/>
              <a:t>17.08.2023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591044-6089-49AE-8BB9-48EBC4D8D1F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671050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FFF72-8D17-4388-A02F-F55CB695899E}" type="datetimeFigureOut">
              <a:rPr lang="de-DE" smtClean="0"/>
              <a:t>17.08.2023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591044-6089-49AE-8BB9-48EBC4D8D1F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786529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FFF72-8D17-4388-A02F-F55CB695899E}" type="datetimeFigureOut">
              <a:rPr lang="de-DE" smtClean="0"/>
              <a:t>17.08.2023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591044-6089-49AE-8BB9-48EBC4D8D1F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144133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FFF72-8D17-4388-A02F-F55CB695899E}" type="datetimeFigureOut">
              <a:rPr lang="de-DE" smtClean="0"/>
              <a:t>17.08.2023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591044-6089-49AE-8BB9-48EBC4D8D1F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517306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FFF72-8D17-4388-A02F-F55CB695899E}" type="datetimeFigureOut">
              <a:rPr lang="de-DE" smtClean="0"/>
              <a:t>17.08.2023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591044-6089-49AE-8BB9-48EBC4D8D1F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730228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FFF72-8D17-4388-A02F-F55CB695899E}" type="datetimeFigureOut">
              <a:rPr lang="de-DE" smtClean="0"/>
              <a:t>17.08.2023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591044-6089-49AE-8BB9-48EBC4D8D1F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790302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2FFF72-8D17-4388-A02F-F55CB695899E}" type="datetimeFigureOut">
              <a:rPr lang="de-DE" smtClean="0"/>
              <a:t>17.08.2023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591044-6089-49AE-8BB9-48EBC4D8D1F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32200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bgerundetes Rechteck 4"/>
          <p:cNvSpPr/>
          <p:nvPr/>
        </p:nvSpPr>
        <p:spPr>
          <a:xfrm>
            <a:off x="307647" y="1207293"/>
            <a:ext cx="11463337" cy="2621757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000" dirty="0"/>
              <a:t>Minderjährige, die nicht im Haushalt des barunterhaltspflichtigen Elternteils leben, haben auch die Möglichkeit ihren Unterhaltsanspruch im vereinfachten Verfahren geltend zum machen </a:t>
            </a:r>
            <a:endParaRPr lang="de-DE" sz="2000" dirty="0" smtClean="0"/>
          </a:p>
          <a:p>
            <a:r>
              <a:rPr lang="de-DE" sz="2000" dirty="0" smtClean="0"/>
              <a:t>(§§ </a:t>
            </a:r>
            <a:r>
              <a:rPr lang="de-DE" sz="2000" dirty="0"/>
              <a:t>249 – 260 </a:t>
            </a:r>
            <a:r>
              <a:rPr lang="de-DE" sz="2000" dirty="0" err="1"/>
              <a:t>FamFG</a:t>
            </a:r>
            <a:r>
              <a:rPr lang="de-DE" sz="2000" dirty="0"/>
              <a:t>) – egal, ob die Eltern verheiratet sind oder nicht </a:t>
            </a:r>
          </a:p>
          <a:p>
            <a:r>
              <a:rPr lang="de-DE" sz="2000" dirty="0"/>
              <a:t> </a:t>
            </a:r>
          </a:p>
          <a:p>
            <a:r>
              <a:rPr lang="de-DE" sz="2000" dirty="0"/>
              <a:t>wird ein Kind im Wechselmodell betreut, dann lebt es auch im Haushalt des Antragsgegners = vereinfachtes Verfahren ist unzulässig (OLG Nürnberg NJW 2018, 479, OLG Dresden </a:t>
            </a:r>
            <a:r>
              <a:rPr lang="de-DE" sz="2000" dirty="0" err="1"/>
              <a:t>NZFam</a:t>
            </a:r>
            <a:r>
              <a:rPr lang="de-DE" sz="2000" dirty="0"/>
              <a:t> 2019, 967) </a:t>
            </a:r>
          </a:p>
        </p:txBody>
      </p:sp>
      <p:sp>
        <p:nvSpPr>
          <p:cNvPr id="3" name="Rechteck 2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noProof="0" dirty="0" smtClean="0">
                <a:solidFill>
                  <a:prstClr val="black"/>
                </a:solidFill>
                <a:latin typeface="Calibri" panose="020F0502020204030204"/>
              </a:rPr>
              <a:t>184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Rechteck 3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KG-Ref.AF Carus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Abgerundetes Rechteck 5"/>
          <p:cNvSpPr/>
          <p:nvPr/>
        </p:nvSpPr>
        <p:spPr>
          <a:xfrm>
            <a:off x="307647" y="942974"/>
            <a:ext cx="9707891" cy="528637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u="dotted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Vereinfachtes Verfahren über den Unterhalt Minderjähriger </a:t>
            </a:r>
            <a:endParaRPr lang="de-DE" sz="2400" b="1" dirty="0"/>
          </a:p>
        </p:txBody>
      </p:sp>
      <p:sp>
        <p:nvSpPr>
          <p:cNvPr id="7" name="Abgerundetes Rechteck 6"/>
          <p:cNvSpPr/>
          <p:nvPr/>
        </p:nvSpPr>
        <p:spPr>
          <a:xfrm>
            <a:off x="3896191" y="104683"/>
            <a:ext cx="4286251" cy="617753"/>
          </a:xfrm>
          <a:prstGeom prst="roundRect">
            <a:avLst/>
          </a:prstGeom>
          <a:solidFill>
            <a:schemeClr val="accent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1" algn="ctr">
              <a:defRPr/>
            </a:pPr>
            <a:r>
              <a:rPr kumimoji="0" lang="de-DE" sz="2800" b="1" i="0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</a:rPr>
              <a:t>Unterhalt</a:t>
            </a:r>
            <a:endParaRPr kumimoji="0" lang="de-DE" sz="2800" b="1" i="0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</a:endParaRPr>
          </a:p>
        </p:txBody>
      </p:sp>
      <p:sp>
        <p:nvSpPr>
          <p:cNvPr id="2" name="Abgerundetes Rechteck 1"/>
          <p:cNvSpPr/>
          <p:nvPr/>
        </p:nvSpPr>
        <p:spPr>
          <a:xfrm>
            <a:off x="3408498" y="3982182"/>
            <a:ext cx="8362486" cy="2722686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b="1" u="sng"/>
              <a:t>Verfahrensrecht</a:t>
            </a:r>
            <a:endParaRPr lang="de-DE"/>
          </a:p>
          <a:p>
            <a:r>
              <a:rPr lang="de-DE"/>
              <a:t>Zuständigkeiten:</a:t>
            </a:r>
          </a:p>
          <a:p>
            <a:pPr lvl="0"/>
            <a:r>
              <a:rPr lang="de-DE"/>
              <a:t>sachlich: 	Amtsgericht - Familiengericht § 23a I Nr. 1, 23b I GVG</a:t>
            </a:r>
          </a:p>
          <a:p>
            <a:pPr lvl="0"/>
            <a:r>
              <a:rPr lang="de-DE"/>
              <a:t>örtlich: 	richtet sich nach § 232 FamFG</a:t>
            </a:r>
          </a:p>
          <a:p>
            <a:pPr lvl="0"/>
            <a:r>
              <a:rPr lang="de-DE"/>
              <a:t>funktionell: 	Rechtspfleger: §§ 3 Nr. 3b, 25 Nr. 2c RPflG</a:t>
            </a:r>
          </a:p>
          <a:p>
            <a:r>
              <a:rPr lang="de-DE"/>
              <a:t> </a:t>
            </a:r>
          </a:p>
          <a:p>
            <a:r>
              <a:rPr lang="de-DE"/>
              <a:t>Antragsverfahren (Familienstreitsache gemäß § 112 Nr. 1 und § 231 I Nr. 1 FamFG)</a:t>
            </a:r>
          </a:p>
        </p:txBody>
      </p:sp>
      <p:sp>
        <p:nvSpPr>
          <p:cNvPr id="8" name="Gefaltete Ecke 7"/>
          <p:cNvSpPr/>
          <p:nvPr/>
        </p:nvSpPr>
        <p:spPr>
          <a:xfrm rot="171909">
            <a:off x="471604" y="3682856"/>
            <a:ext cx="1493179" cy="1471137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400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4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§§ 249 – 260</a:t>
            </a:r>
          </a:p>
          <a:p>
            <a:pPr algn="ctr"/>
            <a:r>
              <a:rPr lang="de-DE" sz="2400" b="1" dirty="0" err="1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FamFG</a:t>
            </a:r>
            <a:endParaRPr lang="de-DE" sz="24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907506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bgerundetes Rechteck 1"/>
          <p:cNvSpPr/>
          <p:nvPr/>
        </p:nvSpPr>
        <p:spPr>
          <a:xfrm>
            <a:off x="337403" y="3216745"/>
            <a:ext cx="7061480" cy="1464231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de-DE" sz="2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Prüfung der </a:t>
            </a:r>
            <a:r>
              <a:rPr lang="de-DE" sz="20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Zulässigkeit</a:t>
            </a:r>
          </a:p>
          <a:p>
            <a:pPr algn="ctr"/>
            <a:r>
              <a:rPr lang="de-DE" sz="2000" dirty="0">
                <a:latin typeface="Arial" panose="020B0604020202020204" pitchFamily="34" charset="0"/>
                <a:cs typeface="Arial" panose="020B0604020202020204" pitchFamily="34" charset="0"/>
              </a:rPr>
              <a:t>Zustellung des Antrags an </a:t>
            </a:r>
            <a:r>
              <a:rPr lang="de-DE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Antragsgegner </a:t>
            </a:r>
            <a:r>
              <a:rPr lang="de-DE" sz="2000" dirty="0">
                <a:latin typeface="Arial" panose="020B0604020202020204" pitchFamily="34" charset="0"/>
                <a:cs typeface="Arial" panose="020B0604020202020204" pitchFamily="34" charset="0"/>
              </a:rPr>
              <a:t>(§ 251 I FamFG) </a:t>
            </a:r>
          </a:p>
          <a:p>
            <a:pPr algn="ctr"/>
            <a:r>
              <a:rPr lang="de-DE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Einwendungen </a:t>
            </a:r>
            <a:r>
              <a:rPr lang="de-DE" sz="2000" dirty="0">
                <a:latin typeface="Arial" panose="020B0604020202020204" pitchFamily="34" charset="0"/>
                <a:cs typeface="Arial" panose="020B0604020202020204" pitchFamily="34" charset="0"/>
              </a:rPr>
              <a:t>des </a:t>
            </a:r>
            <a:r>
              <a:rPr lang="de-DE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Antragsgegners (§ 252 </a:t>
            </a:r>
            <a:r>
              <a:rPr lang="de-DE" sz="2000" dirty="0">
                <a:latin typeface="Arial" panose="020B0604020202020204" pitchFamily="34" charset="0"/>
                <a:cs typeface="Arial" panose="020B0604020202020204" pitchFamily="34" charset="0"/>
              </a:rPr>
              <a:t>FamFG</a:t>
            </a:r>
            <a:r>
              <a:rPr lang="de-DE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algn="ctr"/>
            <a:r>
              <a:rPr lang="de-DE" sz="2000" dirty="0">
                <a:latin typeface="Arial" panose="020B0604020202020204" pitchFamily="34" charset="0"/>
                <a:cs typeface="Arial" panose="020B0604020202020204" pitchFamily="34" charset="0"/>
              </a:rPr>
              <a:t>Festsetzungsbeschluss (§ 253 FamFG</a:t>
            </a:r>
            <a:r>
              <a:rPr lang="de-DE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de-DE" sz="2000" dirty="0" smtClean="0"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endParaRPr lang="de-DE" sz="2000" dirty="0"/>
          </a:p>
        </p:txBody>
      </p:sp>
      <p:sp>
        <p:nvSpPr>
          <p:cNvPr id="3" name="Ecken des Rechtecks auf der gleichen Seite schneiden 2"/>
          <p:cNvSpPr/>
          <p:nvPr/>
        </p:nvSpPr>
        <p:spPr>
          <a:xfrm>
            <a:off x="3377293" y="5286567"/>
            <a:ext cx="6096000" cy="1104067"/>
          </a:xfrm>
          <a:prstGeom prst="snip2Same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just">
              <a:spcAft>
                <a:spcPts val="0"/>
              </a:spcAft>
            </a:pPr>
            <a:r>
              <a:rPr lang="de-DE" sz="20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Rechtsbehelf:</a:t>
            </a:r>
            <a:r>
              <a:rPr lang="de-DE" sz="2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endParaRPr lang="de-DE" sz="2000" dirty="0"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>
              <a:spcAft>
                <a:spcPts val="0"/>
              </a:spcAft>
              <a:tabLst>
                <a:tab pos="358775" algn="l"/>
              </a:tabLst>
            </a:pPr>
            <a:r>
              <a:rPr lang="de-DE" sz="20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	Beschwerde (Verfahrenswert </a:t>
            </a:r>
            <a:r>
              <a:rPr lang="de-DE" sz="2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&gt; 600,00 </a:t>
            </a:r>
            <a:r>
              <a:rPr lang="de-DE" sz="20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€)</a:t>
            </a:r>
            <a:endParaRPr lang="de-DE" sz="2000" dirty="0"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>
              <a:spcAft>
                <a:spcPts val="0"/>
              </a:spcAft>
              <a:tabLst>
                <a:tab pos="358775" algn="l"/>
              </a:tabLst>
            </a:pPr>
            <a:r>
              <a:rPr lang="de-DE" sz="20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	Erinnerung (Verfahrenswert </a:t>
            </a:r>
            <a:r>
              <a:rPr lang="de-DE" sz="2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&lt; 600,00 </a:t>
            </a:r>
            <a:r>
              <a:rPr lang="de-DE" sz="20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€) </a:t>
            </a:r>
            <a:endParaRPr lang="de-DE" sz="2000" dirty="0"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Abgerundetes Rechteck 4"/>
          <p:cNvSpPr/>
          <p:nvPr/>
        </p:nvSpPr>
        <p:spPr>
          <a:xfrm>
            <a:off x="7950654" y="3315300"/>
            <a:ext cx="3907971" cy="1123712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de-DE" sz="2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Übergang ins streitige Verfahren ist möglich (§§ 254, 255 FamFG)</a:t>
            </a:r>
            <a:endParaRPr lang="de-DE" sz="2000" dirty="0"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Rechteck 6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noProof="0" dirty="0" smtClean="0">
                <a:solidFill>
                  <a:prstClr val="black"/>
                </a:solidFill>
                <a:latin typeface="Calibri" panose="020F0502020204030204"/>
              </a:rPr>
              <a:t>185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Rechteck 7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KG-Ref.AF Carus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Abgerundetes Rechteck 8"/>
          <p:cNvSpPr/>
          <p:nvPr/>
        </p:nvSpPr>
        <p:spPr>
          <a:xfrm>
            <a:off x="984449" y="230426"/>
            <a:ext cx="10329863" cy="714375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>
                <a:latin typeface="Arial" panose="020B0604020202020204" pitchFamily="34" charset="0"/>
                <a:cs typeface="Arial" panose="020B0604020202020204" pitchFamily="34" charset="0"/>
              </a:rPr>
              <a:t>Verfahrensablauf – vereinfachtes Unterhaltsverfahren </a:t>
            </a:r>
            <a:endParaRPr lang="de-DE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Abgerundetes Rechteck 9"/>
          <p:cNvSpPr/>
          <p:nvPr/>
        </p:nvSpPr>
        <p:spPr>
          <a:xfrm>
            <a:off x="1998861" y="1104021"/>
            <a:ext cx="8545314" cy="1953504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Voraussetzungen:</a:t>
            </a:r>
            <a:r>
              <a:rPr lang="de-DE" b="1" u="sng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ctr"/>
            <a:r>
              <a:rPr lang="de-DE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Antrag </a:t>
            </a:r>
          </a:p>
          <a:p>
            <a:pPr algn="ctr"/>
            <a:r>
              <a:rPr lang="de-DE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minderjähriges Kind </a:t>
            </a:r>
          </a:p>
          <a:p>
            <a:pPr algn="ctr"/>
            <a:r>
              <a:rPr lang="de-DE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nicht im Haushalt des Antragsgegners lebend </a:t>
            </a:r>
          </a:p>
          <a:p>
            <a:pPr algn="ctr"/>
            <a:r>
              <a:rPr lang="de-DE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Höchstgrenze: 1,2-facher Mindestunterhalt </a:t>
            </a:r>
          </a:p>
          <a:p>
            <a:pPr algn="ctr"/>
            <a:r>
              <a:rPr lang="de-DE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keine anderweitige Anhängigkeit, Entscheidung oder Titulierung  </a:t>
            </a:r>
            <a:endParaRPr lang="de-DE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6070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bgerundetes Rechteck 2"/>
          <p:cNvSpPr/>
          <p:nvPr/>
        </p:nvSpPr>
        <p:spPr>
          <a:xfrm>
            <a:off x="310243" y="1215317"/>
            <a:ext cx="11576957" cy="5087350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de-DE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Eingang des Antrages </a:t>
            </a:r>
            <a:r>
              <a:rPr lang="de-DE" sz="2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</a:t>
            </a:r>
            <a:r>
              <a:rPr lang="de-DE" sz="2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Registrierung in forum</a:t>
            </a:r>
            <a:r>
              <a:rPr lang="de-DE" sz="2400" baseline="30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STAR</a:t>
            </a:r>
            <a:r>
              <a:rPr lang="de-DE" sz="2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+ Aktenanlegung </a:t>
            </a:r>
            <a:r>
              <a:rPr lang="de-DE" sz="2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</a:t>
            </a:r>
            <a:r>
              <a:rPr lang="de-DE" sz="2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Vorlage an den Rechtspfleger (Prüfung der Antragsvoraussetzungen + Fertigung der Antragsmitteilungsverfügung) </a:t>
            </a:r>
            <a:r>
              <a:rPr lang="de-DE" sz="2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</a:t>
            </a:r>
            <a:r>
              <a:rPr lang="de-DE" sz="2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Zustellung des Antrags an den Antragsgegner </a:t>
            </a:r>
            <a:r>
              <a:rPr lang="de-DE" sz="2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</a:t>
            </a:r>
            <a:r>
              <a:rPr lang="de-DE" sz="2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ggf. Einwendungen des Antragsgegners (ggf. Antrag auf Übergang in das streitige Verfahren) </a:t>
            </a:r>
            <a:r>
              <a:rPr lang="de-DE" sz="2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</a:t>
            </a:r>
            <a:r>
              <a:rPr lang="de-DE" sz="2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Vorlage an Rechtspfleger (Zurückweisungsbeschluss oder Unterhaltsfestsetzungsbeschluss) </a:t>
            </a:r>
            <a:r>
              <a:rPr lang="de-DE" sz="2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</a:t>
            </a:r>
            <a:r>
              <a:rPr lang="de-DE" sz="2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Beschluss expedieren </a:t>
            </a:r>
            <a:r>
              <a:rPr lang="de-DE" sz="2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</a:t>
            </a:r>
            <a:r>
              <a:rPr lang="de-DE" sz="2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ggf. vollstreckbare Ausfertigung erteilen </a:t>
            </a:r>
            <a:r>
              <a:rPr lang="de-DE" sz="2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</a:t>
            </a:r>
            <a:r>
              <a:rPr lang="de-DE" sz="2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de-DE" sz="24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VE, Kosten</a:t>
            </a:r>
            <a:r>
              <a:rPr lang="de-DE" sz="240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weglegen</a:t>
            </a:r>
            <a:endParaRPr lang="de-DE" sz="2400" dirty="0"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de-DE" sz="2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  <a:endParaRPr lang="de-DE" sz="2400" dirty="0"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de-DE" sz="2400" dirty="0">
                <a:latin typeface="Arial" panose="020B0604020202020204" pitchFamily="34" charset="0"/>
                <a:ea typeface="Calibri" panose="020F0502020204030204" pitchFamily="34" charset="0"/>
              </a:rPr>
              <a:t>bei Antrag auf Übergang in das streitige Verfahren: Vorlage an Rechtspfleger (Umtragung und Verfügung der Richtervorlage) </a:t>
            </a:r>
            <a:r>
              <a:rPr lang="de-DE" sz="2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</a:t>
            </a:r>
            <a:r>
              <a:rPr lang="de-DE" sz="2400" dirty="0">
                <a:latin typeface="Arial" panose="020B0604020202020204" pitchFamily="34" charset="0"/>
                <a:ea typeface="Calibri" panose="020F0502020204030204" pitchFamily="34" charset="0"/>
              </a:rPr>
              <a:t> Vorlage an Eingangsregistratur</a:t>
            </a:r>
            <a:endParaRPr lang="de-DE" sz="2400" dirty="0"/>
          </a:p>
        </p:txBody>
      </p:sp>
      <p:sp>
        <p:nvSpPr>
          <p:cNvPr id="4" name="Rechteck 3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KG-Ref.AF Carus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Rechteck 4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noProof="0" smtClean="0">
                <a:solidFill>
                  <a:prstClr val="black"/>
                </a:solidFill>
                <a:latin typeface="Calibri" panose="020F0502020204030204"/>
              </a:rPr>
              <a:t>186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Abgerundetes Rechteck 5"/>
          <p:cNvSpPr/>
          <p:nvPr/>
        </p:nvSpPr>
        <p:spPr>
          <a:xfrm>
            <a:off x="1042987" y="251873"/>
            <a:ext cx="10329863" cy="714375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>
                <a:latin typeface="Arial" panose="020B0604020202020204" pitchFamily="34" charset="0"/>
                <a:cs typeface="Arial" panose="020B0604020202020204" pitchFamily="34" charset="0"/>
              </a:rPr>
              <a:t>Verfahrensablauf – vereinfachtes Unterhaltsverfahren </a:t>
            </a:r>
            <a:endParaRPr lang="de-DE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292748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339</Words>
  <Application>Microsoft Office PowerPoint</Application>
  <PresentationFormat>Breitbild</PresentationFormat>
  <Paragraphs>41</Paragraphs>
  <Slides>3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6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3</vt:i4>
      </vt:variant>
    </vt:vector>
  </HeadingPairs>
  <TitlesOfParts>
    <vt:vector size="10" baseType="lpstr">
      <vt:lpstr>Arial</vt:lpstr>
      <vt:lpstr>Calibri</vt:lpstr>
      <vt:lpstr>Calibri Light</vt:lpstr>
      <vt:lpstr>MV Boli</vt:lpstr>
      <vt:lpstr>Symbol</vt:lpstr>
      <vt:lpstr>Times New Roman</vt:lpstr>
      <vt:lpstr>Office</vt:lpstr>
      <vt:lpstr>PowerPoint-Präsentation</vt:lpstr>
      <vt:lpstr>PowerPoint-Präsentation</vt:lpstr>
      <vt:lpstr>PowerPoint-Präsentation</vt:lpstr>
    </vt:vector>
  </TitlesOfParts>
  <Company>ITDZ-Berlin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Dittrich, Katja</dc:creator>
  <cp:lastModifiedBy>Carus, Natascha</cp:lastModifiedBy>
  <cp:revision>12</cp:revision>
  <dcterms:created xsi:type="dcterms:W3CDTF">2023-03-09T06:21:56Z</dcterms:created>
  <dcterms:modified xsi:type="dcterms:W3CDTF">2023-08-17T14:04:39Z</dcterms:modified>
</cp:coreProperties>
</file>