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93F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 showGuides="1">
      <p:cViewPr varScale="1">
        <p:scale>
          <a:sx n="66" d="100"/>
          <a:sy n="66" d="100"/>
        </p:scale>
        <p:origin x="600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3D17F9-FC6F-496C-A800-D238553E08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D6F4CCA-DA36-476F-907E-328E805607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16AB541-2557-4470-BA14-38D2878BE9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17.01.2025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C3E964F-61D8-4DC0-8837-016902854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899E3B6-878E-4033-8E31-9CC128EC0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553404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A1343B-5206-4CC9-BEE3-943255AE7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54617EC8-2B09-4F9D-B5A1-A2B99FAEFD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9541D5C-37CD-4094-BDFE-7942B80A28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17.01.2025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9B8FA8D-3073-4335-9987-483C5F4A8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C25683C-CD0A-4B95-8680-0781C0997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7607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7EC5F252-2992-46B7-B573-06E91B3C71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066CF43-4421-421B-9A8F-D2B97C215F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46D4E1D-8F5D-4CF8-82D2-85B33FA72E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17.01.2025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7F39A26-D13A-4400-AED1-DF55ABB05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07705AF-B78D-4A09-9BD3-92BFEB5C3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8029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CE2EC5-48A2-4F56-8A0C-56C3FB3599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F901CF8-7A62-49CD-A741-5207140D95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8849245-9A67-4D31-BB05-053F95189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17.01.2025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8D8DB57-3C5F-49D6-A8A5-841694B4E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B783A83-3CB0-428D-B007-87DED1644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626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DD0E3B-74D4-47B0-9A53-3342146B6A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F97932F-5B50-4341-A7B2-802EB64CAD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020A949-A9D3-4A30-953C-7F119BBE4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17.01.2025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5E93653-3613-4A8A-8E89-5F9FE6FE2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5721F8D-F1B6-46D0-90A0-1A666C62F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72681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73C9ED-89CE-4C68-A498-AD09BD43D6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3070962-D92E-42D1-8224-90A335555D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FF116D5-012D-4226-BA75-56D50D1EB4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4AA66F6-F21A-4480-8ACE-136A79664B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17.01.2025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485DAFB-9FB9-4316-9172-C2FBEB85E8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68BEBDC-00BE-4C6D-BDDF-42428E3D8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9295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B1184C-5F8F-4377-85AD-C3433099FE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A3F3FAD-DD5D-416A-B8FD-F7C1A937EA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DDF30C5-EB2C-4AD2-9E85-AB7EBB0DBC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1370E74-437F-4A38-B67D-E1719BF93E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04288219-BDBB-4D92-A8A6-2CB2E24513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B9A552D0-243F-444B-92FC-9A7B13B880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17.01.2025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DFB86493-0D26-45C3-BE1F-FF098CDD9B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6F1185C9-758B-4926-A509-DA098D865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2948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18138C-1993-4A5D-837E-0B775F14F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8A3D88E-3944-4D4A-8ACF-F2D27F1F50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17.01.2025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41CB50F-A4EB-4E90-8CF3-AAD83F53C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1F128F0-4191-4048-AA34-9A35E5D00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6132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9C0C0AD7-7DDE-48A9-BDF3-181726979F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17.01.2025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BBF7D6A-F87B-440F-A50B-E9ACC9F8B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A5247CF-D0F8-45D1-9AB4-D766B5ECE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840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BDA2DD-85AF-47F4-B6B6-5203CC9B7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5FDDDE6-5CF3-4389-80EA-F14C5E72D4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829E6E0-D054-4DE0-BC8B-CCE8C2B047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49DDD2C-47EE-4296-842C-9761150B2F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17.01.2025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514C211-2C2D-4EFC-BD74-48DB747130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1E187C5-0B5D-4CA1-B0DE-B6304B193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08196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459410-A12F-46B2-B8CF-8BEA4C0988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A64A7637-FF37-4F45-BB11-9A24829230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B5F4AE9-539B-46A5-86F6-F3A5B8DC5A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E733F17-F0E5-4341-B020-DD9F9DF8FE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17.01.2025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954DA66-955E-4B31-B894-91327F7223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7E8FD1A-4A11-42B3-8C1B-1175271D1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68201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3323CEA1-0EB8-4EDF-998B-2A3329BF6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C659617-B1C1-4541-99CA-8A6347285B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AC2F94D-DEE6-4EBD-A580-6A7BA59BFB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381235-19C1-4E0E-A222-AF852201EB24}" type="datetimeFigureOut">
              <a:rPr lang="de-DE" smtClean="0"/>
              <a:t>17.01.2025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5FA43B8-7347-47A2-84A1-36F6FD5813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F551DDF-2344-4F46-A6CF-54E125B7C6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0223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899732" y="84289"/>
            <a:ext cx="6472988" cy="591137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Gefaltete Ecke 4">
            <a:extLst>
              <a:ext uri="{FF2B5EF4-FFF2-40B4-BE49-F238E27FC236}">
                <a16:creationId xmlns:a16="http://schemas.microsoft.com/office/drawing/2014/main" id="{5D8E5411-EF7D-4073-B09F-DCAA9500DACA}"/>
              </a:ext>
            </a:extLst>
          </p:cNvPr>
          <p:cNvSpPr/>
          <p:nvPr/>
        </p:nvSpPr>
        <p:spPr>
          <a:xfrm rot="178019">
            <a:off x="10259816" y="195191"/>
            <a:ext cx="1483428" cy="1323481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A18</a:t>
            </a:r>
          </a:p>
        </p:txBody>
      </p:sp>
      <p:sp>
        <p:nvSpPr>
          <p:cNvPr id="3" name="Rechteck: abgerundete Ecken 2">
            <a:extLst>
              <a:ext uri="{FF2B5EF4-FFF2-40B4-BE49-F238E27FC236}">
                <a16:creationId xmlns:a16="http://schemas.microsoft.com/office/drawing/2014/main" id="{EF1DD9D5-4CE8-42C9-A5B5-88E3E783D91F}"/>
              </a:ext>
            </a:extLst>
          </p:cNvPr>
          <p:cNvSpPr/>
          <p:nvPr/>
        </p:nvSpPr>
        <p:spPr>
          <a:xfrm>
            <a:off x="542456" y="818872"/>
            <a:ext cx="7911548" cy="9144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dirty="0"/>
              <a:t>a) Wie erfolgt die schriftliche Bekanntgabe in Ehe- und Familienstreitsachen? Nennen Sie die gesetzlichen Bestimmungen!</a:t>
            </a:r>
          </a:p>
        </p:txBody>
      </p: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2ED4369A-8D65-4FBE-8AAF-C07701E34126}"/>
              </a:ext>
            </a:extLst>
          </p:cNvPr>
          <p:cNvSpPr/>
          <p:nvPr/>
        </p:nvSpPr>
        <p:spPr>
          <a:xfrm>
            <a:off x="3062514" y="1633034"/>
            <a:ext cx="7029417" cy="59113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>
                <a:solidFill>
                  <a:schemeClr val="tx1"/>
                </a:solidFill>
              </a:rPr>
              <a:t>nach den Vorschriften der ZPO (§§ 113 I FamFG, 166 ff. ZPO)</a:t>
            </a:r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33E3D6A7-9D56-4319-BD9E-89EA7F1B1371}"/>
              </a:ext>
            </a:extLst>
          </p:cNvPr>
          <p:cNvSpPr/>
          <p:nvPr/>
        </p:nvSpPr>
        <p:spPr>
          <a:xfrm>
            <a:off x="542456" y="2383974"/>
            <a:ext cx="7911548" cy="9144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dirty="0"/>
              <a:t>b) Was ist von Amts wegen in Ehe- und Familienstreitsachen bekannt zu machen? Zählen Sie drei auf! </a:t>
            </a:r>
          </a:p>
        </p:txBody>
      </p:sp>
      <p:sp>
        <p:nvSpPr>
          <p:cNvPr id="8" name="Rechteck: abgerundete Ecken 7">
            <a:extLst>
              <a:ext uri="{FF2B5EF4-FFF2-40B4-BE49-F238E27FC236}">
                <a16:creationId xmlns:a16="http://schemas.microsoft.com/office/drawing/2014/main" id="{3095ABDD-1434-4B88-8ABF-31AFC9195BB5}"/>
              </a:ext>
            </a:extLst>
          </p:cNvPr>
          <p:cNvSpPr/>
          <p:nvPr/>
        </p:nvSpPr>
        <p:spPr>
          <a:xfrm>
            <a:off x="3062514" y="3219022"/>
            <a:ext cx="7722217" cy="9144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>
                <a:solidFill>
                  <a:schemeClr val="tx1"/>
                </a:solidFill>
              </a:rPr>
              <a:t>Antragsschrift; Anordnungen nach § 273 ZPO; Ladungen der Beteiligten (Zeugen/SV formlos); Schrift-sätze der Beteiligten (ggf. auch formlos); Antragsrücknahme; Beschlüsse </a:t>
            </a:r>
          </a:p>
        </p:txBody>
      </p:sp>
      <p:sp>
        <p:nvSpPr>
          <p:cNvPr id="9" name="Rechteck: abgerundete Ecken 8">
            <a:extLst>
              <a:ext uri="{FF2B5EF4-FFF2-40B4-BE49-F238E27FC236}">
                <a16:creationId xmlns:a16="http://schemas.microsoft.com/office/drawing/2014/main" id="{6491A028-93C9-4936-BF5F-D22D315E2D18}"/>
              </a:ext>
            </a:extLst>
          </p:cNvPr>
          <p:cNvSpPr/>
          <p:nvPr/>
        </p:nvSpPr>
        <p:spPr>
          <a:xfrm>
            <a:off x="542456" y="4327339"/>
            <a:ext cx="7911548" cy="1112514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dirty="0"/>
              <a:t>c) Wie erfolgt die schriftliche Bekanntmachung in Verfahren der Angelegenheit der frei-willigen Gerichtsbarkeit? Nennen Sie die gesetzlichen Bestimmungen!</a:t>
            </a:r>
          </a:p>
        </p:txBody>
      </p:sp>
      <p:sp>
        <p:nvSpPr>
          <p:cNvPr id="11" name="Rechteck: abgerundete Ecken 10">
            <a:extLst>
              <a:ext uri="{FF2B5EF4-FFF2-40B4-BE49-F238E27FC236}">
                <a16:creationId xmlns:a16="http://schemas.microsoft.com/office/drawing/2014/main" id="{908036A4-4DD8-45E7-97C6-8F9F5E37A3D0}"/>
              </a:ext>
            </a:extLst>
          </p:cNvPr>
          <p:cNvSpPr/>
          <p:nvPr/>
        </p:nvSpPr>
        <p:spPr>
          <a:xfrm>
            <a:off x="3279313" y="5408884"/>
            <a:ext cx="7722217" cy="9144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>
                <a:solidFill>
                  <a:schemeClr val="tx1"/>
                </a:solidFill>
              </a:rPr>
              <a:t>durch Zustellung nach den Vorschriften der ZPO (§§ 166 – 195 ZPO) oder durch Aufgabe zur Post (Inland: 3 Tage nach Aufgabe zur Post gilt das Schriftstück als bekannt gegeben (ab 2025 4 Tage), (§ 15 II </a:t>
            </a:r>
            <a:r>
              <a:rPr lang="de-DE" sz="2000" dirty="0" err="1">
                <a:solidFill>
                  <a:schemeClr val="tx1"/>
                </a:solidFill>
              </a:rPr>
              <a:t>FamFG</a:t>
            </a:r>
            <a:r>
              <a:rPr lang="de-DE" sz="2000" dirty="0">
                <a:solidFill>
                  <a:schemeClr val="tx1"/>
                </a:solidFill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2329320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" grpId="0" animBg="1"/>
      <p:bldP spid="4" grpId="0" animBg="1"/>
      <p:bldP spid="7" grpId="0" animBg="1"/>
      <p:bldP spid="8" grpId="0" animBg="1"/>
      <p:bldP spid="9" grpId="0" animBg="1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899732" y="84289"/>
            <a:ext cx="6472988" cy="591137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Gefaltete Ecke 4">
            <a:extLst>
              <a:ext uri="{FF2B5EF4-FFF2-40B4-BE49-F238E27FC236}">
                <a16:creationId xmlns:a16="http://schemas.microsoft.com/office/drawing/2014/main" id="{5D8E5411-EF7D-4073-B09F-DCAA9500DACA}"/>
              </a:ext>
            </a:extLst>
          </p:cNvPr>
          <p:cNvSpPr/>
          <p:nvPr/>
        </p:nvSpPr>
        <p:spPr>
          <a:xfrm rot="335362">
            <a:off x="9899749" y="112765"/>
            <a:ext cx="1483428" cy="1323481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A18</a:t>
            </a:r>
          </a:p>
        </p:txBody>
      </p:sp>
      <p:sp>
        <p:nvSpPr>
          <p:cNvPr id="3" name="Rechteck: abgerundete Ecken 2">
            <a:extLst>
              <a:ext uri="{FF2B5EF4-FFF2-40B4-BE49-F238E27FC236}">
                <a16:creationId xmlns:a16="http://schemas.microsoft.com/office/drawing/2014/main" id="{EF1DD9D5-4CE8-42C9-A5B5-88E3E783D91F}"/>
              </a:ext>
            </a:extLst>
          </p:cNvPr>
          <p:cNvSpPr/>
          <p:nvPr/>
        </p:nvSpPr>
        <p:spPr>
          <a:xfrm>
            <a:off x="542456" y="1964559"/>
            <a:ext cx="7911548" cy="9144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dirty="0">
                <a:cs typeface="Arial" panose="020B0604020202020204" pitchFamily="34" charset="0"/>
              </a:rPr>
              <a:t>d) Was ist von Amts wegen in den Verfahren der freiwilligen Gerichtsbarkeit bekannt zu machen? Nennen Sie die gesetzliche Bestimmung! </a:t>
            </a:r>
          </a:p>
        </p:txBody>
      </p: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2ED4369A-8D65-4FBE-8AAF-C07701E34126}"/>
              </a:ext>
            </a:extLst>
          </p:cNvPr>
          <p:cNvSpPr/>
          <p:nvPr/>
        </p:nvSpPr>
        <p:spPr>
          <a:xfrm>
            <a:off x="2857073" y="2793926"/>
            <a:ext cx="8587030" cy="756593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>
                <a:solidFill>
                  <a:schemeClr val="tx1"/>
                </a:solidFill>
              </a:rPr>
              <a:t>Dokumente, deren Inhalt eine Termins- oder Fristbestimmung enthält oder den Lauf einer Frist auslöst, sind den Beteiligten bekannt zu geben (§ 15 I FamFG)</a:t>
            </a:r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33E3D6A7-9D56-4319-BD9E-89EA7F1B1371}"/>
              </a:ext>
            </a:extLst>
          </p:cNvPr>
          <p:cNvSpPr/>
          <p:nvPr/>
        </p:nvSpPr>
        <p:spPr>
          <a:xfrm>
            <a:off x="542456" y="3819040"/>
            <a:ext cx="9312744" cy="9144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dirty="0">
                <a:cs typeface="Arial" panose="020B0604020202020204" pitchFamily="34" charset="0"/>
              </a:rPr>
              <a:t>e) Wie erfolgt die Übermittlung in den Verfahren der freiwilligen Gerichtsbarkeit, wenn die Bekanntmachung nicht geboten ist? Nennen Sie die gesetzliche Bestimmung!</a:t>
            </a:r>
          </a:p>
        </p:txBody>
      </p:sp>
      <p:sp>
        <p:nvSpPr>
          <p:cNvPr id="8" name="Rechteck: abgerundete Ecken 7">
            <a:extLst>
              <a:ext uri="{FF2B5EF4-FFF2-40B4-BE49-F238E27FC236}">
                <a16:creationId xmlns:a16="http://schemas.microsoft.com/office/drawing/2014/main" id="{3095ABDD-1434-4B88-8ABF-31AFC9195BB5}"/>
              </a:ext>
            </a:extLst>
          </p:cNvPr>
          <p:cNvSpPr/>
          <p:nvPr/>
        </p:nvSpPr>
        <p:spPr>
          <a:xfrm>
            <a:off x="2899732" y="4627726"/>
            <a:ext cx="7722217" cy="593643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>
                <a:solidFill>
                  <a:schemeClr val="tx1"/>
                </a:solidFill>
              </a:rPr>
              <a:t>dann werden die Dokumente formlos mitgeteilt (§ 15 III FamFG) </a:t>
            </a:r>
            <a:endParaRPr lang="de-DE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3222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899732" y="84289"/>
            <a:ext cx="6472988" cy="591137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Gefaltete Ecke 4">
            <a:extLst>
              <a:ext uri="{FF2B5EF4-FFF2-40B4-BE49-F238E27FC236}">
                <a16:creationId xmlns:a16="http://schemas.microsoft.com/office/drawing/2014/main" id="{5D8E5411-EF7D-4073-B09F-DCAA9500DACA}"/>
              </a:ext>
            </a:extLst>
          </p:cNvPr>
          <p:cNvSpPr/>
          <p:nvPr/>
        </p:nvSpPr>
        <p:spPr>
          <a:xfrm rot="335362">
            <a:off x="9899749" y="112765"/>
            <a:ext cx="1483428" cy="1323481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A18</a:t>
            </a:r>
          </a:p>
        </p:txBody>
      </p:sp>
      <p:sp>
        <p:nvSpPr>
          <p:cNvPr id="9" name="Rechteck: abgerundete Ecken 8">
            <a:extLst>
              <a:ext uri="{FF2B5EF4-FFF2-40B4-BE49-F238E27FC236}">
                <a16:creationId xmlns:a16="http://schemas.microsoft.com/office/drawing/2014/main" id="{6491A028-93C9-4936-BF5F-D22D315E2D18}"/>
              </a:ext>
            </a:extLst>
          </p:cNvPr>
          <p:cNvSpPr/>
          <p:nvPr/>
        </p:nvSpPr>
        <p:spPr>
          <a:xfrm>
            <a:off x="455370" y="1533630"/>
            <a:ext cx="7911548" cy="1112514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dirty="0">
                <a:ea typeface="Calibri" panose="020F0502020204030204" pitchFamily="34" charset="0"/>
              </a:rPr>
              <a:t>f) Wie erfolgt die Bekanntgabe von Beschlüssen in Verfahren der Angelegenheiten der freiwilligen Gerichtsbarkeit! Nennen Sie die gesetzlichen Bestimmungen!</a:t>
            </a:r>
            <a:endParaRPr lang="de-DE" sz="2000" dirty="0"/>
          </a:p>
        </p:txBody>
      </p:sp>
      <p:sp>
        <p:nvSpPr>
          <p:cNvPr id="11" name="Rechteck: abgerundete Ecken 10">
            <a:extLst>
              <a:ext uri="{FF2B5EF4-FFF2-40B4-BE49-F238E27FC236}">
                <a16:creationId xmlns:a16="http://schemas.microsoft.com/office/drawing/2014/main" id="{908036A4-4DD8-45E7-97C6-8F9F5E37A3D0}"/>
              </a:ext>
            </a:extLst>
          </p:cNvPr>
          <p:cNvSpPr/>
          <p:nvPr/>
        </p:nvSpPr>
        <p:spPr>
          <a:xfrm>
            <a:off x="3721886" y="2338281"/>
            <a:ext cx="7722217" cy="218143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>
                <a:solidFill>
                  <a:schemeClr val="tx1"/>
                </a:solidFill>
              </a:rPr>
              <a:t>der Beschluss wird den Beteiligten in beglaubigter Abschrift bekannt gegeben (§ 41 I 1 FamFG); ein anfechtbarer Beschluss ist demjenigen zuzustellen, dessen erklärtem Willen er nicht entspricht (§ 41 </a:t>
            </a:r>
            <a:br>
              <a:rPr lang="de-DE">
                <a:solidFill>
                  <a:schemeClr val="tx1"/>
                </a:solidFill>
              </a:rPr>
            </a:br>
            <a:r>
              <a:rPr lang="de-DE">
                <a:solidFill>
                  <a:schemeClr val="tx1"/>
                </a:solidFill>
              </a:rPr>
              <a:t>I 2 FamFG) </a:t>
            </a:r>
            <a:endParaRPr lang="de-DE" sz="2000">
              <a:solidFill>
                <a:schemeClr val="tx1"/>
              </a:solidFill>
            </a:endParaRPr>
          </a:p>
          <a:p>
            <a:r>
              <a:rPr lang="de-DE">
                <a:solidFill>
                  <a:schemeClr val="tx1"/>
                </a:solidFill>
              </a:rPr>
              <a:t>ein Beschluss, der die Genehmigung eines Rechtsgeschäfts zum Gegenstand hat, ist auch demjenigen, für den das Rechtsgeschäft genehmigt wird, bekannt zu geben (§ 41 III FamFG)</a:t>
            </a:r>
            <a:endParaRPr lang="de-DE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6147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344</Words>
  <Application>Microsoft Office PowerPoint</Application>
  <PresentationFormat>Breitbild</PresentationFormat>
  <Paragraphs>28</Paragraphs>
  <Slides>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MV Boli</vt:lpstr>
      <vt:lpstr>Office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7</cp:revision>
  <dcterms:created xsi:type="dcterms:W3CDTF">2025-01-06T11:40:08Z</dcterms:created>
  <dcterms:modified xsi:type="dcterms:W3CDTF">2025-01-17T08:56:52Z</dcterms:modified>
</cp:coreProperties>
</file>