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BD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420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434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7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2247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07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179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180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59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12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9091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556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5EE64-A140-4CAC-8C08-656773EC9877}" type="datetimeFigureOut">
              <a:rPr lang="de-DE" smtClean="0"/>
              <a:t>21.10.2024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2812-FA5A-4672-A013-D7A2D87BEA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461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 zwei Bereiche teilen sich die Gerichtskosten?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1.</a:t>
              </a:r>
              <a:endParaRPr lang="de-DE" sz="3600" dirty="0"/>
            </a:p>
          </p:txBody>
        </p:sp>
      </p:grpSp>
      <p:sp>
        <p:nvSpPr>
          <p:cNvPr id="22" name="Gefaltete Ecke 21"/>
          <p:cNvSpPr/>
          <p:nvPr/>
        </p:nvSpPr>
        <p:spPr>
          <a:xfrm rot="21260758">
            <a:off x="2881363" y="300049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Gefaltete Ecke 10"/>
          <p:cNvSpPr/>
          <p:nvPr/>
        </p:nvSpPr>
        <p:spPr>
          <a:xfrm rot="370068">
            <a:off x="6914883" y="3000497"/>
            <a:ext cx="2105996" cy="195060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Auslagen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801" y="3340798"/>
            <a:ext cx="2743195" cy="3803369"/>
          </a:xfrm>
          <a:prstGeom prst="rect">
            <a:avLst/>
          </a:prstGeom>
        </p:spPr>
      </p:pic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3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Wozu dienen Gerichtskosten?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2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Gefaltete Ecke 23"/>
          <p:cNvSpPr/>
          <p:nvPr/>
        </p:nvSpPr>
        <p:spPr>
          <a:xfrm rot="21379226">
            <a:off x="4506438" y="2642478"/>
            <a:ext cx="3179124" cy="3099861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Sie dienen als öffentliche Abgabe der Finanzierung des Allgemeinwesens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Wolkenförmige Legende 37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sind Auslagen? Nennen Sie Beispiele.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3.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339229">
            <a:off x="1695679" y="2491925"/>
            <a:ext cx="2824789" cy="27844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Sie werden für bestimmte gerichtliche Anwendungen erhoben und </a:t>
            </a:r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3" name="Wolkenförmige Legende 22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67633">
            <a:off x="4980104" y="2801010"/>
            <a:ext cx="2824789" cy="278442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…sind </a:t>
            </a:r>
            <a:r>
              <a:rPr lang="de-DE" sz="24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teils „durchlaufende“ Gelder.</a:t>
            </a:r>
          </a:p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3138">
            <a:off x="8377883" y="1655876"/>
            <a:ext cx="2487384" cy="2523963"/>
          </a:xfrm>
          <a:prstGeom prst="rect">
            <a:avLst/>
          </a:prstGeom>
        </p:spPr>
      </p:pic>
      <p:sp>
        <p:nvSpPr>
          <p:cNvPr id="16" name="Gefaltete Ecke 15"/>
          <p:cNvSpPr/>
          <p:nvPr/>
        </p:nvSpPr>
        <p:spPr>
          <a:xfrm>
            <a:off x="9017764" y="3697189"/>
            <a:ext cx="1895088" cy="1828800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Zustellkosten</a:t>
            </a:r>
            <a:r>
              <a:rPr lang="de-DE" sz="2000" b="1" dirty="0" smtClean="0"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o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</a:t>
            </a:r>
          </a:p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Kopien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78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4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sind außergerichtliche Kosten? Nennen Sie Beispiele.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 smtClean="0"/>
                <a:t>4.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303244">
            <a:off x="394534" y="1674055"/>
            <a:ext cx="3517823" cy="2981986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Alle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jeweiligen Partei entstandenen weiteren Kosten des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Verfahrens/Rechts-streits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, 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1" name="Wolkenförmige Legende 10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4" name="Abgerundetes Rechteck 13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1399046">
            <a:off x="2862253" y="4171507"/>
            <a:ext cx="2834108" cy="246512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8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 </a:t>
            </a:r>
            <a:r>
              <a:rPr lang="de-DE" sz="28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die keine unmittelbaren Gerichtskosten dieses Verfahrens sind.</a:t>
            </a:r>
          </a:p>
        </p:txBody>
      </p:sp>
      <p:sp>
        <p:nvSpPr>
          <p:cNvPr id="17" name="Gefaltete Ecke 16"/>
          <p:cNvSpPr/>
          <p:nvPr/>
        </p:nvSpPr>
        <p:spPr>
          <a:xfrm>
            <a:off x="5504640" y="2015856"/>
            <a:ext cx="1931207" cy="183752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Gebühren für den Rechtsanwalt	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48979">
            <a:off x="7812703" y="1962223"/>
            <a:ext cx="2042337" cy="1944793"/>
          </a:xfrm>
          <a:prstGeom prst="rect">
            <a:avLst/>
          </a:prstGeom>
        </p:spPr>
      </p:pic>
      <p:sp>
        <p:nvSpPr>
          <p:cNvPr id="18" name="Gefaltete Ecke 17"/>
          <p:cNvSpPr/>
          <p:nvPr/>
        </p:nvSpPr>
        <p:spPr>
          <a:xfrm rot="21404980">
            <a:off x="6572227" y="3586780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Verdienst</a:t>
            </a:r>
          </a:p>
          <a:p>
            <a:pPr algn="ctr"/>
            <a:r>
              <a:rPr lang="de-DE" sz="20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-</a:t>
            </a:r>
            <a:r>
              <a:rPr lang="de-DE" sz="20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ausfall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>
            <a:off x="9668302" y="2934618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</a:t>
            </a:r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außerger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.</a:t>
            </a: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Gutachen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7620057" y="4823730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 für Register-auskünfte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HR-GB-EMA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1" name="Gefaltete Ecke 20"/>
          <p:cNvSpPr/>
          <p:nvPr/>
        </p:nvSpPr>
        <p:spPr>
          <a:xfrm rot="587621">
            <a:off x="9918983" y="4468972"/>
            <a:ext cx="1916194" cy="1764385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Mahnkosten</a:t>
            </a:r>
          </a:p>
          <a:p>
            <a:pPr algn="ctr"/>
            <a:r>
              <a:rPr lang="de-DE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Inkassokosten</a:t>
            </a:r>
          </a:p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Kurierkosten Detektiv-kosten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8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8" y="544561"/>
            <a:ext cx="8853668" cy="1233852"/>
            <a:chOff x="871538" y="1405759"/>
            <a:chExt cx="8853668" cy="1233852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35076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In welchen gesetzlichen Bestimmungen finden Sie die Regelungen zu den Gerichtskosten für folgende Bereiche?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5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4" name="Wolkenförmige Legende 2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20" name="Gefaltete Ecke 19"/>
          <p:cNvSpPr/>
          <p:nvPr/>
        </p:nvSpPr>
        <p:spPr>
          <a:xfrm>
            <a:off x="1036105" y="3678383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GKG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435769" y="2378149"/>
            <a:ext cx="3445351" cy="105085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Gebühren und Auslagen im Zivilprozess</a:t>
            </a:r>
            <a:endParaRPr lang="de-DE" sz="2400" dirty="0"/>
          </a:p>
        </p:txBody>
      </p:sp>
      <p:sp>
        <p:nvSpPr>
          <p:cNvPr id="14" name="Abgerundetes Rechteck 13"/>
          <p:cNvSpPr/>
          <p:nvPr/>
        </p:nvSpPr>
        <p:spPr>
          <a:xfrm>
            <a:off x="4257172" y="2157762"/>
            <a:ext cx="3677655" cy="131258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Auslagen für Zeugen, Sachverständige und Dolmetscher</a:t>
            </a:r>
            <a:endParaRPr lang="de-DE" sz="2400" dirty="0"/>
          </a:p>
        </p:txBody>
      </p:sp>
      <p:sp>
        <p:nvSpPr>
          <p:cNvPr id="15" name="Abgerundetes Rechteck 14"/>
          <p:cNvSpPr/>
          <p:nvPr/>
        </p:nvSpPr>
        <p:spPr>
          <a:xfrm>
            <a:off x="8310879" y="2147139"/>
            <a:ext cx="3545707" cy="130779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dirty="0" smtClean="0"/>
              <a:t>Regelungen für Ansatz und Einzug der Kosten</a:t>
            </a:r>
          </a:p>
          <a:p>
            <a:pPr algn="ctr"/>
            <a:r>
              <a:rPr lang="de-DE" sz="2400" dirty="0" smtClean="0"/>
              <a:t>(Verfahrensvorschriften)</a:t>
            </a:r>
            <a:endParaRPr lang="de-DE" sz="2400" dirty="0"/>
          </a:p>
        </p:txBody>
      </p:sp>
      <p:sp>
        <p:nvSpPr>
          <p:cNvPr id="16" name="Gefaltete Ecke 15"/>
          <p:cNvSpPr/>
          <p:nvPr/>
        </p:nvSpPr>
        <p:spPr>
          <a:xfrm rot="376100">
            <a:off x="5023599" y="3779404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JVEG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1391115">
            <a:off x="9391808" y="3630779"/>
            <a:ext cx="1952807" cy="1869705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KostVfg</a:t>
            </a: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.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8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435769" y="725084"/>
            <a:ext cx="10487025" cy="1510117"/>
            <a:chOff x="871538" y="1405759"/>
            <a:chExt cx="8853668" cy="151011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6"/>
              <a:ext cx="8003562" cy="13113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Was ist im GKG geregelt?</a:t>
              </a:r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dirty="0"/>
                <a:t>6</a:t>
              </a:r>
              <a:r>
                <a:rPr lang="de-DE" sz="3600" dirty="0" smtClean="0"/>
                <a:t>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399046">
            <a:off x="3059295" y="3075178"/>
            <a:ext cx="2672061" cy="248758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Das 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 regelt die Entstehung der Kostenansprüche (Gebühren + Auslagen</a:t>
            </a:r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), … </a:t>
            </a:r>
            <a:endParaRPr lang="de-DE" sz="24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Wolkenförmige Legende 13"/>
          <p:cNvSpPr/>
          <p:nvPr/>
        </p:nvSpPr>
        <p:spPr>
          <a:xfrm>
            <a:off x="9417621" y="143601"/>
            <a:ext cx="2417556" cy="1013608"/>
          </a:xfrm>
          <a:prstGeom prst="cloudCallout">
            <a:avLst>
              <a:gd name="adj1" fmla="val -59247"/>
              <a:gd name="adj2" fmla="val -34760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die schnellen 7</a:t>
            </a:r>
            <a:endParaRPr lang="de-DE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 rot="222535">
            <a:off x="6295942" y="3081345"/>
            <a:ext cx="2493383" cy="248758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…bestimmt 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deren </a:t>
            </a:r>
            <a:r>
              <a:rPr lang="de-DE" sz="2400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Höhe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sowie </a:t>
            </a:r>
            <a:r>
              <a:rPr lang="de-DE" sz="2400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Fälligkeit </a:t>
            </a:r>
            <a:r>
              <a:rPr lang="de-DE" sz="24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und benennt die </a:t>
            </a:r>
            <a:r>
              <a:rPr lang="de-DE" sz="2400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Kostenschuldner</a:t>
            </a:r>
            <a:endParaRPr lang="de-DE" sz="2400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871537" y="544561"/>
            <a:ext cx="10487025" cy="1298527"/>
            <a:chOff x="871538" y="1405759"/>
            <a:chExt cx="8853668" cy="1298527"/>
          </a:xfrm>
        </p:grpSpPr>
        <p:sp>
          <p:nvSpPr>
            <p:cNvPr id="4" name="Abgerundetes Rechteck 3"/>
            <p:cNvSpPr/>
            <p:nvPr/>
          </p:nvSpPr>
          <p:spPr>
            <a:xfrm>
              <a:off x="1721644" y="1604535"/>
              <a:ext cx="8003562" cy="109975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2400" b="1" dirty="0" smtClean="0"/>
                <a:t>Wo finden Sie das Kostenverzeichnis?</a:t>
              </a:r>
              <a:endParaRPr lang="de-DE" sz="2400" b="1" dirty="0"/>
            </a:p>
          </p:txBody>
        </p:sp>
        <p:sp>
          <p:nvSpPr>
            <p:cNvPr id="3" name="Ellipse 2"/>
            <p:cNvSpPr/>
            <p:nvPr/>
          </p:nvSpPr>
          <p:spPr>
            <a:xfrm>
              <a:off x="871538" y="1405759"/>
              <a:ext cx="914400" cy="9144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600" smtClean="0"/>
                <a:t>7.</a:t>
              </a:r>
              <a:endParaRPr lang="de-DE" sz="3600" dirty="0"/>
            </a:p>
          </p:txBody>
        </p:sp>
      </p:grpSp>
      <p:sp>
        <p:nvSpPr>
          <p:cNvPr id="25" name="Gefaltete Ecke 24"/>
          <p:cNvSpPr/>
          <p:nvPr/>
        </p:nvSpPr>
        <p:spPr>
          <a:xfrm rot="21275132">
            <a:off x="3258950" y="2440347"/>
            <a:ext cx="1852654" cy="1874343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Anlage 1 zum GKG</a:t>
            </a:r>
            <a:endParaRPr lang="de-DE" sz="28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9" name="Gefaltete Ecke 18"/>
          <p:cNvSpPr/>
          <p:nvPr/>
        </p:nvSpPr>
        <p:spPr>
          <a:xfrm rot="686149">
            <a:off x="6467004" y="2420186"/>
            <a:ext cx="2111886" cy="208166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Gerichtskosten entstehen </a:t>
            </a:r>
          </a:p>
          <a:p>
            <a:pPr algn="ctr"/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ausschließlich 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nach..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2988912" y="143601"/>
            <a:ext cx="6472988" cy="5632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Kostensachen – </a:t>
            </a:r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Quiz  1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anose="03070402050302030203" pitchFamily="66" charset="0"/>
            </a:endParaRPr>
          </a:p>
        </p:txBody>
      </p:sp>
      <p:sp>
        <p:nvSpPr>
          <p:cNvPr id="18" name="Gefaltete Ecke 17"/>
          <p:cNvSpPr/>
          <p:nvPr/>
        </p:nvSpPr>
        <p:spPr>
          <a:xfrm>
            <a:off x="8330854" y="3270323"/>
            <a:ext cx="1867375" cy="18541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…dem </a:t>
            </a:r>
            <a:endParaRPr lang="de-DE" sz="20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000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Kostenver-zeichnis</a:t>
            </a:r>
            <a:r>
              <a:rPr lang="de-DE" sz="20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r>
              <a:rPr lang="de-DE" sz="2000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der Anlage 1 zum GKG.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79080" y="2911892"/>
            <a:ext cx="2910882" cy="4425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44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19" grpId="0" animBg="1"/>
      <p:bldP spid="1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Breitbild</PresentationFormat>
  <Paragraphs>84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31</cp:revision>
  <dcterms:created xsi:type="dcterms:W3CDTF">2023-07-04T15:45:21Z</dcterms:created>
  <dcterms:modified xsi:type="dcterms:W3CDTF">2024-10-21T10:40:16Z</dcterms:modified>
</cp:coreProperties>
</file>