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6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0"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7AF0DB3-2BB7-4C6B-8C4B-93D9F45EDEA8}" type="datetimeFigureOut">
              <a:rPr lang="de-DE" smtClean="0"/>
              <a:t>21.08.2023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409026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2190306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25661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177579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7AF0DB3-2BB7-4C6B-8C4B-93D9F45EDEA8}" type="datetimeFigureOut">
              <a:rPr lang="de-DE" smtClean="0"/>
              <a:t>21.08.2023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42198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7AF0DB3-2BB7-4C6B-8C4B-93D9F45EDEA8}" type="datetimeFigureOut">
              <a:rPr lang="de-DE" smtClean="0"/>
              <a:t>21.08.2023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7595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7AF0DB3-2BB7-4C6B-8C4B-93D9F45EDEA8}" type="datetimeFigureOut">
              <a:rPr lang="de-DE" smtClean="0"/>
              <a:t>21.08.2023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28840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7AF0DB3-2BB7-4C6B-8C4B-93D9F45EDEA8}" type="datetimeFigureOut">
              <a:rPr lang="de-DE" smtClean="0"/>
              <a:t>21.08.2023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73213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AF0DB3-2BB7-4C6B-8C4B-93D9F45EDEA8}" type="datetimeFigureOut">
              <a:rPr lang="de-DE" smtClean="0"/>
              <a:t>21.08.2023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654720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7AF0DB3-2BB7-4C6B-8C4B-93D9F45EDEA8}" type="datetimeFigureOut">
              <a:rPr lang="de-DE" smtClean="0"/>
              <a:t>21.08.2023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88501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7AF0DB3-2BB7-4C6B-8C4B-93D9F45EDEA8}" type="datetimeFigureOut">
              <a:rPr lang="de-DE" smtClean="0"/>
              <a:t>21.08.2023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96488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F0DB3-2BB7-4C6B-8C4B-93D9F45EDEA8}" type="datetimeFigureOut">
              <a:rPr lang="de-DE" smtClean="0"/>
              <a:t>21.08.2023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9876F-D680-4377-B792-B22ADE1224B7}" type="slidenum">
              <a:rPr lang="de-DE" smtClean="0"/>
              <a:t>‹Nr.›</a:t>
            </a:fld>
            <a:endParaRPr lang="de-DE"/>
          </a:p>
        </p:txBody>
      </p:sp>
    </p:spTree>
    <p:extLst>
      <p:ext uri="{BB962C8B-B14F-4D97-AF65-F5344CB8AC3E}">
        <p14:creationId xmlns:p14="http://schemas.microsoft.com/office/powerpoint/2010/main" val="1296769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juraforum.de/gesetze/gvg/170" TargetMode="External"/><Relationship Id="rId2" Type="http://schemas.openxmlformats.org/officeDocument/2006/relationships/hyperlink" Target="https://www.juraforum.de/gesetze/gvg/169" TargetMode="External"/><Relationship Id="rId1" Type="http://schemas.openxmlformats.org/officeDocument/2006/relationships/slideLayout" Target="../slideLayouts/slideLayout7.xml"/><Relationship Id="rId4" Type="http://schemas.openxmlformats.org/officeDocument/2006/relationships/hyperlink" Target="https://www.juraforum.de/gesetze/zpo/137-gang-der-muendlichen-verhandlu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juraforum.de/gesetze/gg/art-103" TargetMode="External"/><Relationship Id="rId2" Type="http://schemas.openxmlformats.org/officeDocument/2006/relationships/hyperlink" Target="https://www.juraforum.de/lexikon/anspruch" TargetMode="External"/><Relationship Id="rId1" Type="http://schemas.openxmlformats.org/officeDocument/2006/relationships/slideLayout" Target="../slideLayouts/slideLayout7.xml"/><Relationship Id="rId6" Type="http://schemas.openxmlformats.org/officeDocument/2006/relationships/hyperlink" Target="https://www.juraforum.de/gesetze/zpo/309-erkennende-richter" TargetMode="External"/><Relationship Id="rId5" Type="http://schemas.openxmlformats.org/officeDocument/2006/relationships/hyperlink" Target="https://www.juraforum.de/gesetze/zpo/321a-abhilfe-bei-verletzung-des-anspruchs-auf-rechtliches-gehoer" TargetMode="External"/><Relationship Id="rId4" Type="http://schemas.openxmlformats.org/officeDocument/2006/relationships/hyperlink" Target="https://www.juraforum.de/lexikon/ar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juraforum.de/gesetze/stgb/263-betrug" TargetMode="External"/><Relationship Id="rId2" Type="http://schemas.openxmlformats.org/officeDocument/2006/relationships/hyperlink" Target="https://www.juraforum.de/gesetze/zpo/138-erklaerungspflicht-ueber-tatsachen-wahrheitspflich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096219" y="1035170"/>
            <a:ext cx="6633713" cy="1431985"/>
          </a:xfrm>
          <a:prstGeom prst="rect">
            <a:avLst/>
          </a:prstGeom>
          <a:noFill/>
        </p:spPr>
        <p:txBody>
          <a:bodyPr wrap="square" rtlCol="0">
            <a:spAutoFit/>
          </a:bodyPr>
          <a:lstStyle/>
          <a:p>
            <a:endParaRPr lang="de-DE" dirty="0"/>
          </a:p>
        </p:txBody>
      </p:sp>
      <p:pic>
        <p:nvPicPr>
          <p:cNvPr id="6" name="Grafik 5"/>
          <p:cNvPicPr>
            <a:picLocks noChangeAspect="1"/>
          </p:cNvPicPr>
          <p:nvPr/>
        </p:nvPicPr>
        <p:blipFill>
          <a:blip r:embed="rId2"/>
          <a:stretch>
            <a:fillRect/>
          </a:stretch>
        </p:blipFill>
        <p:spPr>
          <a:xfrm>
            <a:off x="0" y="0"/>
            <a:ext cx="12192000" cy="6771736"/>
          </a:xfrm>
          <a:prstGeom prst="rect">
            <a:avLst/>
          </a:prstGeom>
        </p:spPr>
      </p:pic>
      <p:sp>
        <p:nvSpPr>
          <p:cNvPr id="2" name="Rechteck 1"/>
          <p:cNvSpPr/>
          <p:nvPr/>
        </p:nvSpPr>
        <p:spPr>
          <a:xfrm>
            <a:off x="1985107" y="3665415"/>
            <a:ext cx="812800" cy="35169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BGB</a:t>
            </a:r>
            <a:endParaRPr lang="de-DE" dirty="0"/>
          </a:p>
        </p:txBody>
      </p:sp>
      <p:sp>
        <p:nvSpPr>
          <p:cNvPr id="3" name="Rechteck 2"/>
          <p:cNvSpPr/>
          <p:nvPr/>
        </p:nvSpPr>
        <p:spPr>
          <a:xfrm>
            <a:off x="9417537" y="4017108"/>
            <a:ext cx="969109" cy="3661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StGB</a:t>
            </a:r>
            <a:endParaRPr lang="de-DE" dirty="0"/>
          </a:p>
        </p:txBody>
      </p:sp>
    </p:spTree>
    <p:extLst>
      <p:ext uri="{BB962C8B-B14F-4D97-AF65-F5344CB8AC3E}">
        <p14:creationId xmlns:p14="http://schemas.microsoft.com/office/powerpoint/2010/main" val="57419303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2911416"/>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3200" dirty="0"/>
              <a:t>Das Zivilrecht regelt die Rechtsbeziehungen von Personen, </a:t>
            </a:r>
          </a:p>
          <a:p>
            <a:pPr algn="ctr"/>
            <a:r>
              <a:rPr lang="de-DE" sz="3200" dirty="0"/>
              <a:t>die sich rechtlich auf einer Ebene befinden.</a:t>
            </a:r>
          </a:p>
          <a:p>
            <a:pPr algn="ctr"/>
            <a:r>
              <a:rPr lang="de-DE" sz="3200" dirty="0"/>
              <a:t>(Grundsatz der Gleichordnung)</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720914" y="4926224"/>
            <a:ext cx="6978769" cy="1431985"/>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So haben Käufer und Verkäufer die gleichen rechtlichen Möglichkeiten, die Vertragsbeziehungen zu gestalten.</a:t>
            </a:r>
          </a:p>
        </p:txBody>
      </p:sp>
      <p:sp>
        <p:nvSpPr>
          <p:cNvPr id="4" name="Gefaltete Ecke 3"/>
          <p:cNvSpPr/>
          <p:nvPr/>
        </p:nvSpPr>
        <p:spPr>
          <a:xfrm rot="21417593">
            <a:off x="8884649" y="2369208"/>
            <a:ext cx="2382210" cy="2119586"/>
          </a:xfrm>
          <a:prstGeom prst="foldedCorner">
            <a:avLst/>
          </a:prstGeom>
          <a:solidFill>
            <a:srgbClr val="F1E6A3"/>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a:solidFill>
                  <a:schemeClr val="tx1"/>
                </a:solidFill>
                <a:latin typeface="MV Boli" panose="02000500030200090000" pitchFamily="2" charset="0"/>
                <a:cs typeface="MV Boli" panose="02000500030200090000" pitchFamily="2" charset="0"/>
              </a:rPr>
              <a:t>z</a:t>
            </a:r>
            <a:r>
              <a:rPr lang="de-DE" sz="2800" b="1" dirty="0" smtClean="0">
                <a:solidFill>
                  <a:schemeClr val="tx1"/>
                </a:solidFill>
                <a:latin typeface="MV Boli" panose="02000500030200090000" pitchFamily="2" charset="0"/>
                <a:cs typeface="MV Boli" panose="02000500030200090000" pitchFamily="2" charset="0"/>
              </a:rPr>
              <a:t>um Beispiel Käufer und</a:t>
            </a:r>
          </a:p>
          <a:p>
            <a:pPr algn="ctr"/>
            <a:r>
              <a:rPr lang="de-DE" sz="2800" b="1" dirty="0" smtClean="0">
                <a:solidFill>
                  <a:schemeClr val="tx1"/>
                </a:solidFill>
                <a:latin typeface="MV Boli" panose="02000500030200090000" pitchFamily="2" charset="0"/>
                <a:cs typeface="MV Boli" panose="02000500030200090000" pitchFamily="2" charset="0"/>
              </a:rPr>
              <a:t>Verkäufer</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21921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871268"/>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3200" dirty="0"/>
              <a:t>Die Grundfrage im Zivilrecht lautet:</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606615" y="1777042"/>
            <a:ext cx="6978769" cy="1431985"/>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Wer</a:t>
            </a:r>
            <a:r>
              <a:rPr lang="de-DE" sz="2800" dirty="0"/>
              <a:t> kann </a:t>
            </a:r>
            <a:r>
              <a:rPr lang="de-DE" sz="2800" b="1" dirty="0">
                <a:effectLst>
                  <a:outerShdw blurRad="38100" dist="38100" dir="2700000" algn="tl">
                    <a:srgbClr val="000000">
                      <a:alpha val="43137"/>
                    </a:srgbClr>
                  </a:outerShdw>
                </a:effectLst>
              </a:rPr>
              <a:t>was</a:t>
            </a:r>
            <a:r>
              <a:rPr lang="de-DE" sz="2800" dirty="0"/>
              <a:t> </a:t>
            </a:r>
            <a:r>
              <a:rPr lang="de-DE" sz="2800" b="1" dirty="0">
                <a:effectLst>
                  <a:outerShdw blurRad="38100" dist="38100" dir="2700000" algn="tl">
                    <a:srgbClr val="000000">
                      <a:alpha val="43137"/>
                    </a:srgbClr>
                  </a:outerShdw>
                </a:effectLst>
              </a:rPr>
              <a:t>von wem </a:t>
            </a:r>
            <a:r>
              <a:rPr lang="de-DE" sz="2800" dirty="0"/>
              <a:t>aufgrund welcher rechtlichen Vorschrift </a:t>
            </a:r>
            <a:r>
              <a:rPr lang="de-DE" sz="2800" b="1" dirty="0">
                <a:effectLst>
                  <a:outerShdw blurRad="38100" dist="38100" dir="2700000" algn="tl">
                    <a:srgbClr val="000000">
                      <a:alpha val="43137"/>
                    </a:srgbClr>
                  </a:outerShdw>
                </a:effectLst>
              </a:rPr>
              <a:t>verlangen</a:t>
            </a:r>
            <a:r>
              <a:rPr lang="de-DE" sz="2800" dirty="0"/>
              <a:t> ?</a:t>
            </a:r>
          </a:p>
        </p:txBody>
      </p:sp>
      <p:sp>
        <p:nvSpPr>
          <p:cNvPr id="5" name="Gefaltete Ecke 4"/>
          <p:cNvSpPr/>
          <p:nvPr/>
        </p:nvSpPr>
        <p:spPr>
          <a:xfrm rot="21417593">
            <a:off x="1612308" y="3776621"/>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Zahlung einer Geldsumme</a:t>
            </a:r>
            <a:endParaRPr lang="de-DE" sz="2800" b="1" dirty="0">
              <a:solidFill>
                <a:schemeClr val="tx1"/>
              </a:solidFill>
              <a:latin typeface="MV Boli" panose="02000500030200090000" pitchFamily="2" charset="0"/>
              <a:cs typeface="MV Boli" panose="02000500030200090000" pitchFamily="2" charset="0"/>
            </a:endParaRPr>
          </a:p>
        </p:txBody>
      </p:sp>
      <p:sp>
        <p:nvSpPr>
          <p:cNvPr id="6" name="Gefaltete Ecke 5"/>
          <p:cNvSpPr/>
          <p:nvPr/>
        </p:nvSpPr>
        <p:spPr>
          <a:xfrm rot="21448957">
            <a:off x="8140772" y="3898539"/>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Vornahme oder Unterlassung von Handlungen</a:t>
            </a:r>
            <a:endParaRPr lang="de-DE" sz="2400" b="1" dirty="0">
              <a:solidFill>
                <a:schemeClr val="tx1"/>
              </a:solidFill>
              <a:latin typeface="MV Boli" panose="02000500030200090000" pitchFamily="2" charset="0"/>
              <a:cs typeface="MV Boli" panose="02000500030200090000" pitchFamily="2" charset="0"/>
            </a:endParaRPr>
          </a:p>
        </p:txBody>
      </p:sp>
      <p:sp>
        <p:nvSpPr>
          <p:cNvPr id="7" name="Gefaltete Ecke 6"/>
          <p:cNvSpPr/>
          <p:nvPr/>
        </p:nvSpPr>
        <p:spPr>
          <a:xfrm rot="575313">
            <a:off x="4712234" y="3898540"/>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Schadens-</a:t>
            </a:r>
          </a:p>
          <a:p>
            <a:pPr algn="ctr"/>
            <a:r>
              <a:rPr lang="de-DE" sz="2800" b="1" dirty="0" err="1" smtClean="0">
                <a:solidFill>
                  <a:schemeClr val="tx1"/>
                </a:solidFill>
                <a:latin typeface="MV Boli" panose="02000500030200090000" pitchFamily="2" charset="0"/>
                <a:cs typeface="MV Boli" panose="02000500030200090000" pitchFamily="2" charset="0"/>
              </a:rPr>
              <a:t>ersatz</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06392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fltVal val="0"/>
                                          </p:val>
                                        </p:tav>
                                        <p:tav tm="100000">
                                          <p:val>
                                            <p:strVal val="#ppt_w"/>
                                          </p:val>
                                        </p:tav>
                                      </p:tavLst>
                                    </p:anim>
                                    <p:anim calcmode="lin" valueType="num">
                                      <p:cBhvr>
                                        <p:cTn id="28" dur="1000" fill="hold"/>
                                        <p:tgtEl>
                                          <p:spTgt spid="7"/>
                                        </p:tgtEl>
                                        <p:attrNameLst>
                                          <p:attrName>ppt_h</p:attrName>
                                        </p:attrNameLst>
                                      </p:cBhvr>
                                      <p:tavLst>
                                        <p:tav tm="0">
                                          <p:val>
                                            <p:fltVal val="0"/>
                                          </p:val>
                                        </p:tav>
                                        <p:tav tm="100000">
                                          <p:val>
                                            <p:strVal val="#ppt_h"/>
                                          </p:val>
                                        </p:tav>
                                      </p:tavLst>
                                    </p:anim>
                                    <p:anim calcmode="lin" valueType="num">
                                      <p:cBhvr>
                                        <p:cTn id="29" dur="1000" fill="hold"/>
                                        <p:tgtEl>
                                          <p:spTgt spid="7"/>
                                        </p:tgtEl>
                                        <p:attrNameLst>
                                          <p:attrName>style.rotation</p:attrName>
                                        </p:attrNameLst>
                                      </p:cBhvr>
                                      <p:tavLst>
                                        <p:tav tm="0">
                                          <p:val>
                                            <p:fltVal val="90"/>
                                          </p:val>
                                        </p:tav>
                                        <p:tav tm="100000">
                                          <p:val>
                                            <p:fltVal val="0"/>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80">
                                          <p:stCondLst>
                                            <p:cond delay="0"/>
                                          </p:stCondLst>
                                        </p:cTn>
                                        <p:tgtEl>
                                          <p:spTgt spid="6"/>
                                        </p:tgtEl>
                                      </p:cBhvr>
                                    </p:animEffect>
                                    <p:anim calcmode="lin" valueType="num">
                                      <p:cBhvr>
                                        <p:cTn id="3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1" dur="26">
                                          <p:stCondLst>
                                            <p:cond delay="650"/>
                                          </p:stCondLst>
                                        </p:cTn>
                                        <p:tgtEl>
                                          <p:spTgt spid="6"/>
                                        </p:tgtEl>
                                      </p:cBhvr>
                                      <p:to x="100000" y="60000"/>
                                    </p:animScale>
                                    <p:animScale>
                                      <p:cBhvr>
                                        <p:cTn id="42" dur="166" decel="50000">
                                          <p:stCondLst>
                                            <p:cond delay="676"/>
                                          </p:stCondLst>
                                        </p:cTn>
                                        <p:tgtEl>
                                          <p:spTgt spid="6"/>
                                        </p:tgtEl>
                                      </p:cBhvr>
                                      <p:to x="100000" y="100000"/>
                                    </p:animScale>
                                    <p:animScale>
                                      <p:cBhvr>
                                        <p:cTn id="43" dur="26">
                                          <p:stCondLst>
                                            <p:cond delay="1312"/>
                                          </p:stCondLst>
                                        </p:cTn>
                                        <p:tgtEl>
                                          <p:spTgt spid="6"/>
                                        </p:tgtEl>
                                      </p:cBhvr>
                                      <p:to x="100000" y="80000"/>
                                    </p:animScale>
                                    <p:animScale>
                                      <p:cBhvr>
                                        <p:cTn id="44" dur="166" decel="50000">
                                          <p:stCondLst>
                                            <p:cond delay="1338"/>
                                          </p:stCondLst>
                                        </p:cTn>
                                        <p:tgtEl>
                                          <p:spTgt spid="6"/>
                                        </p:tgtEl>
                                      </p:cBhvr>
                                      <p:to x="100000" y="100000"/>
                                    </p:animScale>
                                    <p:animScale>
                                      <p:cBhvr>
                                        <p:cTn id="45" dur="26">
                                          <p:stCondLst>
                                            <p:cond delay="1642"/>
                                          </p:stCondLst>
                                        </p:cTn>
                                        <p:tgtEl>
                                          <p:spTgt spid="6"/>
                                        </p:tgtEl>
                                      </p:cBhvr>
                                      <p:to x="100000" y="90000"/>
                                    </p:animScale>
                                    <p:animScale>
                                      <p:cBhvr>
                                        <p:cTn id="46" dur="166" decel="50000">
                                          <p:stCondLst>
                                            <p:cond delay="1668"/>
                                          </p:stCondLst>
                                        </p:cTn>
                                        <p:tgtEl>
                                          <p:spTgt spid="6"/>
                                        </p:tgtEl>
                                      </p:cBhvr>
                                      <p:to x="100000" y="100000"/>
                                    </p:animScale>
                                    <p:animScale>
                                      <p:cBhvr>
                                        <p:cTn id="47" dur="26">
                                          <p:stCondLst>
                                            <p:cond delay="1808"/>
                                          </p:stCondLst>
                                        </p:cTn>
                                        <p:tgtEl>
                                          <p:spTgt spid="6"/>
                                        </p:tgtEl>
                                      </p:cBhvr>
                                      <p:to x="100000" y="95000"/>
                                    </p:animScale>
                                    <p:animScale>
                                      <p:cBhvr>
                                        <p:cTn id="4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871268"/>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800" dirty="0"/>
              <a:t>Das BGB regelt also das „Recht des täglichen Lebens“…</a:t>
            </a:r>
          </a:p>
        </p:txBody>
      </p:sp>
      <p:grpSp>
        <p:nvGrpSpPr>
          <p:cNvPr id="7" name="Gruppieren 6">
            <a:extLst>
              <a:ext uri="{FF2B5EF4-FFF2-40B4-BE49-F238E27FC236}">
                <a16:creationId xmlns:a16="http://schemas.microsoft.com/office/drawing/2014/main" id="{5130AA06-F156-4FCB-BF69-FA77AEA06AB8}"/>
              </a:ext>
            </a:extLst>
          </p:cNvPr>
          <p:cNvGrpSpPr/>
          <p:nvPr/>
        </p:nvGrpSpPr>
        <p:grpSpPr>
          <a:xfrm>
            <a:off x="2606615" y="1388854"/>
            <a:ext cx="6978769" cy="2124957"/>
            <a:chOff x="2606615" y="1388854"/>
            <a:chExt cx="6978769" cy="2124957"/>
          </a:xfrm>
        </p:grpSpPr>
        <p:sp>
          <p:nvSpPr>
            <p:cNvPr id="3" name="Rechteck: abgerundete Ecken 2">
              <a:extLst>
                <a:ext uri="{FF2B5EF4-FFF2-40B4-BE49-F238E27FC236}">
                  <a16:creationId xmlns:a16="http://schemas.microsoft.com/office/drawing/2014/main" id="{C68116ED-997C-43E2-8876-3E55722107E1}"/>
                </a:ext>
              </a:extLst>
            </p:cNvPr>
            <p:cNvSpPr/>
            <p:nvPr/>
          </p:nvSpPr>
          <p:spPr>
            <a:xfrm>
              <a:off x="2606615" y="1861853"/>
              <a:ext cx="6978769" cy="1651958"/>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..indem es Handlungsformen vorgibt, die </a:t>
              </a:r>
              <a:r>
                <a:rPr lang="de-DE" sz="2800" b="1" dirty="0">
                  <a:effectLst>
                    <a:outerShdw blurRad="38100" dist="38100" dir="2700000" algn="tl">
                      <a:srgbClr val="000000">
                        <a:alpha val="43137"/>
                      </a:srgbClr>
                    </a:outerShdw>
                  </a:effectLst>
                </a:rPr>
                <a:t>Freiheit, Rechte, Pflichten und Gefahren der Menschen im Verhältnis untereinander regelt.</a:t>
              </a:r>
            </a:p>
          </p:txBody>
        </p:sp>
        <p:sp>
          <p:nvSpPr>
            <p:cNvPr id="5" name="Pfeil: nach unten 4">
              <a:extLst>
                <a:ext uri="{FF2B5EF4-FFF2-40B4-BE49-F238E27FC236}">
                  <a16:creationId xmlns:a16="http://schemas.microsoft.com/office/drawing/2014/main" id="{60685E98-313B-402D-9D9D-DB9608AA3A65}"/>
                </a:ext>
              </a:extLst>
            </p:cNvPr>
            <p:cNvSpPr/>
            <p:nvPr/>
          </p:nvSpPr>
          <p:spPr>
            <a:xfrm>
              <a:off x="5871712" y="1388854"/>
              <a:ext cx="448573" cy="46582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 name="Rechteck: abgerundete Ecken 3">
            <a:extLst>
              <a:ext uri="{FF2B5EF4-FFF2-40B4-BE49-F238E27FC236}">
                <a16:creationId xmlns:a16="http://schemas.microsoft.com/office/drawing/2014/main" id="{95FB12A8-923E-4D65-9211-03193446D0D7}"/>
              </a:ext>
            </a:extLst>
          </p:cNvPr>
          <p:cNvSpPr/>
          <p:nvPr/>
        </p:nvSpPr>
        <p:spPr>
          <a:xfrm>
            <a:off x="2606615" y="4002610"/>
            <a:ext cx="6978770" cy="1863306"/>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..der Schutz des Verbrauchers ist hoch angesiedelt und die Unterscheidung zwischen Unternehmer und Verbraucher von zentraler Bedeutung.</a:t>
            </a:r>
          </a:p>
        </p:txBody>
      </p:sp>
      <p:sp>
        <p:nvSpPr>
          <p:cNvPr id="9" name="Pfeil: nach unten 4">
            <a:extLst>
              <a:ext uri="{FF2B5EF4-FFF2-40B4-BE49-F238E27FC236}">
                <a16:creationId xmlns:a16="http://schemas.microsoft.com/office/drawing/2014/main" id="{60685E98-313B-402D-9D9D-DB9608AA3A65}"/>
              </a:ext>
            </a:extLst>
          </p:cNvPr>
          <p:cNvSpPr/>
          <p:nvPr/>
        </p:nvSpPr>
        <p:spPr>
          <a:xfrm>
            <a:off x="5871711" y="3520985"/>
            <a:ext cx="448573" cy="46582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5415119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abgerundete Ecken 3">
            <a:extLst>
              <a:ext uri="{FF2B5EF4-FFF2-40B4-BE49-F238E27FC236}">
                <a16:creationId xmlns:a16="http://schemas.microsoft.com/office/drawing/2014/main" id="{95FB12A8-923E-4D65-9211-03193446D0D7}"/>
              </a:ext>
            </a:extLst>
          </p:cNvPr>
          <p:cNvSpPr/>
          <p:nvPr/>
        </p:nvSpPr>
        <p:spPr>
          <a:xfrm>
            <a:off x="2809815" y="2783409"/>
            <a:ext cx="6978770" cy="1863306"/>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Das Erkenntnisverfahren (auch Entscheidungs- oder Urteilsverfahren genannt) </a:t>
            </a:r>
            <a:r>
              <a:rPr lang="de-DE" dirty="0" smtClean="0"/>
              <a:t>beinhaltet </a:t>
            </a:r>
            <a:r>
              <a:rPr lang="de-DE" dirty="0"/>
              <a:t>die richterliche Prüfung des mit der Klage verfolgten Anspruchs. Ziel des Verfahrens ist eine Entscheidung (z.B. durch Urteil). Das Erkenntnisverfahren ist </a:t>
            </a:r>
            <a:r>
              <a:rPr lang="de-DE" dirty="0" smtClean="0"/>
              <a:t>in </a:t>
            </a:r>
            <a:r>
              <a:rPr lang="de-DE" dirty="0"/>
              <a:t>der ZPO geregelt. </a:t>
            </a:r>
            <a:endParaRPr lang="de-DE" sz="2800" dirty="0"/>
          </a:p>
        </p:txBody>
      </p:sp>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4"/>
            <a:ext cx="6978769" cy="1344269"/>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de-DE" dirty="0"/>
              <a:t>Streit gehört dazu. Nicht immer gelingt es Betroffenen, sich zu einigen, wenn es einmal so weit gekommen ist. Mit oder ohne Hinzuziehung eines Anwalts kann dann ein vermeintlich bestehender Anspruch im Rahmen eines Zivilprozesses klageweise geltend gemacht werden. Hier erfahren Sie mehr zum Verfahren!</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809815" y="2279483"/>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smtClean="0"/>
              <a:t>Erkenntnisverfahren </a:t>
            </a:r>
            <a:endParaRPr lang="de-DE" sz="2800" b="1" dirty="0"/>
          </a:p>
        </p:txBody>
      </p:sp>
    </p:spTree>
    <p:extLst>
      <p:ext uri="{BB962C8B-B14F-4D97-AF65-F5344CB8AC3E}">
        <p14:creationId xmlns:p14="http://schemas.microsoft.com/office/powerpoint/2010/main" val="19361959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8" y="4028830"/>
            <a:ext cx="6978770" cy="112150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a:t>Der </a:t>
            </a:r>
            <a:r>
              <a:rPr lang="de-DE" b="1"/>
              <a:t>Beschleunigungsgrundsatz</a:t>
            </a:r>
            <a:r>
              <a:rPr lang="de-DE"/>
              <a:t> (auch als Konzentrationsmaxime bekannt) verlangt die </a:t>
            </a:r>
            <a:r>
              <a:rPr lang="de-DE" b="1"/>
              <a:t>zügige Erledigung des Rechtsstreits</a:t>
            </a:r>
            <a:r>
              <a:rPr lang="de-DE"/>
              <a:t>. </a:t>
            </a:r>
            <a:endParaRPr lang="de-DE" sz="2800" dirty="0"/>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8" y="1055077"/>
            <a:ext cx="6978770" cy="234117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Nach </a:t>
            </a:r>
            <a:r>
              <a:rPr lang="de-DE" dirty="0"/>
              <a:t>dem </a:t>
            </a:r>
            <a:r>
              <a:rPr lang="de-DE" b="1" dirty="0"/>
              <a:t>Dispositionsgrundsatz</a:t>
            </a:r>
            <a:r>
              <a:rPr lang="de-DE" dirty="0"/>
              <a:t> (auch als Verfügungsgrundsatz bekannt) sind die</a:t>
            </a:r>
            <a:r>
              <a:rPr lang="de-DE" b="1" dirty="0"/>
              <a:t> Parteien die Herren des Verfahrens</a:t>
            </a:r>
            <a:r>
              <a:rPr lang="de-DE" dirty="0"/>
              <a:t>. Damit handelt es sich hierbei um ein prozessuales Gegenstück zur Privatautonomie. Es hängt also von den Parteien ab, ob es zum Prozess kommt, in welchem Umfang das Verfahren zustande kommt und wie lange das Verfahren andauert.</a:t>
            </a:r>
            <a:br>
              <a:rPr lang="de-DE" dirty="0"/>
            </a:b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Der Dispositionsgrundsatz / Verfügungsgrundsatz:</a:t>
            </a:r>
            <a:endParaRPr lang="de-DE"/>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2" y="3518220"/>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Beschleunigungsgrundsatz / Konzentrationsmaxime:</a:t>
            </a:r>
          </a:p>
        </p:txBody>
      </p:sp>
      <p:sp>
        <p:nvSpPr>
          <p:cNvPr id="7" name="Gefaltete Ecke 6"/>
          <p:cNvSpPr/>
          <p:nvPr/>
        </p:nvSpPr>
        <p:spPr>
          <a:xfrm rot="21417593">
            <a:off x="953080" y="1282739"/>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Parteien entscheiden frei über den Gang des Verfahrens.</a:t>
            </a:r>
            <a:endParaRPr lang="de-DE" sz="2000" b="1" dirty="0">
              <a:solidFill>
                <a:schemeClr val="tx1"/>
              </a:solidFill>
              <a:latin typeface="MV Boli" panose="02000500030200090000" pitchFamily="2" charset="0"/>
              <a:cs typeface="MV Boli" panose="02000500030200090000" pitchFamily="2" charset="0"/>
            </a:endParaRPr>
          </a:p>
        </p:txBody>
      </p:sp>
      <p:sp>
        <p:nvSpPr>
          <p:cNvPr id="8" name="Gefaltete Ecke 7"/>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Soll auch verhindern das Beklagte das Verfahren unnötig verlängern.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122738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style.rotation</p:attrName>
                                        </p:attrNameLst>
                                      </p:cBhvr>
                                      <p:tavLst>
                                        <p:tav tm="0">
                                          <p:val>
                                            <p:fltVal val="90"/>
                                          </p:val>
                                        </p:tav>
                                        <p:tav tm="100000">
                                          <p:val>
                                            <p:fltVal val="0"/>
                                          </p:val>
                                        </p:tav>
                                      </p:tavLst>
                                    </p:anim>
                                    <p:animEffect transition="in" filter="fade">
                                      <p:cBhvr>
                                        <p:cTn id="3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8" y="3135929"/>
            <a:ext cx="6978770" cy="1516185"/>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Das Gerichtsverfahrensgesetz bestimmt in </a:t>
            </a:r>
            <a:r>
              <a:rPr lang="de-DE" u="sng" dirty="0">
                <a:hlinkClick r:id="rId2" tooltip="§ 169 Satz 1 GVG"/>
              </a:rPr>
              <a:t>§ 169 Satz 1 GVG</a:t>
            </a:r>
            <a:r>
              <a:rPr lang="de-DE" dirty="0"/>
              <a:t> den </a:t>
            </a:r>
            <a:r>
              <a:rPr lang="de-DE" b="1" dirty="0"/>
              <a:t>Öffentlichkeitsgrundsatz</a:t>
            </a:r>
            <a:r>
              <a:rPr lang="de-DE" dirty="0"/>
              <a:t>. Es bestimmt in den </a:t>
            </a:r>
            <a:r>
              <a:rPr lang="de-DE" u="sng" dirty="0">
                <a:hlinkClick r:id="rId3" tooltip="§§ 170 ff. GVG"/>
              </a:rPr>
              <a:t>§§ 170 ff. GVG</a:t>
            </a:r>
            <a:r>
              <a:rPr lang="de-DE" dirty="0"/>
              <a:t> jedoch auch verschiedene Ausnahmen zu diesem Grundsatz</a:t>
            </a:r>
            <a:r>
              <a:rPr lang="de-DE" dirty="0" smtClean="0"/>
              <a:t>.</a:t>
            </a:r>
            <a:endParaRPr lang="de-DE" sz="2800" dirty="0"/>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8" y="1055077"/>
            <a:ext cx="6978770" cy="1281723"/>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Der </a:t>
            </a:r>
            <a:r>
              <a:rPr lang="de-DE" b="1" dirty="0"/>
              <a:t>Mündlichkeitsgrundsatz</a:t>
            </a:r>
            <a:r>
              <a:rPr lang="de-DE" dirty="0"/>
              <a:t> besagt, dass nur das mündlich Vorgebrachte als Entscheidungsgrundlage verwendet werden kann (§§ 128, 137 ZPO). Nach </a:t>
            </a:r>
            <a:r>
              <a:rPr lang="de-DE" u="sng" dirty="0">
                <a:solidFill>
                  <a:schemeClr val="accent4"/>
                </a:solidFill>
                <a:effectLst>
                  <a:outerShdw blurRad="38100" dist="38100" dir="2700000" algn="tl">
                    <a:srgbClr val="000000">
                      <a:alpha val="43137"/>
                    </a:srgbClr>
                  </a:outerShdw>
                </a:effectLst>
                <a:hlinkClick r:id="rId4" tooltip="§ 137 Absatz 3 ZPO"/>
              </a:rPr>
              <a:t>§ 137 Absatz 3 ZPO</a:t>
            </a:r>
            <a:r>
              <a:rPr lang="de-DE" dirty="0">
                <a:solidFill>
                  <a:schemeClr val="accent4"/>
                </a:solidFill>
                <a:effectLst>
                  <a:outerShdw blurRad="38100" dist="38100" dir="2700000" algn="tl">
                    <a:srgbClr val="000000">
                      <a:alpha val="43137"/>
                    </a:srgbClr>
                  </a:outerShdw>
                </a:effectLst>
              </a:rPr>
              <a:t> </a:t>
            </a:r>
            <a:r>
              <a:rPr lang="de-DE" dirty="0"/>
              <a:t>ist dennoch aber auch die Vorbereitung durch Schriftsätze möglich.</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Mündlichkeitsgrundsatz:</a:t>
            </a:r>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3" y="2736682"/>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Öffentlichkeitsgrundsatz:</a:t>
            </a:r>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err="1" smtClean="0">
                <a:solidFill>
                  <a:schemeClr val="tx1"/>
                </a:solidFill>
                <a:latin typeface="MV Boli" panose="02000500030200090000" pitchFamily="2" charset="0"/>
                <a:cs typeface="MV Boli" panose="02000500030200090000" pitchFamily="2" charset="0"/>
              </a:rPr>
              <a:t>Außnahmen</a:t>
            </a:r>
            <a:r>
              <a:rPr lang="de-DE" sz="2000" b="1" dirty="0" smtClean="0">
                <a:solidFill>
                  <a:schemeClr val="tx1"/>
                </a:solidFill>
                <a:latin typeface="MV Boli" panose="02000500030200090000" pitchFamily="2" charset="0"/>
                <a:cs typeface="MV Boli" panose="02000500030200090000" pitchFamily="2" charset="0"/>
              </a:rPr>
              <a:t>:</a:t>
            </a:r>
          </a:p>
          <a:p>
            <a:pPr algn="ctr"/>
            <a:r>
              <a:rPr lang="de-DE" sz="2000" b="1" dirty="0" err="1" smtClean="0">
                <a:solidFill>
                  <a:schemeClr val="tx1"/>
                </a:solidFill>
                <a:latin typeface="MV Boli" panose="02000500030200090000" pitchFamily="2" charset="0"/>
                <a:cs typeface="MV Boli" panose="02000500030200090000" pitchFamily="2" charset="0"/>
              </a:rPr>
              <a:t>z.B.Familien</a:t>
            </a:r>
            <a:r>
              <a:rPr lang="de-DE" sz="2000" b="1" dirty="0" smtClean="0">
                <a:solidFill>
                  <a:schemeClr val="tx1"/>
                </a:solidFill>
                <a:latin typeface="MV Boli" panose="02000500030200090000" pitchFamily="2" charset="0"/>
                <a:cs typeface="MV Boli" panose="02000500030200090000" pitchFamily="2" charset="0"/>
              </a:rPr>
              <a:t>-sachen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924596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7" y="3474573"/>
            <a:ext cx="6978770" cy="243385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dirty="0"/>
              <a:t>Der </a:t>
            </a:r>
            <a:r>
              <a:rPr lang="de-DE" u="sng" dirty="0">
                <a:hlinkClick r:id="rId2" tooltip="Anspruch"/>
              </a:rPr>
              <a:t>Anspruch</a:t>
            </a:r>
            <a:r>
              <a:rPr lang="de-DE" dirty="0"/>
              <a:t> auf </a:t>
            </a:r>
            <a:r>
              <a:rPr lang="de-DE" b="1" dirty="0"/>
              <a:t>rechtliches Gehör</a:t>
            </a:r>
            <a:r>
              <a:rPr lang="de-DE" dirty="0"/>
              <a:t> ist verfassungsrechtlich in </a:t>
            </a:r>
            <a:r>
              <a:rPr lang="de-DE" u="sng" dirty="0">
                <a:hlinkClick r:id="rId3" tooltip="Art. 103 Absatz 1 GG"/>
              </a:rPr>
              <a:t>Art. 103 Absatz 1 GG</a:t>
            </a:r>
            <a:r>
              <a:rPr lang="de-DE" dirty="0"/>
              <a:t> [Grundgesetz] sowie in </a:t>
            </a:r>
            <a:r>
              <a:rPr lang="de-DE" u="sng" dirty="0">
                <a:hlinkClick r:id="rId4" tooltip="Art"/>
              </a:rPr>
              <a:t>Art</a:t>
            </a:r>
            <a:r>
              <a:rPr lang="de-DE" dirty="0"/>
              <a:t>. 6 I EMRK [Europäische Menschenrechtskonvention] verankert. Die Verletzung dieses Grundsatzes stellt ebenso einen Verfahrensfehler dar und kann somit im Berufungs- oder Revisionswege geltend gemacht werden. Bei einer nicht rechtsmittelfähigen Entscheidung besteht hingegen die Möglichkeit der Gehörsrüge nach </a:t>
            </a:r>
            <a:r>
              <a:rPr lang="de-DE" u="sng" dirty="0">
                <a:hlinkClick r:id="rId5" tooltip="§ 321a ZPO"/>
              </a:rPr>
              <a:t>§ 321a ZPO</a:t>
            </a:r>
            <a:r>
              <a:rPr lang="de-DE" dirty="0"/>
              <a:t>.</a:t>
            </a:r>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7" y="930032"/>
            <a:ext cx="6978770" cy="169593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Der </a:t>
            </a:r>
            <a:r>
              <a:rPr lang="de-DE" b="1" dirty="0"/>
              <a:t>Unmittelbarkeitsgrundsatz</a:t>
            </a:r>
            <a:r>
              <a:rPr lang="de-DE" dirty="0"/>
              <a:t> besagt, dass Verhandlungen vor dem Gericht stattfinden müssen, das über den Rechtsstreit entscheidet (vgl. §§ 128 Absatz 1, 355 Absatz 1 ZPO). Dabei ist gemäß </a:t>
            </a:r>
            <a:r>
              <a:rPr lang="de-DE" u="sng" dirty="0">
                <a:hlinkClick r:id="rId6" tooltip="§ 309 ZPO"/>
              </a:rPr>
              <a:t>§ 309 ZPO</a:t>
            </a:r>
            <a:r>
              <a:rPr lang="de-DE" dirty="0"/>
              <a:t> aber nur die letzte mündliche Verhandlung maßgeblich</a:t>
            </a:r>
            <a:r>
              <a:rPr lang="de-DE" dirty="0" smtClean="0"/>
              <a:t>.</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Unmittelbarkeitsgrundsatz:</a:t>
            </a:r>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2" y="3011535"/>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Anspruch auf rechtliches Gehör</a:t>
            </a:r>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Beide Seiten eines Rechts-</a:t>
            </a:r>
          </a:p>
          <a:p>
            <a:pPr algn="ctr"/>
            <a:r>
              <a:rPr lang="de-DE" sz="2000" b="1" dirty="0" err="1">
                <a:solidFill>
                  <a:schemeClr val="tx1"/>
                </a:solidFill>
                <a:latin typeface="MV Boli" panose="02000500030200090000" pitchFamily="2" charset="0"/>
                <a:cs typeface="MV Boli" panose="02000500030200090000" pitchFamily="2" charset="0"/>
              </a:rPr>
              <a:t>s</a:t>
            </a:r>
            <a:r>
              <a:rPr lang="de-DE" sz="2000" b="1" dirty="0" err="1" smtClean="0">
                <a:solidFill>
                  <a:schemeClr val="tx1"/>
                </a:solidFill>
                <a:latin typeface="MV Boli" panose="02000500030200090000" pitchFamily="2" charset="0"/>
                <a:cs typeface="MV Boli" panose="02000500030200090000" pitchFamily="2" charset="0"/>
              </a:rPr>
              <a:t>treits</a:t>
            </a:r>
            <a:r>
              <a:rPr lang="de-DE" sz="2000" b="1" dirty="0" smtClean="0">
                <a:solidFill>
                  <a:schemeClr val="tx1"/>
                </a:solidFill>
                <a:latin typeface="MV Boli" panose="02000500030200090000" pitchFamily="2" charset="0"/>
                <a:cs typeface="MV Boli" panose="02000500030200090000" pitchFamily="2" charset="0"/>
              </a:rPr>
              <a:t> </a:t>
            </a:r>
          </a:p>
          <a:p>
            <a:pPr algn="ctr"/>
            <a:r>
              <a:rPr lang="de-DE" sz="2000" b="1" dirty="0">
                <a:solidFill>
                  <a:schemeClr val="tx1"/>
                </a:solidFill>
                <a:latin typeface="MV Boli" panose="02000500030200090000" pitchFamily="2" charset="0"/>
                <a:cs typeface="MV Boli" panose="02000500030200090000" pitchFamily="2" charset="0"/>
              </a:rPr>
              <a:t>m</a:t>
            </a:r>
            <a:r>
              <a:rPr lang="de-DE" sz="2000" b="1" dirty="0" smtClean="0">
                <a:solidFill>
                  <a:schemeClr val="tx1"/>
                </a:solidFill>
                <a:latin typeface="MV Boli" panose="02000500030200090000" pitchFamily="2" charset="0"/>
                <a:cs typeface="MV Boli" panose="02000500030200090000" pitchFamily="2" charset="0"/>
              </a:rPr>
              <a:t>üssen gehört werden!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631267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abgerundete Ecken 3">
            <a:extLst>
              <a:ext uri="{FF2B5EF4-FFF2-40B4-BE49-F238E27FC236}">
                <a16:creationId xmlns:a16="http://schemas.microsoft.com/office/drawing/2014/main" id="{95FB12A8-923E-4D65-9211-03193446D0D7}"/>
              </a:ext>
            </a:extLst>
          </p:cNvPr>
          <p:cNvSpPr/>
          <p:nvPr/>
        </p:nvSpPr>
        <p:spPr>
          <a:xfrm>
            <a:off x="3786737" y="930031"/>
            <a:ext cx="6978770" cy="2493107"/>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b="1" dirty="0" smtClean="0"/>
              <a:t> …</a:t>
            </a:r>
            <a:r>
              <a:rPr lang="de-DE" dirty="0" smtClean="0"/>
              <a:t>dass </a:t>
            </a:r>
            <a:r>
              <a:rPr lang="de-DE" dirty="0"/>
              <a:t>die Parteien gemäß </a:t>
            </a:r>
            <a:r>
              <a:rPr lang="de-DE" u="sng" dirty="0">
                <a:hlinkClick r:id="rId2" tooltip="§ 138 Absatz 1 ZPO"/>
              </a:rPr>
              <a:t>§ 138 Absatz 1 ZPO</a:t>
            </a:r>
            <a:r>
              <a:rPr lang="de-DE" dirty="0"/>
              <a:t> </a:t>
            </a:r>
            <a:r>
              <a:rPr lang="de-DE" b="1" dirty="0"/>
              <a:t>stets zur Wahrheit verpflichtet</a:t>
            </a:r>
            <a:r>
              <a:rPr lang="de-DE" dirty="0"/>
              <a:t> sind. Anderenfalls kommt eine Betrugsstrafbarkeit aus </a:t>
            </a:r>
            <a:endParaRPr lang="de-DE" dirty="0" smtClean="0"/>
          </a:p>
          <a:p>
            <a:pPr algn="ctr"/>
            <a:r>
              <a:rPr lang="de-DE" u="sng" dirty="0" smtClean="0">
                <a:hlinkClick r:id="rId3" tooltip="§ 263 StGB"/>
              </a:rPr>
              <a:t>§ </a:t>
            </a:r>
            <a:r>
              <a:rPr lang="de-DE" u="sng" dirty="0">
                <a:hlinkClick r:id="rId3" tooltip="§ 263 StGB"/>
              </a:rPr>
              <a:t>263 StGB</a:t>
            </a:r>
            <a:r>
              <a:rPr lang="de-DE" dirty="0"/>
              <a:t> [Strafgesetzbuch] sowie die Möglichkeit der Restitutionsklage aus §§ 580 Nr. 4, 581 ZPO in Betracht. Die Parteien sind aber nicht dazu verpflichtet, ihnen ungünstige Tatsachen vorzutragen</a:t>
            </a:r>
            <a:r>
              <a:rPr lang="de-DE" dirty="0" smtClean="0"/>
              <a:t>.</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294001" y="1021205"/>
            <a:ext cx="1770000" cy="634993"/>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dirty="0" smtClean="0"/>
              <a:t>Wichtig ist…</a:t>
            </a:r>
            <a:endParaRPr lang="de-DE" b="1" dirty="0"/>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Man muss nicht alles sagen….</a:t>
            </a:r>
            <a:endParaRPr lang="de-DE" sz="2000" b="1" dirty="0">
              <a:solidFill>
                <a:schemeClr val="tx1"/>
              </a:solidFill>
              <a:latin typeface="MV Boli" panose="02000500030200090000" pitchFamily="2" charset="0"/>
              <a:cs typeface="MV Boli" panose="02000500030200090000" pitchFamily="2" charset="0"/>
            </a:endParaRPr>
          </a:p>
        </p:txBody>
      </p:sp>
      <p:sp>
        <p:nvSpPr>
          <p:cNvPr id="8" name="Gefaltete Ecke 7"/>
          <p:cNvSpPr/>
          <p:nvPr/>
        </p:nvSpPr>
        <p:spPr>
          <a:xfrm>
            <a:off x="3836684" y="4324966"/>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…aber was man sagt </a:t>
            </a:r>
            <a:r>
              <a:rPr lang="de-DE" sz="2000" b="1" smtClean="0">
                <a:solidFill>
                  <a:schemeClr val="tx1"/>
                </a:solidFill>
                <a:latin typeface="MV Boli" panose="02000500030200090000" pitchFamily="2" charset="0"/>
                <a:cs typeface="MV Boli" panose="02000500030200090000" pitchFamily="2" charset="0"/>
              </a:rPr>
              <a:t>muss wahr sein!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671269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Breitbild</PresentationFormat>
  <Paragraphs>55</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Dittrich, Katja</dc:creator>
  <cp:lastModifiedBy>Carus, Natascha</cp:lastModifiedBy>
  <cp:revision>16</cp:revision>
  <dcterms:created xsi:type="dcterms:W3CDTF">2021-02-07T04:47:53Z</dcterms:created>
  <dcterms:modified xsi:type="dcterms:W3CDTF">2023-08-21T15:32:34Z</dcterms:modified>
</cp:coreProperties>
</file>