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7" r:id="rId3"/>
    <p:sldId id="258" r:id="rId4"/>
    <p:sldId id="259" r:id="rId5"/>
    <p:sldId id="261" r:id="rId6"/>
    <p:sldId id="260" r:id="rId7"/>
    <p:sldId id="263" r:id="rId8"/>
    <p:sldId id="262" r:id="rId9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BD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2" autoAdjust="0"/>
    <p:restoredTop sz="94660"/>
  </p:normalViewPr>
  <p:slideViewPr>
    <p:cSldViewPr snapToGrid="0" showGuides="1">
      <p:cViewPr varScale="1">
        <p:scale>
          <a:sx n="111" d="100"/>
          <a:sy n="111" d="100"/>
        </p:scale>
        <p:origin x="59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06.11.2025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642073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06.11.2025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09434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06.11.2025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889704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06.11.2025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022476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06.11.2025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90771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06.11.2025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817926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06.11.2025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818002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06.11.2025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835976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06.11.2025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11203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06.11.2025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89091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06.11.2025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35564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35EE64-A140-4CAC-8C08-656773EC9877}" type="datetimeFigureOut">
              <a:rPr lang="de-DE" smtClean="0"/>
              <a:t>06.11.2025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8A2812-FA5A-4672-A013-D7A2D87BEA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14613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38" name="Wolkenförmige Legende 37"/>
          <p:cNvSpPr/>
          <p:nvPr/>
        </p:nvSpPr>
        <p:spPr>
          <a:xfrm>
            <a:off x="9417621" y="143601"/>
            <a:ext cx="2417556" cy="1013608"/>
          </a:xfrm>
          <a:prstGeom prst="cloudCallout">
            <a:avLst>
              <a:gd name="adj1" fmla="val -59247"/>
              <a:gd name="adj2" fmla="val -3476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die schnellen 7</a:t>
            </a:r>
          </a:p>
        </p:txBody>
      </p:sp>
      <p:sp>
        <p:nvSpPr>
          <p:cNvPr id="7" name="Ovale Legende 6"/>
          <p:cNvSpPr/>
          <p:nvPr/>
        </p:nvSpPr>
        <p:spPr>
          <a:xfrm>
            <a:off x="3396020" y="1669409"/>
            <a:ext cx="6612046" cy="2927669"/>
          </a:xfrm>
          <a:prstGeom prst="wedgeEllipseCallout">
            <a:avLst>
              <a:gd name="adj1" fmla="val 54263"/>
              <a:gd name="adj2" fmla="val 54855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…jetzt geht’s los…</a:t>
            </a:r>
          </a:p>
        </p:txBody>
      </p:sp>
      <p:sp>
        <p:nvSpPr>
          <p:cNvPr id="8" name="Abgerundetes Rechteck 7"/>
          <p:cNvSpPr/>
          <p:nvPr/>
        </p:nvSpPr>
        <p:spPr>
          <a:xfrm>
            <a:off x="2988912" y="143601"/>
            <a:ext cx="6472988" cy="5632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 - </a:t>
            </a:r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Quiz</a:t>
            </a:r>
          </a:p>
        </p:txBody>
      </p:sp>
    </p:spTree>
    <p:extLst>
      <p:ext uri="{BB962C8B-B14F-4D97-AF65-F5344CB8AC3E}">
        <p14:creationId xmlns:p14="http://schemas.microsoft.com/office/powerpoint/2010/main" val="68832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143601"/>
            <a:ext cx="6472988" cy="5632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 - </a:t>
            </a:r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Quiz</a:t>
            </a: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grpSp>
        <p:nvGrpSpPr>
          <p:cNvPr id="6" name="Gruppieren 5"/>
          <p:cNvGrpSpPr/>
          <p:nvPr/>
        </p:nvGrpSpPr>
        <p:grpSpPr>
          <a:xfrm>
            <a:off x="871538" y="544561"/>
            <a:ext cx="8853668" cy="1233852"/>
            <a:chOff x="871538" y="1405759"/>
            <a:chExt cx="8853668" cy="1233852"/>
          </a:xfrm>
        </p:grpSpPr>
        <p:sp>
          <p:nvSpPr>
            <p:cNvPr id="4" name="Abgerundetes Rechteck 3"/>
            <p:cNvSpPr/>
            <p:nvPr/>
          </p:nvSpPr>
          <p:spPr>
            <a:xfrm>
              <a:off x="1721644" y="1604535"/>
              <a:ext cx="8003562" cy="1035076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b="1" dirty="0"/>
                <a:t>Nennen Sie begriffliche Unterschiede zwischen dem Zivilverfahren und Verfahren in Familiensachen:</a:t>
              </a:r>
            </a:p>
          </p:txBody>
        </p:sp>
        <p:sp>
          <p:nvSpPr>
            <p:cNvPr id="3" name="Ellipse 2"/>
            <p:cNvSpPr/>
            <p:nvPr/>
          </p:nvSpPr>
          <p:spPr>
            <a:xfrm>
              <a:off x="871538" y="1405759"/>
              <a:ext cx="914400" cy="9144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600" dirty="0"/>
                <a:t>1.</a:t>
              </a:r>
            </a:p>
          </p:txBody>
        </p:sp>
      </p:grpSp>
      <p:sp>
        <p:nvSpPr>
          <p:cNvPr id="19" name="Gefaltete Ecke 18"/>
          <p:cNvSpPr/>
          <p:nvPr/>
        </p:nvSpPr>
        <p:spPr>
          <a:xfrm rot="21260758">
            <a:off x="3052898" y="2035664"/>
            <a:ext cx="1483428" cy="1323481"/>
          </a:xfrm>
          <a:prstGeom prst="foldedCorner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Kläger</a:t>
            </a:r>
          </a:p>
        </p:txBody>
      </p:sp>
      <p:sp>
        <p:nvSpPr>
          <p:cNvPr id="5" name="Gefaltete Ecke 4"/>
          <p:cNvSpPr/>
          <p:nvPr/>
        </p:nvSpPr>
        <p:spPr>
          <a:xfrm>
            <a:off x="4410786" y="2030559"/>
            <a:ext cx="1483428" cy="132348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Antrag-steller</a:t>
            </a:r>
          </a:p>
        </p:txBody>
      </p:sp>
      <p:sp>
        <p:nvSpPr>
          <p:cNvPr id="20" name="Gefaltete Ecke 19"/>
          <p:cNvSpPr/>
          <p:nvPr/>
        </p:nvSpPr>
        <p:spPr>
          <a:xfrm rot="433269">
            <a:off x="6609005" y="2021844"/>
            <a:ext cx="1483428" cy="1323481"/>
          </a:xfrm>
          <a:prstGeom prst="foldedCorner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Beklagter</a:t>
            </a:r>
          </a:p>
        </p:txBody>
      </p:sp>
      <p:sp>
        <p:nvSpPr>
          <p:cNvPr id="21" name="Gefaltete Ecke 20"/>
          <p:cNvSpPr/>
          <p:nvPr/>
        </p:nvSpPr>
        <p:spPr>
          <a:xfrm>
            <a:off x="7951183" y="2057764"/>
            <a:ext cx="1483428" cy="132348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Antrags-gegner</a:t>
            </a:r>
          </a:p>
        </p:txBody>
      </p:sp>
      <p:sp>
        <p:nvSpPr>
          <p:cNvPr id="22" name="Gefaltete Ecke 21"/>
          <p:cNvSpPr/>
          <p:nvPr/>
        </p:nvSpPr>
        <p:spPr>
          <a:xfrm rot="21260758">
            <a:off x="239762" y="1691989"/>
            <a:ext cx="2105996" cy="1950603"/>
          </a:xfrm>
          <a:prstGeom prst="foldedCorner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Zivil-verfahren</a:t>
            </a:r>
          </a:p>
        </p:txBody>
      </p:sp>
      <p:sp>
        <p:nvSpPr>
          <p:cNvPr id="23" name="Gefaltete Ecke 22"/>
          <p:cNvSpPr/>
          <p:nvPr/>
        </p:nvSpPr>
        <p:spPr>
          <a:xfrm rot="304637">
            <a:off x="9706308" y="1482892"/>
            <a:ext cx="2044300" cy="2001795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Familien-rechtliches</a:t>
            </a:r>
          </a:p>
          <a:p>
            <a:pPr algn="ctr"/>
            <a:r>
              <a:rPr lang="de-DE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Verfahren</a:t>
            </a:r>
          </a:p>
        </p:txBody>
      </p:sp>
      <p:sp>
        <p:nvSpPr>
          <p:cNvPr id="24" name="Gefaltete Ecke 23"/>
          <p:cNvSpPr/>
          <p:nvPr/>
        </p:nvSpPr>
        <p:spPr>
          <a:xfrm rot="21260758">
            <a:off x="264457" y="3883903"/>
            <a:ext cx="1483428" cy="1323481"/>
          </a:xfrm>
          <a:prstGeom prst="foldedCorner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Urteil</a:t>
            </a:r>
          </a:p>
        </p:txBody>
      </p:sp>
      <p:sp>
        <p:nvSpPr>
          <p:cNvPr id="25" name="Gefaltete Ecke 24"/>
          <p:cNvSpPr/>
          <p:nvPr/>
        </p:nvSpPr>
        <p:spPr>
          <a:xfrm rot="21260758">
            <a:off x="3454839" y="3753326"/>
            <a:ext cx="1483428" cy="1323481"/>
          </a:xfrm>
          <a:prstGeom prst="foldedCorner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PKH</a:t>
            </a:r>
          </a:p>
        </p:txBody>
      </p:sp>
      <p:sp>
        <p:nvSpPr>
          <p:cNvPr id="26" name="Gefaltete Ecke 25"/>
          <p:cNvSpPr/>
          <p:nvPr/>
        </p:nvSpPr>
        <p:spPr>
          <a:xfrm rot="21297222">
            <a:off x="6366336" y="3693677"/>
            <a:ext cx="1483428" cy="1323481"/>
          </a:xfrm>
          <a:prstGeom prst="foldedCorner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Klage</a:t>
            </a:r>
          </a:p>
        </p:txBody>
      </p:sp>
      <p:sp>
        <p:nvSpPr>
          <p:cNvPr id="27" name="Gefaltete Ecke 26"/>
          <p:cNvSpPr/>
          <p:nvPr/>
        </p:nvSpPr>
        <p:spPr>
          <a:xfrm>
            <a:off x="9315083" y="3670476"/>
            <a:ext cx="1483428" cy="1323481"/>
          </a:xfrm>
          <a:prstGeom prst="foldedCorner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Prozess</a:t>
            </a:r>
          </a:p>
        </p:txBody>
      </p:sp>
      <p:sp>
        <p:nvSpPr>
          <p:cNvPr id="28" name="Gefaltete Ecke 27"/>
          <p:cNvSpPr/>
          <p:nvPr/>
        </p:nvSpPr>
        <p:spPr>
          <a:xfrm>
            <a:off x="7626280" y="3680051"/>
            <a:ext cx="1483428" cy="132348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Antrag</a:t>
            </a:r>
          </a:p>
        </p:txBody>
      </p:sp>
      <p:sp>
        <p:nvSpPr>
          <p:cNvPr id="29" name="Gefaltete Ecke 28"/>
          <p:cNvSpPr/>
          <p:nvPr/>
        </p:nvSpPr>
        <p:spPr>
          <a:xfrm>
            <a:off x="4677898" y="3727919"/>
            <a:ext cx="1483428" cy="132348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VKH</a:t>
            </a:r>
          </a:p>
        </p:txBody>
      </p:sp>
      <p:sp>
        <p:nvSpPr>
          <p:cNvPr id="30" name="Gefaltete Ecke 29"/>
          <p:cNvSpPr/>
          <p:nvPr/>
        </p:nvSpPr>
        <p:spPr>
          <a:xfrm>
            <a:off x="1502622" y="3823181"/>
            <a:ext cx="1483428" cy="132348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Beschluss</a:t>
            </a:r>
          </a:p>
        </p:txBody>
      </p:sp>
      <p:sp>
        <p:nvSpPr>
          <p:cNvPr id="31" name="Gefaltete Ecke 30"/>
          <p:cNvSpPr/>
          <p:nvPr/>
        </p:nvSpPr>
        <p:spPr>
          <a:xfrm>
            <a:off x="10580989" y="3782186"/>
            <a:ext cx="1483428" cy="132348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Verfahren</a:t>
            </a:r>
          </a:p>
        </p:txBody>
      </p:sp>
      <p:sp>
        <p:nvSpPr>
          <p:cNvPr id="32" name="Gefaltete Ecke 31"/>
          <p:cNvSpPr/>
          <p:nvPr/>
        </p:nvSpPr>
        <p:spPr>
          <a:xfrm>
            <a:off x="4335449" y="5332625"/>
            <a:ext cx="1483428" cy="1323481"/>
          </a:xfrm>
          <a:prstGeom prst="foldedCorner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Streitwert-</a:t>
            </a:r>
            <a:r>
              <a:rPr lang="de-DE" sz="2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abängig</a:t>
            </a:r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 AG/LG</a:t>
            </a:r>
          </a:p>
        </p:txBody>
      </p:sp>
      <p:sp>
        <p:nvSpPr>
          <p:cNvPr id="33" name="Gefaltete Ecke 32"/>
          <p:cNvSpPr/>
          <p:nvPr/>
        </p:nvSpPr>
        <p:spPr>
          <a:xfrm>
            <a:off x="5723425" y="5346010"/>
            <a:ext cx="1483428" cy="132348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immer AG</a:t>
            </a:r>
          </a:p>
        </p:txBody>
      </p:sp>
      <p:sp>
        <p:nvSpPr>
          <p:cNvPr id="35" name="Gefaltete Ecke 34"/>
          <p:cNvSpPr/>
          <p:nvPr/>
        </p:nvSpPr>
        <p:spPr>
          <a:xfrm rot="463385">
            <a:off x="7851992" y="5249811"/>
            <a:ext cx="1483428" cy="1323481"/>
          </a:xfrm>
          <a:prstGeom prst="foldedCorner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öffentlich</a:t>
            </a:r>
          </a:p>
        </p:txBody>
      </p:sp>
      <p:sp>
        <p:nvSpPr>
          <p:cNvPr id="34" name="Gefaltete Ecke 33"/>
          <p:cNvSpPr/>
          <p:nvPr/>
        </p:nvSpPr>
        <p:spPr>
          <a:xfrm>
            <a:off x="9253497" y="5277239"/>
            <a:ext cx="1483428" cy="132348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nicht öffentlich</a:t>
            </a:r>
          </a:p>
        </p:txBody>
      </p:sp>
      <p:sp>
        <p:nvSpPr>
          <p:cNvPr id="36" name="Gefaltete Ecke 35"/>
          <p:cNvSpPr/>
          <p:nvPr/>
        </p:nvSpPr>
        <p:spPr>
          <a:xfrm>
            <a:off x="518124" y="5332624"/>
            <a:ext cx="1483428" cy="1323481"/>
          </a:xfrm>
          <a:prstGeom prst="foldedCorner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Prozess-</a:t>
            </a:r>
            <a:r>
              <a:rPr lang="de-DE" sz="2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bevoll</a:t>
            </a:r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-</a:t>
            </a:r>
            <a:r>
              <a:rPr lang="de-DE" sz="2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mächtigter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37" name="Gefaltete Ecke 36"/>
          <p:cNvSpPr/>
          <p:nvPr/>
        </p:nvSpPr>
        <p:spPr>
          <a:xfrm>
            <a:off x="1968417" y="5320126"/>
            <a:ext cx="1483428" cy="132348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Verfahrens-</a:t>
            </a:r>
            <a:r>
              <a:rPr lang="de-DE" sz="2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bevoll</a:t>
            </a:r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-</a:t>
            </a:r>
            <a:r>
              <a:rPr lang="de-DE" sz="2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mächtigter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38" name="Wolkenförmige Legende 37"/>
          <p:cNvSpPr/>
          <p:nvPr/>
        </p:nvSpPr>
        <p:spPr>
          <a:xfrm>
            <a:off x="9417621" y="143601"/>
            <a:ext cx="2417556" cy="1013608"/>
          </a:xfrm>
          <a:prstGeom prst="cloudCallout">
            <a:avLst>
              <a:gd name="adj1" fmla="val -59247"/>
              <a:gd name="adj2" fmla="val -3476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die schnellen 7</a:t>
            </a:r>
          </a:p>
        </p:txBody>
      </p:sp>
    </p:spTree>
    <p:extLst>
      <p:ext uri="{BB962C8B-B14F-4D97-AF65-F5344CB8AC3E}">
        <p14:creationId xmlns:p14="http://schemas.microsoft.com/office/powerpoint/2010/main" val="716638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5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5" grpId="0" animBg="1"/>
      <p:bldP spid="34" grpId="0" animBg="1"/>
      <p:bldP spid="36" grpId="0" animBg="1"/>
      <p:bldP spid="3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143601"/>
            <a:ext cx="6472988" cy="5632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 - </a:t>
            </a:r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Quiz</a:t>
            </a: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grpSp>
        <p:nvGrpSpPr>
          <p:cNvPr id="6" name="Gruppieren 5"/>
          <p:cNvGrpSpPr/>
          <p:nvPr/>
        </p:nvGrpSpPr>
        <p:grpSpPr>
          <a:xfrm>
            <a:off x="871538" y="544561"/>
            <a:ext cx="8853668" cy="1233852"/>
            <a:chOff x="871538" y="1405759"/>
            <a:chExt cx="8853668" cy="1233852"/>
          </a:xfrm>
        </p:grpSpPr>
        <p:sp>
          <p:nvSpPr>
            <p:cNvPr id="4" name="Abgerundetes Rechteck 3"/>
            <p:cNvSpPr/>
            <p:nvPr/>
          </p:nvSpPr>
          <p:spPr>
            <a:xfrm>
              <a:off x="1721644" y="1604535"/>
              <a:ext cx="8003562" cy="1035076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b="1" dirty="0"/>
                <a:t>Wer ist funktionell zuständig?</a:t>
              </a:r>
            </a:p>
          </p:txBody>
        </p:sp>
        <p:sp>
          <p:nvSpPr>
            <p:cNvPr id="3" name="Ellipse 2"/>
            <p:cNvSpPr/>
            <p:nvPr/>
          </p:nvSpPr>
          <p:spPr>
            <a:xfrm>
              <a:off x="871538" y="1405759"/>
              <a:ext cx="914400" cy="9144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600" dirty="0"/>
                <a:t>2.</a:t>
              </a:r>
            </a:p>
          </p:txBody>
        </p:sp>
      </p:grpSp>
      <p:sp>
        <p:nvSpPr>
          <p:cNvPr id="19" name="Gefaltete Ecke 18"/>
          <p:cNvSpPr/>
          <p:nvPr/>
        </p:nvSpPr>
        <p:spPr>
          <a:xfrm rot="21260758">
            <a:off x="1445570" y="2035664"/>
            <a:ext cx="1483428" cy="1323481"/>
          </a:xfrm>
          <a:prstGeom prst="foldedCorner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Scheidung</a:t>
            </a:r>
          </a:p>
        </p:txBody>
      </p:sp>
      <p:sp>
        <p:nvSpPr>
          <p:cNvPr id="5" name="Gefaltete Ecke 4"/>
          <p:cNvSpPr/>
          <p:nvPr/>
        </p:nvSpPr>
        <p:spPr>
          <a:xfrm>
            <a:off x="2988912" y="2050800"/>
            <a:ext cx="1483428" cy="1323481"/>
          </a:xfrm>
          <a:prstGeom prst="foldedCorner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Richter</a:t>
            </a:r>
          </a:p>
        </p:txBody>
      </p:sp>
      <p:sp>
        <p:nvSpPr>
          <p:cNvPr id="20" name="Gefaltete Ecke 19"/>
          <p:cNvSpPr/>
          <p:nvPr/>
        </p:nvSpPr>
        <p:spPr>
          <a:xfrm>
            <a:off x="6609005" y="2021844"/>
            <a:ext cx="1483428" cy="1323481"/>
          </a:xfrm>
          <a:prstGeom prst="foldedCorner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Umgangs-regelung</a:t>
            </a:r>
          </a:p>
        </p:txBody>
      </p:sp>
      <p:sp>
        <p:nvSpPr>
          <p:cNvPr id="21" name="Gefaltete Ecke 20"/>
          <p:cNvSpPr/>
          <p:nvPr/>
        </p:nvSpPr>
        <p:spPr>
          <a:xfrm rot="21206678">
            <a:off x="7975794" y="1968478"/>
            <a:ext cx="1483428" cy="1323481"/>
          </a:xfrm>
          <a:prstGeom prst="foldedCorner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Richter</a:t>
            </a:r>
          </a:p>
        </p:txBody>
      </p:sp>
      <p:sp>
        <p:nvSpPr>
          <p:cNvPr id="24" name="Gefaltete Ecke 23"/>
          <p:cNvSpPr/>
          <p:nvPr/>
        </p:nvSpPr>
        <p:spPr>
          <a:xfrm rot="221036">
            <a:off x="240093" y="3624187"/>
            <a:ext cx="1483428" cy="1323481"/>
          </a:xfrm>
          <a:prstGeom prst="foldedCorner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Gewalt-schutz-sachen</a:t>
            </a:r>
          </a:p>
        </p:txBody>
      </p:sp>
      <p:sp>
        <p:nvSpPr>
          <p:cNvPr id="25" name="Gefaltete Ecke 24"/>
          <p:cNvSpPr/>
          <p:nvPr/>
        </p:nvSpPr>
        <p:spPr>
          <a:xfrm rot="21260758">
            <a:off x="3724440" y="3709955"/>
            <a:ext cx="1483428" cy="132348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Durch-führung</a:t>
            </a: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Vormund-</a:t>
            </a:r>
            <a:r>
              <a:rPr lang="de-DE" sz="2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schaft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6" name="Gefaltete Ecke 25"/>
          <p:cNvSpPr/>
          <p:nvPr/>
        </p:nvSpPr>
        <p:spPr>
          <a:xfrm rot="21297222">
            <a:off x="8515260" y="3585141"/>
            <a:ext cx="1483428" cy="1323481"/>
          </a:xfrm>
          <a:prstGeom prst="foldedCorner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Erteilung der Rechts-kraft</a:t>
            </a:r>
          </a:p>
        </p:txBody>
      </p:sp>
      <p:sp>
        <p:nvSpPr>
          <p:cNvPr id="28" name="Gefaltete Ecke 27"/>
          <p:cNvSpPr/>
          <p:nvPr/>
        </p:nvSpPr>
        <p:spPr>
          <a:xfrm>
            <a:off x="10054020" y="3429001"/>
            <a:ext cx="1483428" cy="1323481"/>
          </a:xfrm>
          <a:prstGeom prst="foldedCorner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UdG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9" name="Gefaltete Ecke 28"/>
          <p:cNvSpPr/>
          <p:nvPr/>
        </p:nvSpPr>
        <p:spPr>
          <a:xfrm>
            <a:off x="5175889" y="3647818"/>
            <a:ext cx="1483428" cy="132348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Rechts-pfleger</a:t>
            </a:r>
          </a:p>
        </p:txBody>
      </p:sp>
      <p:sp>
        <p:nvSpPr>
          <p:cNvPr id="30" name="Gefaltete Ecke 29"/>
          <p:cNvSpPr/>
          <p:nvPr/>
        </p:nvSpPr>
        <p:spPr>
          <a:xfrm>
            <a:off x="1663467" y="3819373"/>
            <a:ext cx="1483428" cy="1323481"/>
          </a:xfrm>
          <a:prstGeom prst="foldedCorner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Richter</a:t>
            </a:r>
          </a:p>
        </p:txBody>
      </p:sp>
      <p:sp>
        <p:nvSpPr>
          <p:cNvPr id="36" name="Gefaltete Ecke 35"/>
          <p:cNvSpPr/>
          <p:nvPr/>
        </p:nvSpPr>
        <p:spPr>
          <a:xfrm rot="281079">
            <a:off x="5969171" y="5201220"/>
            <a:ext cx="1483428" cy="1323481"/>
          </a:xfrm>
          <a:prstGeom prst="foldedCorner">
            <a:avLst/>
          </a:prstGeom>
          <a:solidFill>
            <a:srgbClr val="E6BDE9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KfB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37" name="Gefaltete Ecke 36"/>
          <p:cNvSpPr/>
          <p:nvPr/>
        </p:nvSpPr>
        <p:spPr>
          <a:xfrm>
            <a:off x="7476561" y="5252626"/>
            <a:ext cx="1483428" cy="1323481"/>
          </a:xfrm>
          <a:prstGeom prst="foldedCorner">
            <a:avLst/>
          </a:prstGeom>
          <a:solidFill>
            <a:srgbClr val="E6BDE9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Rechts-pfleger</a:t>
            </a:r>
          </a:p>
        </p:txBody>
      </p:sp>
      <p:sp>
        <p:nvSpPr>
          <p:cNvPr id="38" name="Wolkenförmige Legende 37"/>
          <p:cNvSpPr/>
          <p:nvPr/>
        </p:nvSpPr>
        <p:spPr>
          <a:xfrm>
            <a:off x="9417621" y="143601"/>
            <a:ext cx="2417556" cy="1013608"/>
          </a:xfrm>
          <a:prstGeom prst="cloudCallout">
            <a:avLst>
              <a:gd name="adj1" fmla="val -59247"/>
              <a:gd name="adj2" fmla="val -3476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die schnellen 7</a:t>
            </a:r>
          </a:p>
        </p:txBody>
      </p:sp>
    </p:spTree>
    <p:extLst>
      <p:ext uri="{BB962C8B-B14F-4D97-AF65-F5344CB8AC3E}">
        <p14:creationId xmlns:p14="http://schemas.microsoft.com/office/powerpoint/2010/main" val="2647843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5" grpId="0" animBg="1"/>
      <p:bldP spid="20" grpId="0" animBg="1"/>
      <p:bldP spid="21" grpId="0" animBg="1"/>
      <p:bldP spid="24" grpId="0" animBg="1"/>
      <p:bldP spid="25" grpId="0" animBg="1"/>
      <p:bldP spid="26" grpId="0" animBg="1"/>
      <p:bldP spid="28" grpId="0" animBg="1"/>
      <p:bldP spid="29" grpId="0" animBg="1"/>
      <p:bldP spid="30" grpId="0" animBg="1"/>
      <p:bldP spid="36" grpId="0" animBg="1"/>
      <p:bldP spid="3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143601"/>
            <a:ext cx="6472988" cy="5632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 - </a:t>
            </a:r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Quiz</a:t>
            </a: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grpSp>
        <p:nvGrpSpPr>
          <p:cNvPr id="6" name="Gruppieren 5"/>
          <p:cNvGrpSpPr/>
          <p:nvPr/>
        </p:nvGrpSpPr>
        <p:grpSpPr>
          <a:xfrm>
            <a:off x="871538" y="544561"/>
            <a:ext cx="8853668" cy="1233852"/>
            <a:chOff x="871538" y="1405759"/>
            <a:chExt cx="8853668" cy="1233852"/>
          </a:xfrm>
        </p:grpSpPr>
        <p:sp>
          <p:nvSpPr>
            <p:cNvPr id="4" name="Abgerundetes Rechteck 3"/>
            <p:cNvSpPr/>
            <p:nvPr/>
          </p:nvSpPr>
          <p:spPr>
            <a:xfrm>
              <a:off x="1721644" y="1604535"/>
              <a:ext cx="8003562" cy="1035076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b="1" dirty="0"/>
                <a:t>Besteht in folgenden Verfahren Anwaltszwang? Und nennen Sie die gesetzlichen Bestimmungen.</a:t>
              </a:r>
            </a:p>
          </p:txBody>
        </p:sp>
        <p:sp>
          <p:nvSpPr>
            <p:cNvPr id="3" name="Ellipse 2"/>
            <p:cNvSpPr/>
            <p:nvPr/>
          </p:nvSpPr>
          <p:spPr>
            <a:xfrm>
              <a:off x="871538" y="1405759"/>
              <a:ext cx="914400" cy="9144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600" dirty="0"/>
                <a:t>3.</a:t>
              </a:r>
            </a:p>
          </p:txBody>
        </p:sp>
      </p:grpSp>
      <p:sp>
        <p:nvSpPr>
          <p:cNvPr id="20" name="Gefaltete Ecke 19"/>
          <p:cNvSpPr/>
          <p:nvPr/>
        </p:nvSpPr>
        <p:spPr>
          <a:xfrm>
            <a:off x="6558532" y="4237745"/>
            <a:ext cx="1483428" cy="1323481"/>
          </a:xfrm>
          <a:prstGeom prst="foldedCorner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ja</a:t>
            </a:r>
          </a:p>
        </p:txBody>
      </p:sp>
      <p:sp>
        <p:nvSpPr>
          <p:cNvPr id="21" name="Gefaltete Ecke 20"/>
          <p:cNvSpPr/>
          <p:nvPr/>
        </p:nvSpPr>
        <p:spPr>
          <a:xfrm rot="21206678">
            <a:off x="8751101" y="4237746"/>
            <a:ext cx="1483428" cy="1323481"/>
          </a:xfrm>
          <a:prstGeom prst="foldedCorner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§ 114 I</a:t>
            </a:r>
          </a:p>
          <a:p>
            <a:pPr algn="ctr"/>
            <a:r>
              <a:rPr lang="de-DE" sz="2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5" name="Gefaltete Ecke 24"/>
          <p:cNvSpPr/>
          <p:nvPr/>
        </p:nvSpPr>
        <p:spPr>
          <a:xfrm rot="339229">
            <a:off x="6549589" y="2144076"/>
            <a:ext cx="1501315" cy="1425536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nein</a:t>
            </a:r>
          </a:p>
        </p:txBody>
      </p:sp>
      <p:sp>
        <p:nvSpPr>
          <p:cNvPr id="29" name="Gefaltete Ecke 28"/>
          <p:cNvSpPr/>
          <p:nvPr/>
        </p:nvSpPr>
        <p:spPr>
          <a:xfrm>
            <a:off x="8680404" y="2144077"/>
            <a:ext cx="1556283" cy="1425536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§ 114 I </a:t>
            </a:r>
            <a:r>
              <a:rPr lang="de-DE" sz="2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680591" y="2448135"/>
            <a:ext cx="4588865" cy="58139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/>
              <a:t>a) Antrag auf Entzug der </a:t>
            </a:r>
            <a:r>
              <a:rPr lang="de-DE" sz="2400" dirty="0" err="1"/>
              <a:t>eSo</a:t>
            </a:r>
            <a:endParaRPr lang="de-DE" sz="2400" dirty="0"/>
          </a:p>
        </p:txBody>
      </p:sp>
      <p:sp>
        <p:nvSpPr>
          <p:cNvPr id="22" name="Abgerundetes Rechteck 21"/>
          <p:cNvSpPr/>
          <p:nvPr/>
        </p:nvSpPr>
        <p:spPr>
          <a:xfrm>
            <a:off x="694479" y="4507722"/>
            <a:ext cx="4588865" cy="58139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/>
              <a:t>b) Antrag auf Scheidung</a:t>
            </a:r>
          </a:p>
        </p:txBody>
      </p:sp>
      <p:sp>
        <p:nvSpPr>
          <p:cNvPr id="23" name="Wolkenförmige Legende 22"/>
          <p:cNvSpPr/>
          <p:nvPr/>
        </p:nvSpPr>
        <p:spPr>
          <a:xfrm>
            <a:off x="9417621" y="143601"/>
            <a:ext cx="2417556" cy="1013608"/>
          </a:xfrm>
          <a:prstGeom prst="cloudCallout">
            <a:avLst>
              <a:gd name="adj1" fmla="val -59247"/>
              <a:gd name="adj2" fmla="val -3476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die schnellen 7</a:t>
            </a:r>
          </a:p>
        </p:txBody>
      </p:sp>
    </p:spTree>
    <p:extLst>
      <p:ext uri="{BB962C8B-B14F-4D97-AF65-F5344CB8AC3E}">
        <p14:creationId xmlns:p14="http://schemas.microsoft.com/office/powerpoint/2010/main" val="4229785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5" grpId="0" animBg="1"/>
      <p:bldP spid="2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143601"/>
            <a:ext cx="6472988" cy="5632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 - </a:t>
            </a:r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Quiz</a:t>
            </a: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grpSp>
        <p:nvGrpSpPr>
          <p:cNvPr id="6" name="Gruppieren 5"/>
          <p:cNvGrpSpPr/>
          <p:nvPr/>
        </p:nvGrpSpPr>
        <p:grpSpPr>
          <a:xfrm>
            <a:off x="871538" y="544561"/>
            <a:ext cx="8853668" cy="1233852"/>
            <a:chOff x="871538" y="1405759"/>
            <a:chExt cx="8853668" cy="1233852"/>
          </a:xfrm>
        </p:grpSpPr>
        <p:sp>
          <p:nvSpPr>
            <p:cNvPr id="4" name="Abgerundetes Rechteck 3"/>
            <p:cNvSpPr/>
            <p:nvPr/>
          </p:nvSpPr>
          <p:spPr>
            <a:xfrm>
              <a:off x="1721644" y="1604535"/>
              <a:ext cx="8003562" cy="1035076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b="1" dirty="0"/>
                <a:t>Wann wird der folgenden Beschluss wirksam? Nennen Sie die Notfrist.</a:t>
              </a:r>
            </a:p>
          </p:txBody>
        </p:sp>
        <p:sp>
          <p:nvSpPr>
            <p:cNvPr id="3" name="Ellipse 2"/>
            <p:cNvSpPr/>
            <p:nvPr/>
          </p:nvSpPr>
          <p:spPr>
            <a:xfrm>
              <a:off x="871538" y="1405759"/>
              <a:ext cx="914400" cy="9144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600" dirty="0"/>
                <a:t>4.</a:t>
              </a:r>
            </a:p>
          </p:txBody>
        </p:sp>
      </p:grpSp>
      <p:sp>
        <p:nvSpPr>
          <p:cNvPr id="25" name="Gefaltete Ecke 24"/>
          <p:cNvSpPr/>
          <p:nvPr/>
        </p:nvSpPr>
        <p:spPr>
          <a:xfrm rot="21399046">
            <a:off x="4840928" y="2343132"/>
            <a:ext cx="2258130" cy="2171737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8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800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 Monat</a:t>
            </a:r>
          </a:p>
        </p:txBody>
      </p:sp>
      <p:sp>
        <p:nvSpPr>
          <p:cNvPr id="29" name="Gefaltete Ecke 28"/>
          <p:cNvSpPr/>
          <p:nvPr/>
        </p:nvSpPr>
        <p:spPr>
          <a:xfrm>
            <a:off x="7494542" y="2329338"/>
            <a:ext cx="2120946" cy="2199323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ab Bekanntgabe des Beschlusses</a:t>
            </a:r>
          </a:p>
        </p:txBody>
      </p:sp>
      <p:sp>
        <p:nvSpPr>
          <p:cNvPr id="7" name="Abgerundetes Rechteck 6"/>
          <p:cNvSpPr/>
          <p:nvPr/>
        </p:nvSpPr>
        <p:spPr>
          <a:xfrm>
            <a:off x="694479" y="2489339"/>
            <a:ext cx="3005584" cy="130745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VKH</a:t>
            </a:r>
          </a:p>
        </p:txBody>
      </p:sp>
      <p:sp>
        <p:nvSpPr>
          <p:cNvPr id="11" name="Wolkenförmige Legende 10"/>
          <p:cNvSpPr/>
          <p:nvPr/>
        </p:nvSpPr>
        <p:spPr>
          <a:xfrm>
            <a:off x="9417621" y="143601"/>
            <a:ext cx="2417556" cy="1013608"/>
          </a:xfrm>
          <a:prstGeom prst="cloudCallout">
            <a:avLst>
              <a:gd name="adj1" fmla="val -59247"/>
              <a:gd name="adj2" fmla="val -3476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die schnellen 7</a:t>
            </a:r>
          </a:p>
        </p:txBody>
      </p:sp>
    </p:spTree>
    <p:extLst>
      <p:ext uri="{BB962C8B-B14F-4D97-AF65-F5344CB8AC3E}">
        <p14:creationId xmlns:p14="http://schemas.microsoft.com/office/powerpoint/2010/main" val="1623482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143601"/>
            <a:ext cx="6472988" cy="5632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 - </a:t>
            </a:r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Quiz</a:t>
            </a: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grpSp>
        <p:nvGrpSpPr>
          <p:cNvPr id="6" name="Gruppieren 5"/>
          <p:cNvGrpSpPr/>
          <p:nvPr/>
        </p:nvGrpSpPr>
        <p:grpSpPr>
          <a:xfrm>
            <a:off x="871538" y="544561"/>
            <a:ext cx="8853668" cy="1233852"/>
            <a:chOff x="871538" y="1405759"/>
            <a:chExt cx="8853668" cy="1233852"/>
          </a:xfrm>
        </p:grpSpPr>
        <p:sp>
          <p:nvSpPr>
            <p:cNvPr id="4" name="Abgerundetes Rechteck 3"/>
            <p:cNvSpPr/>
            <p:nvPr/>
          </p:nvSpPr>
          <p:spPr>
            <a:xfrm>
              <a:off x="1721644" y="1604535"/>
              <a:ext cx="8003562" cy="1035076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b="1" dirty="0"/>
                <a:t>Wann werden folgende Beschlüsse wirksam? Nennen Sie die gesetzlichen Bestimmungen.</a:t>
              </a:r>
            </a:p>
          </p:txBody>
        </p:sp>
        <p:sp>
          <p:nvSpPr>
            <p:cNvPr id="3" name="Ellipse 2"/>
            <p:cNvSpPr/>
            <p:nvPr/>
          </p:nvSpPr>
          <p:spPr>
            <a:xfrm>
              <a:off x="871538" y="1405759"/>
              <a:ext cx="914400" cy="9144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600" dirty="0"/>
                <a:t>5.</a:t>
              </a:r>
            </a:p>
          </p:txBody>
        </p:sp>
      </p:grpSp>
      <p:sp>
        <p:nvSpPr>
          <p:cNvPr id="25" name="Gefaltete Ecke 24"/>
          <p:cNvSpPr/>
          <p:nvPr/>
        </p:nvSpPr>
        <p:spPr>
          <a:xfrm rot="21399046">
            <a:off x="4316512" y="1866703"/>
            <a:ext cx="1528592" cy="1458319"/>
          </a:xfrm>
          <a:prstGeom prst="foldedCorner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8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mit Rechts-kraft</a:t>
            </a:r>
          </a:p>
        </p:txBody>
      </p:sp>
      <p:sp>
        <p:nvSpPr>
          <p:cNvPr id="29" name="Gefaltete Ecke 28"/>
          <p:cNvSpPr/>
          <p:nvPr/>
        </p:nvSpPr>
        <p:spPr>
          <a:xfrm>
            <a:off x="6113072" y="1917857"/>
            <a:ext cx="1533493" cy="1456086"/>
          </a:xfrm>
          <a:prstGeom prst="foldedCorner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116 II </a:t>
            </a:r>
            <a:r>
              <a:rPr lang="de-DE" sz="2000" b="1" dirty="0" err="1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871538" y="2089289"/>
            <a:ext cx="3403680" cy="939661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/>
              <a:t>a) Scheidungsbeschluss</a:t>
            </a:r>
          </a:p>
        </p:txBody>
      </p:sp>
      <p:sp>
        <p:nvSpPr>
          <p:cNvPr id="14" name="Abgerundetes Rechteck 13"/>
          <p:cNvSpPr/>
          <p:nvPr/>
        </p:nvSpPr>
        <p:spPr>
          <a:xfrm>
            <a:off x="2830527" y="3659278"/>
            <a:ext cx="4500562" cy="939661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/>
              <a:t>b) Beschluss in einem Verfahren bzgl. des Zugewinns.</a:t>
            </a:r>
          </a:p>
        </p:txBody>
      </p:sp>
      <p:sp>
        <p:nvSpPr>
          <p:cNvPr id="16" name="Gefaltete Ecke 15"/>
          <p:cNvSpPr/>
          <p:nvPr/>
        </p:nvSpPr>
        <p:spPr>
          <a:xfrm rot="21399046">
            <a:off x="7892014" y="3251794"/>
            <a:ext cx="1528592" cy="1458319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8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mit Rechts-kraft</a:t>
            </a:r>
          </a:p>
        </p:txBody>
      </p:sp>
      <p:sp>
        <p:nvSpPr>
          <p:cNvPr id="17" name="Gefaltete Ecke 16"/>
          <p:cNvSpPr/>
          <p:nvPr/>
        </p:nvSpPr>
        <p:spPr>
          <a:xfrm>
            <a:off x="9725206" y="3208387"/>
            <a:ext cx="1533493" cy="1456086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116 III S.1 </a:t>
            </a:r>
            <a:r>
              <a:rPr lang="de-DE" sz="2000" b="1" dirty="0" err="1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8" name="Abgerundetes Rechteck 17"/>
          <p:cNvSpPr/>
          <p:nvPr/>
        </p:nvSpPr>
        <p:spPr>
          <a:xfrm>
            <a:off x="435769" y="4916964"/>
            <a:ext cx="5500739" cy="114882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/>
              <a:t>c) Beschluss über die Verpflichtung zur</a:t>
            </a:r>
          </a:p>
          <a:p>
            <a:pPr algn="ctr"/>
            <a:r>
              <a:rPr lang="de-DE" sz="2400" dirty="0"/>
              <a:t>    Zahlung von Unterhalt, für das mdj. Kind.</a:t>
            </a:r>
          </a:p>
        </p:txBody>
      </p:sp>
      <p:sp>
        <p:nvSpPr>
          <p:cNvPr id="19" name="Gefaltete Ecke 18"/>
          <p:cNvSpPr/>
          <p:nvPr/>
        </p:nvSpPr>
        <p:spPr>
          <a:xfrm rot="21399046">
            <a:off x="6266699" y="4960370"/>
            <a:ext cx="1528592" cy="1458319"/>
          </a:xfrm>
          <a:prstGeom prst="foldedCorner">
            <a:avLst/>
          </a:pr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8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sofort</a:t>
            </a:r>
          </a:p>
        </p:txBody>
      </p:sp>
      <p:sp>
        <p:nvSpPr>
          <p:cNvPr id="23" name="Gefaltete Ecke 22"/>
          <p:cNvSpPr/>
          <p:nvPr/>
        </p:nvSpPr>
        <p:spPr>
          <a:xfrm>
            <a:off x="7889563" y="5095650"/>
            <a:ext cx="1533493" cy="1456086"/>
          </a:xfrm>
          <a:prstGeom prst="foldedCorner">
            <a:avLst/>
          </a:pr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116 III S.3 </a:t>
            </a:r>
            <a:r>
              <a:rPr lang="de-DE" sz="2000" b="1" dirty="0" err="1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4" name="Wolkenförmige Legende 23"/>
          <p:cNvSpPr/>
          <p:nvPr/>
        </p:nvSpPr>
        <p:spPr>
          <a:xfrm>
            <a:off x="9417621" y="143601"/>
            <a:ext cx="2417556" cy="1013608"/>
          </a:xfrm>
          <a:prstGeom prst="cloudCallout">
            <a:avLst>
              <a:gd name="adj1" fmla="val -59247"/>
              <a:gd name="adj2" fmla="val -3476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die schnellen 7</a:t>
            </a:r>
          </a:p>
        </p:txBody>
      </p:sp>
    </p:spTree>
    <p:extLst>
      <p:ext uri="{BB962C8B-B14F-4D97-AF65-F5344CB8AC3E}">
        <p14:creationId xmlns:p14="http://schemas.microsoft.com/office/powerpoint/2010/main" val="1271820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9" grpId="0" animBg="1"/>
      <p:bldP spid="16" grpId="0" animBg="1"/>
      <p:bldP spid="17" grpId="0" animBg="1"/>
      <p:bldP spid="19" grpId="0" animBg="1"/>
      <p:bldP spid="2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143601"/>
            <a:ext cx="6472988" cy="5632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 - </a:t>
            </a:r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Quiz</a:t>
            </a: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grpSp>
        <p:nvGrpSpPr>
          <p:cNvPr id="6" name="Gruppieren 5"/>
          <p:cNvGrpSpPr/>
          <p:nvPr/>
        </p:nvGrpSpPr>
        <p:grpSpPr>
          <a:xfrm>
            <a:off x="435769" y="725084"/>
            <a:ext cx="10487025" cy="3368455"/>
            <a:chOff x="871538" y="1405759"/>
            <a:chExt cx="8853668" cy="3368455"/>
          </a:xfrm>
        </p:grpSpPr>
        <p:sp>
          <p:nvSpPr>
            <p:cNvPr id="4" name="Abgerundetes Rechteck 3"/>
            <p:cNvSpPr/>
            <p:nvPr/>
          </p:nvSpPr>
          <p:spPr>
            <a:xfrm>
              <a:off x="1721644" y="1604535"/>
              <a:ext cx="8003562" cy="3169679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b="1" dirty="0"/>
                <a:t>Melina und Jonas schließen am 05.05.2010 die Ehe im Standesamt in Berlin-Wedding. Nach der Hochzeit ziehen sie nach Berlin-Köpenick. Am 10.06.2011 ist der gemeinsame Sohn Felix geboren. Nachdem sich die Eheleute auseinander gelebt haben, zieht Jonas am 23.1.2022 in eine eigene Wohnung in Berlin–Pankow.</a:t>
              </a:r>
            </a:p>
            <a:p>
              <a:r>
                <a:rPr lang="de-DE" sz="2400" b="1" dirty="0"/>
                <a:t>Erläutern Sie die sachliche und örtliche Zuständigkeit unter Nennung der gesetzlichen Bestimmungen, wenn Jonas einen Scheidungsantrag einreichen möchte.</a:t>
              </a:r>
            </a:p>
          </p:txBody>
        </p:sp>
        <p:sp>
          <p:nvSpPr>
            <p:cNvPr id="3" name="Ellipse 2"/>
            <p:cNvSpPr/>
            <p:nvPr/>
          </p:nvSpPr>
          <p:spPr>
            <a:xfrm>
              <a:off x="871538" y="1405759"/>
              <a:ext cx="914400" cy="9144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600" dirty="0"/>
                <a:t>6.</a:t>
              </a:r>
            </a:p>
          </p:txBody>
        </p:sp>
      </p:grpSp>
      <p:sp>
        <p:nvSpPr>
          <p:cNvPr id="25" name="Gefaltete Ecke 24"/>
          <p:cNvSpPr/>
          <p:nvPr/>
        </p:nvSpPr>
        <p:spPr>
          <a:xfrm rot="21399046">
            <a:off x="4844912" y="3746488"/>
            <a:ext cx="1528592" cy="1458319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8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AG</a:t>
            </a:r>
          </a:p>
        </p:txBody>
      </p:sp>
      <p:sp>
        <p:nvSpPr>
          <p:cNvPr id="29" name="Gefaltete Ecke 28"/>
          <p:cNvSpPr/>
          <p:nvPr/>
        </p:nvSpPr>
        <p:spPr>
          <a:xfrm>
            <a:off x="6583325" y="3753544"/>
            <a:ext cx="1533493" cy="1456086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§§ 23a I Nr.1, 23b GVG</a:t>
            </a:r>
          </a:p>
        </p:txBody>
      </p:sp>
      <p:sp>
        <p:nvSpPr>
          <p:cNvPr id="7" name="Abgerundetes Rechteck 6"/>
          <p:cNvSpPr/>
          <p:nvPr/>
        </p:nvSpPr>
        <p:spPr>
          <a:xfrm>
            <a:off x="703064" y="4159586"/>
            <a:ext cx="3403680" cy="939661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/>
              <a:t>sachliche Zuständigkeit</a:t>
            </a:r>
          </a:p>
        </p:txBody>
      </p:sp>
      <p:sp>
        <p:nvSpPr>
          <p:cNvPr id="18" name="Abgerundetes Rechteck 17"/>
          <p:cNvSpPr/>
          <p:nvPr/>
        </p:nvSpPr>
        <p:spPr>
          <a:xfrm>
            <a:off x="3865237" y="5463018"/>
            <a:ext cx="3403680" cy="93966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/>
              <a:t>ö</a:t>
            </a:r>
            <a:r>
              <a:rPr lang="de-DE" sz="2400"/>
              <a:t>rtliche </a:t>
            </a:r>
            <a:r>
              <a:rPr lang="de-DE" sz="2400" dirty="0"/>
              <a:t>Zuständigkeit</a:t>
            </a:r>
          </a:p>
        </p:txBody>
      </p:sp>
      <p:sp>
        <p:nvSpPr>
          <p:cNvPr id="19" name="Gefaltete Ecke 18"/>
          <p:cNvSpPr/>
          <p:nvPr/>
        </p:nvSpPr>
        <p:spPr>
          <a:xfrm>
            <a:off x="7969277" y="5203690"/>
            <a:ext cx="1528592" cy="1458319"/>
          </a:xfrm>
          <a:prstGeom prst="foldedCorner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8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AG Köpenick</a:t>
            </a:r>
          </a:p>
        </p:txBody>
      </p:sp>
      <p:sp>
        <p:nvSpPr>
          <p:cNvPr id="23" name="Gefaltete Ecke 22"/>
          <p:cNvSpPr/>
          <p:nvPr/>
        </p:nvSpPr>
        <p:spPr>
          <a:xfrm>
            <a:off x="9696040" y="5169249"/>
            <a:ext cx="1533493" cy="1456086"/>
          </a:xfrm>
          <a:prstGeom prst="foldedCorner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122 Nr.1 </a:t>
            </a:r>
            <a:r>
              <a:rPr lang="de-DE" sz="2000" b="1" dirty="0" err="1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4" name="Wolkenförmige Legende 13"/>
          <p:cNvSpPr/>
          <p:nvPr/>
        </p:nvSpPr>
        <p:spPr>
          <a:xfrm>
            <a:off x="9417621" y="143601"/>
            <a:ext cx="2417556" cy="1013608"/>
          </a:xfrm>
          <a:prstGeom prst="cloudCallout">
            <a:avLst>
              <a:gd name="adj1" fmla="val -59247"/>
              <a:gd name="adj2" fmla="val -3476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die schnellen 7</a:t>
            </a:r>
          </a:p>
        </p:txBody>
      </p:sp>
    </p:spTree>
    <p:extLst>
      <p:ext uri="{BB962C8B-B14F-4D97-AF65-F5344CB8AC3E}">
        <p14:creationId xmlns:p14="http://schemas.microsoft.com/office/powerpoint/2010/main" val="1763593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9" grpId="0" animBg="1"/>
      <p:bldP spid="19" grpId="0" animBg="1"/>
      <p:bldP spid="2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143601"/>
            <a:ext cx="6472988" cy="5632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 - </a:t>
            </a:r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Quiz</a:t>
            </a: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grpSp>
        <p:nvGrpSpPr>
          <p:cNvPr id="6" name="Gruppieren 5"/>
          <p:cNvGrpSpPr/>
          <p:nvPr/>
        </p:nvGrpSpPr>
        <p:grpSpPr>
          <a:xfrm>
            <a:off x="871537" y="544561"/>
            <a:ext cx="10487025" cy="1298527"/>
            <a:chOff x="871538" y="1405759"/>
            <a:chExt cx="8853668" cy="1298527"/>
          </a:xfrm>
        </p:grpSpPr>
        <p:sp>
          <p:nvSpPr>
            <p:cNvPr id="4" name="Abgerundetes Rechteck 3"/>
            <p:cNvSpPr/>
            <p:nvPr/>
          </p:nvSpPr>
          <p:spPr>
            <a:xfrm>
              <a:off x="1721644" y="1604535"/>
              <a:ext cx="8003562" cy="1099751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b="1" dirty="0"/>
                <a:t>Wie könnte ein Aktenzeichen in einem Scheidungsverfahren lauten,</a:t>
              </a:r>
            </a:p>
            <a:p>
              <a:r>
                <a:rPr lang="de-DE" sz="2400" b="1" dirty="0"/>
                <a:t>wenn Sie in der Abteilung 122 tätig sind?</a:t>
              </a:r>
            </a:p>
          </p:txBody>
        </p:sp>
        <p:sp>
          <p:nvSpPr>
            <p:cNvPr id="3" name="Ellipse 2"/>
            <p:cNvSpPr/>
            <p:nvPr/>
          </p:nvSpPr>
          <p:spPr>
            <a:xfrm>
              <a:off x="871538" y="1405759"/>
              <a:ext cx="914400" cy="9144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600"/>
                <a:t>7.</a:t>
              </a:r>
              <a:endParaRPr lang="de-DE" sz="3600" dirty="0"/>
            </a:p>
          </p:txBody>
        </p:sp>
      </p:grpSp>
      <p:sp>
        <p:nvSpPr>
          <p:cNvPr id="25" name="Gefaltete Ecke 24"/>
          <p:cNvSpPr/>
          <p:nvPr/>
        </p:nvSpPr>
        <p:spPr>
          <a:xfrm>
            <a:off x="990982" y="3005935"/>
            <a:ext cx="1528592" cy="1458319"/>
          </a:xfrm>
          <a:prstGeom prst="foldedCorner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8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32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122</a:t>
            </a:r>
          </a:p>
        </p:txBody>
      </p:sp>
      <p:sp>
        <p:nvSpPr>
          <p:cNvPr id="29" name="Gefaltete Ecke 28"/>
          <p:cNvSpPr/>
          <p:nvPr/>
        </p:nvSpPr>
        <p:spPr>
          <a:xfrm>
            <a:off x="2838996" y="3046376"/>
            <a:ext cx="1533493" cy="1456086"/>
          </a:xfrm>
          <a:prstGeom prst="foldedCorner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F</a:t>
            </a:r>
          </a:p>
        </p:txBody>
      </p:sp>
      <p:sp>
        <p:nvSpPr>
          <p:cNvPr id="19" name="Gefaltete Ecke 18"/>
          <p:cNvSpPr/>
          <p:nvPr/>
        </p:nvSpPr>
        <p:spPr>
          <a:xfrm>
            <a:off x="4882381" y="3005935"/>
            <a:ext cx="1528592" cy="1458319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2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32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467</a:t>
            </a:r>
          </a:p>
        </p:txBody>
      </p:sp>
      <p:sp>
        <p:nvSpPr>
          <p:cNvPr id="23" name="Gefaltete Ecke 22"/>
          <p:cNvSpPr/>
          <p:nvPr/>
        </p:nvSpPr>
        <p:spPr>
          <a:xfrm>
            <a:off x="6618518" y="3046376"/>
            <a:ext cx="1533493" cy="1456086"/>
          </a:xfrm>
          <a:prstGeom prst="foldedCorner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6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36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/</a:t>
            </a:r>
          </a:p>
        </p:txBody>
      </p:sp>
      <p:sp>
        <p:nvSpPr>
          <p:cNvPr id="20" name="Gefaltete Ecke 19"/>
          <p:cNvSpPr/>
          <p:nvPr/>
        </p:nvSpPr>
        <p:spPr>
          <a:xfrm>
            <a:off x="8387883" y="3046376"/>
            <a:ext cx="1533493" cy="1456086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6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36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2025</a:t>
            </a:r>
          </a:p>
        </p:txBody>
      </p:sp>
      <p:sp>
        <p:nvSpPr>
          <p:cNvPr id="5" name="Ovale Legende 4"/>
          <p:cNvSpPr/>
          <p:nvPr/>
        </p:nvSpPr>
        <p:spPr>
          <a:xfrm>
            <a:off x="8915400" y="5014913"/>
            <a:ext cx="2443162" cy="1019892"/>
          </a:xfrm>
          <a:prstGeom prst="wedgeEllipseCallout">
            <a:avLst>
              <a:gd name="adj1" fmla="val 22320"/>
              <a:gd name="adj2" fmla="val 65302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… das lief doch gut…</a:t>
            </a:r>
          </a:p>
        </p:txBody>
      </p:sp>
    </p:spTree>
    <p:extLst>
      <p:ext uri="{BB962C8B-B14F-4D97-AF65-F5344CB8AC3E}">
        <p14:creationId xmlns:p14="http://schemas.microsoft.com/office/powerpoint/2010/main" val="1507444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9" grpId="0" animBg="1"/>
      <p:bldP spid="19" grpId="0" animBg="1"/>
      <p:bldP spid="23" grpId="0" animBg="1"/>
      <p:bldP spid="20" grpId="0" animBg="1"/>
      <p:bldP spid="5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404</Words>
  <Application>Microsoft Office PowerPoint</Application>
  <PresentationFormat>Breitbild</PresentationFormat>
  <Paragraphs>164</Paragraphs>
  <Slides>8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4" baseType="lpstr">
      <vt:lpstr>Arial</vt:lpstr>
      <vt:lpstr>Bradley Hand ITC</vt:lpstr>
      <vt:lpstr>Calibri</vt:lpstr>
      <vt:lpstr>Calibri Light</vt:lpstr>
      <vt:lpstr>MV Boli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ITDZ-Berlin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23</cp:revision>
  <dcterms:created xsi:type="dcterms:W3CDTF">2023-07-04T15:45:21Z</dcterms:created>
  <dcterms:modified xsi:type="dcterms:W3CDTF">2025-11-06T06:47:46Z</dcterms:modified>
</cp:coreProperties>
</file>