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8" r:id="rId2"/>
    <p:sldId id="369" r:id="rId3"/>
    <p:sldId id="370" r:id="rId4"/>
    <p:sldId id="371" r:id="rId5"/>
    <p:sldId id="372" r:id="rId6"/>
    <p:sldId id="445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574079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57351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151022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130131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17173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19197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653129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621805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296175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763709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13035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196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09709" y="1022350"/>
            <a:ext cx="709613" cy="2095500"/>
            <a:chOff x="0" y="0"/>
            <a:chExt cx="1419225" cy="4191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19225" cy="4191000"/>
            </a:xfrm>
            <a:custGeom>
              <a:avLst/>
              <a:gdLst/>
              <a:ahLst/>
              <a:cxnLst/>
              <a:rect l="l" t="t" r="r" b="b"/>
              <a:pathLst>
                <a:path w="1419225" h="4191000">
                  <a:moveTo>
                    <a:pt x="1419225" y="4191000"/>
                  </a:moveTo>
                  <a:lnTo>
                    <a:pt x="0" y="3034919"/>
                  </a:lnTo>
                  <a:lnTo>
                    <a:pt x="0" y="0"/>
                  </a:lnTo>
                  <a:lnTo>
                    <a:pt x="1419225" y="1156081"/>
                  </a:lnTo>
                  <a:lnTo>
                    <a:pt x="1419225" y="4191000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09709" y="837743"/>
            <a:ext cx="403225" cy="1705432"/>
            <a:chOff x="0" y="0"/>
            <a:chExt cx="806450" cy="341086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06450" cy="3410839"/>
            </a:xfrm>
            <a:custGeom>
              <a:avLst/>
              <a:gdLst/>
              <a:ahLst/>
              <a:cxnLst/>
              <a:rect l="l" t="t" r="r" b="b"/>
              <a:pathLst>
                <a:path w="806450" h="3410839">
                  <a:moveTo>
                    <a:pt x="806450" y="3035681"/>
                  </a:moveTo>
                  <a:lnTo>
                    <a:pt x="0" y="3410839"/>
                  </a:lnTo>
                  <a:lnTo>
                    <a:pt x="0" y="366014"/>
                  </a:lnTo>
                  <a:lnTo>
                    <a:pt x="806450" y="0"/>
                  </a:lnTo>
                  <a:lnTo>
                    <a:pt x="806450" y="3035681"/>
                  </a:lnTo>
                  <a:close/>
                </a:path>
              </a:pathLst>
            </a:custGeom>
            <a:solidFill>
              <a:srgbClr val="51ABB2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44659" y="640893"/>
            <a:ext cx="168275" cy="1713192"/>
            <a:chOff x="0" y="0"/>
            <a:chExt cx="336550" cy="342638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36550" cy="3426333"/>
            </a:xfrm>
            <a:custGeom>
              <a:avLst/>
              <a:gdLst/>
              <a:ahLst/>
              <a:cxnLst/>
              <a:rect l="l" t="t" r="r" b="b"/>
              <a:pathLst>
                <a:path w="336550" h="3426333">
                  <a:moveTo>
                    <a:pt x="336550" y="3426333"/>
                  </a:moveTo>
                  <a:lnTo>
                    <a:pt x="0" y="3091180"/>
                  </a:lnTo>
                  <a:lnTo>
                    <a:pt x="0" y="0"/>
                  </a:lnTo>
                  <a:lnTo>
                    <a:pt x="336550" y="338328"/>
                  </a:lnTo>
                  <a:lnTo>
                    <a:pt x="336550" y="342633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1223206" y="635718"/>
            <a:ext cx="328613" cy="1742357"/>
            <a:chOff x="0" y="0"/>
            <a:chExt cx="657225" cy="34847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7225" cy="3484753"/>
            </a:xfrm>
            <a:custGeom>
              <a:avLst/>
              <a:gdLst/>
              <a:ahLst/>
              <a:cxnLst/>
              <a:rect l="l" t="t" r="r" b="b"/>
              <a:pathLst>
                <a:path w="657225" h="3484753">
                  <a:moveTo>
                    <a:pt x="657225" y="3087497"/>
                  </a:moveTo>
                  <a:lnTo>
                    <a:pt x="0" y="3484753"/>
                  </a:lnTo>
                  <a:lnTo>
                    <a:pt x="0" y="397256"/>
                  </a:lnTo>
                  <a:lnTo>
                    <a:pt x="657225" y="0"/>
                  </a:lnTo>
                  <a:lnTo>
                    <a:pt x="657225" y="3087497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44056" y="635717"/>
            <a:ext cx="10907865" cy="1541456"/>
            <a:chOff x="0" y="0"/>
            <a:chExt cx="21815730" cy="308291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1815679" cy="3082925"/>
            </a:xfrm>
            <a:custGeom>
              <a:avLst/>
              <a:gdLst/>
              <a:ahLst/>
              <a:cxnLst/>
              <a:rect l="l" t="t" r="r" b="b"/>
              <a:pathLst>
                <a:path w="21815679" h="3082925">
                  <a:moveTo>
                    <a:pt x="0" y="0"/>
                  </a:moveTo>
                  <a:lnTo>
                    <a:pt x="21815679" y="0"/>
                  </a:lnTo>
                  <a:lnTo>
                    <a:pt x="21815679" y="3082925"/>
                  </a:lnTo>
                  <a:lnTo>
                    <a:pt x="0" y="3082925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58507" y="800392"/>
            <a:ext cx="10264699" cy="1212102"/>
            <a:chOff x="0" y="0"/>
            <a:chExt cx="20529398" cy="242420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529393" cy="2424206"/>
            </a:xfrm>
            <a:custGeom>
              <a:avLst/>
              <a:gdLst/>
              <a:ahLst/>
              <a:cxnLst/>
              <a:rect l="l" t="t" r="r" b="b"/>
              <a:pathLst>
                <a:path w="20529393" h="2424206">
                  <a:moveTo>
                    <a:pt x="0" y="0"/>
                  </a:moveTo>
                  <a:lnTo>
                    <a:pt x="20529393" y="0"/>
                  </a:lnTo>
                  <a:lnTo>
                    <a:pt x="20529393" y="2424206"/>
                  </a:lnTo>
                  <a:lnTo>
                    <a:pt x="0" y="242420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15009" b="-115008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66675"/>
              <a:ext cx="20529398" cy="235752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320"/>
                </a:lnSpc>
              </a:pPr>
              <a:r>
                <a:rPr lang="en-US" sz="4000">
                  <a:solidFill>
                    <a:srgbClr val="F0DFC8"/>
                  </a:solidFill>
                  <a:latin typeface="Recoleta"/>
                  <a:ea typeface="Recoleta"/>
                  <a:cs typeface="Recoleta"/>
                  <a:sym typeface="Recoleta"/>
                </a:rPr>
                <a:t>Rangverhältnisse §§ 879-881 BGB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43489" y="3009247"/>
            <a:ext cx="9708997" cy="1871068"/>
            <a:chOff x="0" y="0"/>
            <a:chExt cx="19417995" cy="374213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417990" cy="3742133"/>
            </a:xfrm>
            <a:custGeom>
              <a:avLst/>
              <a:gdLst/>
              <a:ahLst/>
              <a:cxnLst/>
              <a:rect l="l" t="t" r="r" b="b"/>
              <a:pathLst>
                <a:path w="19417990" h="3742133">
                  <a:moveTo>
                    <a:pt x="0" y="0"/>
                  </a:moveTo>
                  <a:lnTo>
                    <a:pt x="19417990" y="0"/>
                  </a:lnTo>
                  <a:lnTo>
                    <a:pt x="19417990" y="3742133"/>
                  </a:lnTo>
                  <a:lnTo>
                    <a:pt x="0" y="374213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5783" b="-96432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38100"/>
              <a:ext cx="19417995" cy="3704037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marL="434057" lvl="1" indent="-217028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an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können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mehrere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Rechte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bestehen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217029" lvl="1" defTabSz="609630">
                <a:lnSpc>
                  <a:spcPts val="2592"/>
                </a:lnSpc>
              </a:pP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marL="434362" lvl="1" indent="-217181" defTabSz="609630">
                <a:lnSpc>
                  <a:spcPts val="2592"/>
                </a:lnSpc>
                <a:buFont typeface="Arial"/>
                <a:buChar char="•"/>
              </a:pP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das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Rangverhältnis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regelt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die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Reihenfolge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, in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mehrere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an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einem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Grundstück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bestehende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Rechte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bei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der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Zwangsversteigerung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befriedigt</a:t>
              </a:r>
              <a:r>
                <a:rPr lang="en-US" sz="240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 </a:t>
              </a:r>
              <a:r>
                <a:rPr lang="en-US" sz="2400" dirty="0" err="1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werden</a:t>
              </a:r>
              <a:endPara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8" name="Freeform 18"/>
          <p:cNvSpPr/>
          <p:nvPr/>
        </p:nvSpPr>
        <p:spPr>
          <a:xfrm>
            <a:off x="8508599" y="4414113"/>
            <a:ext cx="2443887" cy="2443887"/>
          </a:xfrm>
          <a:custGeom>
            <a:avLst/>
            <a:gdLst/>
            <a:ahLst/>
            <a:cxnLst/>
            <a:rect l="l" t="t" r="r" b="b"/>
            <a:pathLst>
              <a:path w="3665831" h="3665831">
                <a:moveTo>
                  <a:pt x="0" y="0"/>
                </a:moveTo>
                <a:lnTo>
                  <a:pt x="3665832" y="0"/>
                </a:lnTo>
                <a:lnTo>
                  <a:pt x="3665832" y="3665831"/>
                </a:lnTo>
                <a:lnTo>
                  <a:pt x="0" y="36658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53362" y="365760"/>
            <a:ext cx="9367203" cy="1299978"/>
            <a:chOff x="0" y="0"/>
            <a:chExt cx="18734405" cy="259995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734405" cy="2599955"/>
            </a:xfrm>
            <a:custGeom>
              <a:avLst/>
              <a:gdLst/>
              <a:ahLst/>
              <a:cxnLst/>
              <a:rect l="l" t="t" r="r" b="b"/>
              <a:pathLst>
                <a:path w="18734405" h="2599955">
                  <a:moveTo>
                    <a:pt x="0" y="0"/>
                  </a:moveTo>
                  <a:lnTo>
                    <a:pt x="18734405" y="0"/>
                  </a:lnTo>
                  <a:lnTo>
                    <a:pt x="18734405" y="2599955"/>
                  </a:lnTo>
                  <a:lnTo>
                    <a:pt x="0" y="259995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94681" b="-8612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18734405" cy="253328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3996"/>
                </a:lnSpc>
              </a:pPr>
              <a:r>
                <a:rPr lang="en-US" sz="370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BESTIMMUNG DES RANGVERHÄLTNISSES § 879 BGB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" y="0"/>
            <a:ext cx="1764100" cy="1558214"/>
            <a:chOff x="0" y="0"/>
            <a:chExt cx="3528200" cy="31164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28187" cy="3116453"/>
            </a:xfrm>
            <a:custGeom>
              <a:avLst/>
              <a:gdLst/>
              <a:ahLst/>
              <a:cxnLst/>
              <a:rect l="l" t="t" r="r" b="b"/>
              <a:pathLst>
                <a:path w="3528187" h="3116453">
                  <a:moveTo>
                    <a:pt x="0" y="0"/>
                  </a:moveTo>
                  <a:lnTo>
                    <a:pt x="3528187" y="0"/>
                  </a:lnTo>
                  <a:lnTo>
                    <a:pt x="2084197" y="3116453"/>
                  </a:lnTo>
                  <a:lnTo>
                    <a:pt x="0" y="311645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" y="1691640"/>
            <a:ext cx="12192000" cy="5166360"/>
            <a:chOff x="0" y="0"/>
            <a:chExt cx="24384000" cy="103327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84000" cy="10332720"/>
            </a:xfrm>
            <a:custGeom>
              <a:avLst/>
              <a:gdLst/>
              <a:ahLst/>
              <a:cxnLst/>
              <a:rect l="l" t="t" r="r" b="b"/>
              <a:pathLst>
                <a:path w="24384000" h="10332720">
                  <a:moveTo>
                    <a:pt x="0" y="0"/>
                  </a:moveTo>
                  <a:lnTo>
                    <a:pt x="3644773" y="0"/>
                  </a:lnTo>
                  <a:lnTo>
                    <a:pt x="12936601" y="0"/>
                  </a:lnTo>
                  <a:lnTo>
                    <a:pt x="15592806" y="0"/>
                  </a:lnTo>
                  <a:lnTo>
                    <a:pt x="16753714" y="0"/>
                  </a:lnTo>
                  <a:lnTo>
                    <a:pt x="19409918" y="0"/>
                  </a:lnTo>
                  <a:lnTo>
                    <a:pt x="20567014" y="0"/>
                  </a:lnTo>
                  <a:lnTo>
                    <a:pt x="21727922" y="0"/>
                  </a:lnTo>
                  <a:lnTo>
                    <a:pt x="24384000" y="0"/>
                  </a:lnTo>
                  <a:lnTo>
                    <a:pt x="24384000" y="10332720"/>
                  </a:lnTo>
                  <a:lnTo>
                    <a:pt x="0" y="10332720"/>
                  </a:lnTo>
                  <a:lnTo>
                    <a:pt x="0" y="5208905"/>
                  </a:lnTo>
                  <a:lnTo>
                    <a:pt x="1724660" y="1486789"/>
                  </a:lnTo>
                  <a:lnTo>
                    <a:pt x="0" y="1486789"/>
                  </a:lnTo>
                  <a:lnTo>
                    <a:pt x="0" y="1485011"/>
                  </a:lnTo>
                  <a:lnTo>
                    <a:pt x="185674" y="1485011"/>
                  </a:lnTo>
                  <a:lnTo>
                    <a:pt x="813054" y="1485011"/>
                  </a:lnTo>
                  <a:lnTo>
                    <a:pt x="1725549" y="1485011"/>
                  </a:lnTo>
                  <a:lnTo>
                    <a:pt x="2412746" y="1778"/>
                  </a:lnTo>
                  <a:lnTo>
                    <a:pt x="1496949" y="1778"/>
                  </a:lnTo>
                  <a:lnTo>
                    <a:pt x="0" y="1778"/>
                  </a:lnTo>
                  <a:close/>
                </a:path>
              </a:pathLst>
            </a:custGeom>
            <a:solidFill>
              <a:srgbClr val="1B1B1B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" y="1691641"/>
            <a:ext cx="971651" cy="2096979"/>
            <a:chOff x="0" y="0"/>
            <a:chExt cx="1943303" cy="419395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43354" cy="4193921"/>
            </a:xfrm>
            <a:custGeom>
              <a:avLst/>
              <a:gdLst/>
              <a:ahLst/>
              <a:cxnLst/>
              <a:rect l="l" t="t" r="r" b="b"/>
              <a:pathLst>
                <a:path w="1943354" h="4193921">
                  <a:moveTo>
                    <a:pt x="0" y="0"/>
                  </a:moveTo>
                  <a:lnTo>
                    <a:pt x="1943354" y="0"/>
                  </a:lnTo>
                  <a:lnTo>
                    <a:pt x="0" y="4193921"/>
                  </a:lnTo>
                  <a:close/>
                </a:path>
              </a:pathLst>
            </a:custGeom>
            <a:solidFill>
              <a:srgbClr val="E16539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098124" y="2031497"/>
            <a:ext cx="10477678" cy="4001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98165" lvl="1" indent="-199083" defTabSz="609630">
              <a:lnSpc>
                <a:spcPts val="2376"/>
              </a:lnSpc>
              <a:buFont typeface="Arial"/>
              <a:buChar char="•"/>
            </a:pP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Grundprinzip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des BGB: das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zeitlich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früher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entstandenen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Recht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erhält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Vorrang</a:t>
            </a:r>
            <a:endParaRPr lang="en-US" sz="2200" dirty="0">
              <a:solidFill>
                <a:prstClr val="white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99082" lvl="1" defTabSz="609630">
              <a:lnSpc>
                <a:spcPts val="2376"/>
              </a:lnSpc>
            </a:pPr>
            <a:endParaRPr lang="en-US" sz="2200" dirty="0">
              <a:solidFill>
                <a:prstClr val="white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97885" lvl="1" indent="-198943" defTabSz="609630">
              <a:lnSpc>
                <a:spcPts val="2376"/>
              </a:lnSpc>
              <a:buFont typeface="Arial"/>
              <a:buChar char="•"/>
            </a:pP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innerhalb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Abteilung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II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III des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Grundbuchs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bestimmt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sich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gem. § 879 Abs. 1 Satz 1 BGB das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Rangverhältnis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nach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200" u="sng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räumlichen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Reihenfolge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Eintragungen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(=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Locusprinzip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defTabSz="609630">
              <a:lnSpc>
                <a:spcPts val="2376"/>
              </a:lnSpc>
            </a:pPr>
            <a:endParaRPr lang="en-US" sz="2200" dirty="0">
              <a:solidFill>
                <a:prstClr val="white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98165" lvl="1" indent="-199083" defTabSz="609630">
              <a:lnSpc>
                <a:spcPts val="2376"/>
              </a:lnSpc>
              <a:buFont typeface="Arial"/>
              <a:buChar char="•"/>
            </a:pP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Rechten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verschiedenen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Abteilungen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(II, III) die </a:t>
            </a:r>
            <a:r>
              <a:rPr lang="en-US" sz="2200" u="sng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zeitliche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Reihenfolge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nach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dem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Eintragungsdatum</a:t>
            </a:r>
            <a:endParaRPr lang="en-US" sz="2200" dirty="0">
              <a:solidFill>
                <a:prstClr val="white"/>
              </a:solidFill>
              <a:latin typeface="Inter"/>
              <a:ea typeface="Inter"/>
              <a:cs typeface="Inter"/>
              <a:sym typeface="Inter"/>
            </a:endParaRPr>
          </a:p>
          <a:p>
            <a:pPr marL="199082" lvl="1" defTabSz="609630">
              <a:lnSpc>
                <a:spcPts val="2376"/>
              </a:lnSpc>
            </a:pPr>
            <a:endParaRPr lang="en-US" sz="2200" dirty="0">
              <a:solidFill>
                <a:prstClr val="white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97885" lvl="1" indent="-198943" defTabSz="609630">
              <a:lnSpc>
                <a:spcPts val="2376"/>
              </a:lnSpc>
              <a:buFont typeface="Arial"/>
              <a:buChar char="•"/>
            </a:pP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Rechte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dem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gleichen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Eintragungsdatum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verschiedenen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Abteilungen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haben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gleichen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Rang, § 879 I 2 BGB (= Tempus-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oder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Prioritätsprinzip)</a:t>
            </a:r>
          </a:p>
          <a:p>
            <a:pPr defTabSz="609630">
              <a:lnSpc>
                <a:spcPts val="2376"/>
              </a:lnSpc>
            </a:pPr>
            <a:endParaRPr lang="en-US" sz="2200" dirty="0">
              <a:solidFill>
                <a:prstClr val="white"/>
              </a:solidFill>
              <a:latin typeface="Inter"/>
              <a:ea typeface="Inter"/>
              <a:cs typeface="Inter"/>
              <a:sym typeface="Inter"/>
            </a:endParaRPr>
          </a:p>
          <a:p>
            <a:pPr marL="398165" lvl="1" indent="-199083" defTabSz="609630">
              <a:lnSpc>
                <a:spcPts val="2376"/>
              </a:lnSpc>
              <a:buFont typeface="Arial"/>
              <a:buChar char="•"/>
            </a:pP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Erlöschen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vorrangigen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Rechts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rücken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2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nachrangige</a:t>
            </a:r>
            <a:r>
              <a:rPr lang="en-US" sz="22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Rechte auf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53362" y="365760"/>
            <a:ext cx="9367203" cy="1188720"/>
            <a:chOff x="0" y="0"/>
            <a:chExt cx="18734405" cy="23774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734405" cy="2377440"/>
            </a:xfrm>
            <a:custGeom>
              <a:avLst/>
              <a:gdLst/>
              <a:ahLst/>
              <a:cxnLst/>
              <a:rect l="l" t="t" r="r" b="b"/>
              <a:pathLst>
                <a:path w="18734405" h="2377440">
                  <a:moveTo>
                    <a:pt x="0" y="0"/>
                  </a:moveTo>
                  <a:lnTo>
                    <a:pt x="18734405" y="0"/>
                  </a:lnTo>
                  <a:lnTo>
                    <a:pt x="18734405" y="2377440"/>
                  </a:lnTo>
                  <a:lnTo>
                    <a:pt x="0" y="23774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3543" b="-10354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18734405" cy="231076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Rangfähige Rechte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" y="0"/>
            <a:ext cx="1764100" cy="1558214"/>
            <a:chOff x="0" y="0"/>
            <a:chExt cx="3528200" cy="31164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28187" cy="3116453"/>
            </a:xfrm>
            <a:custGeom>
              <a:avLst/>
              <a:gdLst/>
              <a:ahLst/>
              <a:cxnLst/>
              <a:rect l="l" t="t" r="r" b="b"/>
              <a:pathLst>
                <a:path w="3528187" h="3116453">
                  <a:moveTo>
                    <a:pt x="0" y="0"/>
                  </a:moveTo>
                  <a:lnTo>
                    <a:pt x="3528187" y="0"/>
                  </a:lnTo>
                  <a:lnTo>
                    <a:pt x="2084197" y="3116453"/>
                  </a:lnTo>
                  <a:lnTo>
                    <a:pt x="0" y="311645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" y="1691640"/>
            <a:ext cx="12192000" cy="5166360"/>
            <a:chOff x="0" y="0"/>
            <a:chExt cx="24384000" cy="103327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84000" cy="10332720"/>
            </a:xfrm>
            <a:custGeom>
              <a:avLst/>
              <a:gdLst/>
              <a:ahLst/>
              <a:cxnLst/>
              <a:rect l="l" t="t" r="r" b="b"/>
              <a:pathLst>
                <a:path w="24384000" h="10332720">
                  <a:moveTo>
                    <a:pt x="0" y="0"/>
                  </a:moveTo>
                  <a:lnTo>
                    <a:pt x="3644773" y="0"/>
                  </a:lnTo>
                  <a:lnTo>
                    <a:pt x="12936601" y="0"/>
                  </a:lnTo>
                  <a:lnTo>
                    <a:pt x="15592806" y="0"/>
                  </a:lnTo>
                  <a:lnTo>
                    <a:pt x="16753714" y="0"/>
                  </a:lnTo>
                  <a:lnTo>
                    <a:pt x="19409918" y="0"/>
                  </a:lnTo>
                  <a:lnTo>
                    <a:pt x="20567014" y="0"/>
                  </a:lnTo>
                  <a:lnTo>
                    <a:pt x="21727922" y="0"/>
                  </a:lnTo>
                  <a:lnTo>
                    <a:pt x="24384000" y="0"/>
                  </a:lnTo>
                  <a:lnTo>
                    <a:pt x="24384000" y="10332720"/>
                  </a:lnTo>
                  <a:lnTo>
                    <a:pt x="0" y="10332720"/>
                  </a:lnTo>
                  <a:lnTo>
                    <a:pt x="0" y="5208905"/>
                  </a:lnTo>
                  <a:lnTo>
                    <a:pt x="1724660" y="1486789"/>
                  </a:lnTo>
                  <a:lnTo>
                    <a:pt x="0" y="1486789"/>
                  </a:lnTo>
                  <a:lnTo>
                    <a:pt x="0" y="1485011"/>
                  </a:lnTo>
                  <a:lnTo>
                    <a:pt x="185674" y="1485011"/>
                  </a:lnTo>
                  <a:lnTo>
                    <a:pt x="813054" y="1485011"/>
                  </a:lnTo>
                  <a:lnTo>
                    <a:pt x="1725549" y="1485011"/>
                  </a:lnTo>
                  <a:lnTo>
                    <a:pt x="2412746" y="1778"/>
                  </a:lnTo>
                  <a:lnTo>
                    <a:pt x="1496949" y="1778"/>
                  </a:lnTo>
                  <a:lnTo>
                    <a:pt x="0" y="1778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" y="1691641"/>
            <a:ext cx="971651" cy="2096979"/>
            <a:chOff x="0" y="0"/>
            <a:chExt cx="1943303" cy="419395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43354" cy="4193921"/>
            </a:xfrm>
            <a:custGeom>
              <a:avLst/>
              <a:gdLst/>
              <a:ahLst/>
              <a:cxnLst/>
              <a:rect l="l" t="t" r="r" b="b"/>
              <a:pathLst>
                <a:path w="1943354" h="4193921">
                  <a:moveTo>
                    <a:pt x="0" y="0"/>
                  </a:moveTo>
                  <a:lnTo>
                    <a:pt x="1943354" y="0"/>
                  </a:lnTo>
                  <a:lnTo>
                    <a:pt x="0" y="4193921"/>
                  </a:lnTo>
                  <a:close/>
                </a:path>
              </a:pathLst>
            </a:custGeom>
            <a:solidFill>
              <a:srgbClr val="E16539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714322" y="2232152"/>
            <a:ext cx="9245283" cy="3000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4057" lvl="1" indent="-217028" defTabSz="609630">
              <a:lnSpc>
                <a:spcPts val="2592"/>
              </a:lnSpc>
              <a:buFont typeface="Arial"/>
              <a:buChar char="•"/>
            </a:pP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Ein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Rangverhältnis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können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nur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rangfähige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Rechte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zueinander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haben</a:t>
            </a:r>
            <a:endParaRPr lang="en-US" sz="2400" dirty="0">
              <a:solidFill>
                <a:prstClr val="white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592"/>
              </a:lnSpc>
            </a:pPr>
            <a:endParaRPr lang="en-US" sz="2400" dirty="0">
              <a:solidFill>
                <a:prstClr val="white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592"/>
              </a:lnSpc>
            </a:pP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rangfähigen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Rechte: </a:t>
            </a:r>
          </a:p>
          <a:p>
            <a:pPr defTabSz="609630">
              <a:lnSpc>
                <a:spcPts val="2592"/>
              </a:lnSpc>
            </a:pP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→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beschränkten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dinglichen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Rechte, die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Grundstück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belasten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  <a:p>
            <a:pPr marL="518186" lvl="1" indent="-259093" defTabSz="609630">
              <a:lnSpc>
                <a:spcPts val="2592"/>
              </a:lnSpc>
              <a:buFontTx/>
              <a:buAutoNum type="arabicPeriod"/>
            </a:pP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Grunddienstbarkeiten</a:t>
            </a:r>
            <a:endParaRPr lang="en-US" sz="2400" dirty="0">
              <a:solidFill>
                <a:prstClr val="white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18186" lvl="1" indent="-259093" defTabSz="609630">
              <a:lnSpc>
                <a:spcPts val="2592"/>
              </a:lnSpc>
              <a:buFontTx/>
              <a:buAutoNum type="arabicPeriod"/>
            </a:pP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Reallasten</a:t>
            </a:r>
            <a:endParaRPr lang="en-US" sz="2400" dirty="0">
              <a:solidFill>
                <a:prstClr val="white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592"/>
              </a:lnSpc>
            </a:pP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→ Grundpfandrechte</a:t>
            </a:r>
          </a:p>
          <a:p>
            <a:pPr defTabSz="609630">
              <a:lnSpc>
                <a:spcPts val="2592"/>
              </a:lnSpc>
            </a:pP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→ Vormerkungen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53362" y="365760"/>
            <a:ext cx="9367203" cy="1188720"/>
            <a:chOff x="0" y="0"/>
            <a:chExt cx="18734405" cy="23774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734405" cy="2377440"/>
            </a:xfrm>
            <a:custGeom>
              <a:avLst/>
              <a:gdLst/>
              <a:ahLst/>
              <a:cxnLst/>
              <a:rect l="l" t="t" r="r" b="b"/>
              <a:pathLst>
                <a:path w="18734405" h="2377440">
                  <a:moveTo>
                    <a:pt x="0" y="0"/>
                  </a:moveTo>
                  <a:lnTo>
                    <a:pt x="18734405" y="0"/>
                  </a:lnTo>
                  <a:lnTo>
                    <a:pt x="18734405" y="2377440"/>
                  </a:lnTo>
                  <a:lnTo>
                    <a:pt x="0" y="23774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3543" b="-10354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18734405" cy="231076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 dirty="0" err="1">
                  <a:solidFill>
                    <a:srgbClr val="303030"/>
                  </a:solidFill>
                  <a:latin typeface="InaiMathi" pitchFamily="2" charset="0"/>
                  <a:ea typeface="Nickainley"/>
                  <a:cs typeface="InaiMathi" pitchFamily="2" charset="0"/>
                  <a:sym typeface="Nickainley"/>
                </a:rPr>
                <a:t>Rangänderung</a:t>
              </a:r>
              <a:r>
                <a:rPr lang="en-US" sz="4400" dirty="0">
                  <a:solidFill>
                    <a:srgbClr val="303030"/>
                  </a:solidFill>
                  <a:latin typeface="InaiMathi" pitchFamily="2" charset="0"/>
                  <a:ea typeface="Nickainley"/>
                  <a:cs typeface="InaiMathi" pitchFamily="2" charset="0"/>
                  <a:sym typeface="Nickainley"/>
                </a:rPr>
                <a:t> § 880 BGB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" y="0"/>
            <a:ext cx="1764100" cy="1558214"/>
            <a:chOff x="0" y="0"/>
            <a:chExt cx="3528200" cy="31164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28187" cy="3116453"/>
            </a:xfrm>
            <a:custGeom>
              <a:avLst/>
              <a:gdLst/>
              <a:ahLst/>
              <a:cxnLst/>
              <a:rect l="l" t="t" r="r" b="b"/>
              <a:pathLst>
                <a:path w="3528187" h="3116453">
                  <a:moveTo>
                    <a:pt x="0" y="0"/>
                  </a:moveTo>
                  <a:lnTo>
                    <a:pt x="3528187" y="0"/>
                  </a:lnTo>
                  <a:lnTo>
                    <a:pt x="2084197" y="3116453"/>
                  </a:lnTo>
                  <a:lnTo>
                    <a:pt x="0" y="311645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" y="1691640"/>
            <a:ext cx="12192000" cy="5166360"/>
            <a:chOff x="0" y="0"/>
            <a:chExt cx="24384000" cy="103327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84000" cy="10332720"/>
            </a:xfrm>
            <a:custGeom>
              <a:avLst/>
              <a:gdLst/>
              <a:ahLst/>
              <a:cxnLst/>
              <a:rect l="l" t="t" r="r" b="b"/>
              <a:pathLst>
                <a:path w="24384000" h="10332720">
                  <a:moveTo>
                    <a:pt x="0" y="0"/>
                  </a:moveTo>
                  <a:lnTo>
                    <a:pt x="3644773" y="0"/>
                  </a:lnTo>
                  <a:lnTo>
                    <a:pt x="12936601" y="0"/>
                  </a:lnTo>
                  <a:lnTo>
                    <a:pt x="15592806" y="0"/>
                  </a:lnTo>
                  <a:lnTo>
                    <a:pt x="16753714" y="0"/>
                  </a:lnTo>
                  <a:lnTo>
                    <a:pt x="19409918" y="0"/>
                  </a:lnTo>
                  <a:lnTo>
                    <a:pt x="20567014" y="0"/>
                  </a:lnTo>
                  <a:lnTo>
                    <a:pt x="21727922" y="0"/>
                  </a:lnTo>
                  <a:lnTo>
                    <a:pt x="24384000" y="0"/>
                  </a:lnTo>
                  <a:lnTo>
                    <a:pt x="24384000" y="10332720"/>
                  </a:lnTo>
                  <a:lnTo>
                    <a:pt x="0" y="10332720"/>
                  </a:lnTo>
                  <a:lnTo>
                    <a:pt x="0" y="5208905"/>
                  </a:lnTo>
                  <a:lnTo>
                    <a:pt x="1724660" y="1486789"/>
                  </a:lnTo>
                  <a:lnTo>
                    <a:pt x="0" y="1486789"/>
                  </a:lnTo>
                  <a:lnTo>
                    <a:pt x="0" y="1485011"/>
                  </a:lnTo>
                  <a:lnTo>
                    <a:pt x="185674" y="1485011"/>
                  </a:lnTo>
                  <a:lnTo>
                    <a:pt x="813054" y="1485011"/>
                  </a:lnTo>
                  <a:lnTo>
                    <a:pt x="1725549" y="1485011"/>
                  </a:lnTo>
                  <a:lnTo>
                    <a:pt x="2412746" y="1778"/>
                  </a:lnTo>
                  <a:lnTo>
                    <a:pt x="1496949" y="1778"/>
                  </a:lnTo>
                  <a:lnTo>
                    <a:pt x="0" y="1778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" y="1691641"/>
            <a:ext cx="971651" cy="2096979"/>
            <a:chOff x="0" y="0"/>
            <a:chExt cx="1943303" cy="419395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43354" cy="4193921"/>
            </a:xfrm>
            <a:custGeom>
              <a:avLst/>
              <a:gdLst/>
              <a:ahLst/>
              <a:cxnLst/>
              <a:rect l="l" t="t" r="r" b="b"/>
              <a:pathLst>
                <a:path w="1943354" h="4193921">
                  <a:moveTo>
                    <a:pt x="0" y="0"/>
                  </a:moveTo>
                  <a:lnTo>
                    <a:pt x="1943354" y="0"/>
                  </a:lnTo>
                  <a:lnTo>
                    <a:pt x="0" y="4193921"/>
                  </a:lnTo>
                  <a:close/>
                </a:path>
              </a:pathLst>
            </a:custGeom>
            <a:solidFill>
              <a:srgbClr val="E16539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714322" y="2232152"/>
            <a:ext cx="9245283" cy="30008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4057" lvl="1" indent="-217028" defTabSz="609630">
              <a:lnSpc>
                <a:spcPts val="2592"/>
              </a:lnSpc>
              <a:buFont typeface="Arial"/>
              <a:buChar char="•"/>
            </a:pP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Rangverhältnis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kann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nachträglich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noch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geändert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werden</a:t>
            </a:r>
            <a:endParaRPr lang="en-US" sz="2400" dirty="0">
              <a:solidFill>
                <a:prstClr val="white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2592"/>
              </a:lnSpc>
            </a:pPr>
            <a:endParaRPr lang="en-US" sz="2400" dirty="0">
              <a:solidFill>
                <a:prstClr val="white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34057" lvl="1" indent="-217028" defTabSz="609630">
              <a:lnSpc>
                <a:spcPts val="2592"/>
              </a:lnSpc>
              <a:buFont typeface="Arial"/>
              <a:buChar char="•"/>
            </a:pP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Änderung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des Ranges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erfordert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Einigung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zwischen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den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Berechtigten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zurücktretenden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und des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vortretenden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Rechts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sowie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in das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§ 880 Abs. 2 Satz 1 BGB</a:t>
            </a:r>
          </a:p>
          <a:p>
            <a:pPr defTabSz="609630">
              <a:lnSpc>
                <a:spcPts val="2592"/>
              </a:lnSpc>
            </a:pPr>
            <a:endParaRPr lang="en-US" sz="2400" dirty="0">
              <a:solidFill>
                <a:prstClr val="white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34362" lvl="1" indent="-217181" defTabSz="609630">
              <a:lnSpc>
                <a:spcPts val="2592"/>
              </a:lnSpc>
              <a:buFont typeface="Arial"/>
              <a:buChar char="•"/>
            </a:pP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gleiches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gilt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auch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wenn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neu ins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einzutragenden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Recht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Vorrang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vor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einem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bereits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eingetragenen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Recht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erhalten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soll</a:t>
            </a:r>
            <a:endParaRPr lang="en-US" sz="2400" dirty="0">
              <a:solidFill>
                <a:prstClr val="white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53362" y="365760"/>
            <a:ext cx="9367203" cy="1188720"/>
            <a:chOff x="0" y="0"/>
            <a:chExt cx="18734405" cy="237744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734405" cy="2377440"/>
            </a:xfrm>
            <a:custGeom>
              <a:avLst/>
              <a:gdLst/>
              <a:ahLst/>
              <a:cxnLst/>
              <a:rect l="l" t="t" r="r" b="b"/>
              <a:pathLst>
                <a:path w="18734405" h="2377440">
                  <a:moveTo>
                    <a:pt x="0" y="0"/>
                  </a:moveTo>
                  <a:lnTo>
                    <a:pt x="18734405" y="0"/>
                  </a:lnTo>
                  <a:lnTo>
                    <a:pt x="18734405" y="2377440"/>
                  </a:lnTo>
                  <a:lnTo>
                    <a:pt x="0" y="237744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3543" b="-10354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18734405" cy="2310765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303030"/>
                  </a:solidFill>
                  <a:latin typeface="Recoleta"/>
                  <a:ea typeface="Recoleta"/>
                  <a:cs typeface="Recoleta"/>
                  <a:sym typeface="Recoleta"/>
                </a:rPr>
                <a:t>Rangvorbehalt § 881 BGB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" y="0"/>
            <a:ext cx="1764100" cy="1558214"/>
            <a:chOff x="0" y="0"/>
            <a:chExt cx="3528200" cy="31164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528187" cy="3116453"/>
            </a:xfrm>
            <a:custGeom>
              <a:avLst/>
              <a:gdLst/>
              <a:ahLst/>
              <a:cxnLst/>
              <a:rect l="l" t="t" r="r" b="b"/>
              <a:pathLst>
                <a:path w="3528187" h="3116453">
                  <a:moveTo>
                    <a:pt x="0" y="0"/>
                  </a:moveTo>
                  <a:lnTo>
                    <a:pt x="3528187" y="0"/>
                  </a:lnTo>
                  <a:lnTo>
                    <a:pt x="2084197" y="3116453"/>
                  </a:lnTo>
                  <a:lnTo>
                    <a:pt x="0" y="3116453"/>
                  </a:lnTo>
                  <a:close/>
                </a:path>
              </a:pathLst>
            </a:custGeom>
            <a:solidFill>
              <a:srgbClr val="795833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" y="1691640"/>
            <a:ext cx="12192000" cy="5166360"/>
            <a:chOff x="0" y="0"/>
            <a:chExt cx="24384000" cy="1033272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84000" cy="10332720"/>
            </a:xfrm>
            <a:custGeom>
              <a:avLst/>
              <a:gdLst/>
              <a:ahLst/>
              <a:cxnLst/>
              <a:rect l="l" t="t" r="r" b="b"/>
              <a:pathLst>
                <a:path w="24384000" h="10332720">
                  <a:moveTo>
                    <a:pt x="0" y="0"/>
                  </a:moveTo>
                  <a:lnTo>
                    <a:pt x="3644773" y="0"/>
                  </a:lnTo>
                  <a:lnTo>
                    <a:pt x="12936601" y="0"/>
                  </a:lnTo>
                  <a:lnTo>
                    <a:pt x="15592806" y="0"/>
                  </a:lnTo>
                  <a:lnTo>
                    <a:pt x="16753714" y="0"/>
                  </a:lnTo>
                  <a:lnTo>
                    <a:pt x="19409918" y="0"/>
                  </a:lnTo>
                  <a:lnTo>
                    <a:pt x="20567014" y="0"/>
                  </a:lnTo>
                  <a:lnTo>
                    <a:pt x="21727922" y="0"/>
                  </a:lnTo>
                  <a:lnTo>
                    <a:pt x="24384000" y="0"/>
                  </a:lnTo>
                  <a:lnTo>
                    <a:pt x="24384000" y="10332720"/>
                  </a:lnTo>
                  <a:lnTo>
                    <a:pt x="0" y="10332720"/>
                  </a:lnTo>
                  <a:lnTo>
                    <a:pt x="0" y="5208905"/>
                  </a:lnTo>
                  <a:lnTo>
                    <a:pt x="1724660" y="1486789"/>
                  </a:lnTo>
                  <a:lnTo>
                    <a:pt x="0" y="1486789"/>
                  </a:lnTo>
                  <a:lnTo>
                    <a:pt x="0" y="1485011"/>
                  </a:lnTo>
                  <a:lnTo>
                    <a:pt x="185674" y="1485011"/>
                  </a:lnTo>
                  <a:lnTo>
                    <a:pt x="813054" y="1485011"/>
                  </a:lnTo>
                  <a:lnTo>
                    <a:pt x="1725549" y="1485011"/>
                  </a:lnTo>
                  <a:lnTo>
                    <a:pt x="2412746" y="1778"/>
                  </a:lnTo>
                  <a:lnTo>
                    <a:pt x="1496949" y="1778"/>
                  </a:lnTo>
                  <a:lnTo>
                    <a:pt x="0" y="1778"/>
                  </a:lnTo>
                  <a:close/>
                </a:path>
              </a:pathLst>
            </a:custGeom>
            <a:solidFill>
              <a:srgbClr val="303030">
                <a:alpha val="24706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" y="1691641"/>
            <a:ext cx="971651" cy="2096979"/>
            <a:chOff x="0" y="0"/>
            <a:chExt cx="1943303" cy="419395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43354" cy="4193921"/>
            </a:xfrm>
            <a:custGeom>
              <a:avLst/>
              <a:gdLst/>
              <a:ahLst/>
              <a:cxnLst/>
              <a:rect l="l" t="t" r="r" b="b"/>
              <a:pathLst>
                <a:path w="1943354" h="4193921">
                  <a:moveTo>
                    <a:pt x="0" y="0"/>
                  </a:moveTo>
                  <a:lnTo>
                    <a:pt x="1943354" y="0"/>
                  </a:lnTo>
                  <a:lnTo>
                    <a:pt x="0" y="4193921"/>
                  </a:lnTo>
                  <a:close/>
                </a:path>
              </a:pathLst>
            </a:custGeom>
            <a:solidFill>
              <a:srgbClr val="E16539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1" name="Freeform 11"/>
          <p:cNvSpPr/>
          <p:nvPr/>
        </p:nvSpPr>
        <p:spPr>
          <a:xfrm>
            <a:off x="8226929" y="4114800"/>
            <a:ext cx="3679903" cy="2743200"/>
          </a:xfrm>
          <a:custGeom>
            <a:avLst/>
            <a:gdLst/>
            <a:ahLst/>
            <a:cxnLst/>
            <a:rect l="l" t="t" r="r" b="b"/>
            <a:pathLst>
              <a:path w="5519854" h="4114800">
                <a:moveTo>
                  <a:pt x="0" y="0"/>
                </a:moveTo>
                <a:lnTo>
                  <a:pt x="5519854" y="0"/>
                </a:lnTo>
                <a:lnTo>
                  <a:pt x="551985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714322" y="2601304"/>
            <a:ext cx="9245283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4362" lvl="1" indent="-217181" defTabSz="609630">
              <a:lnSpc>
                <a:spcPts val="2592"/>
              </a:lnSpc>
              <a:buFont typeface="Arial"/>
              <a:buChar char="•"/>
            </a:pP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Rangvorbehalt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erlaubt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dem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Eigentümer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bei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eines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Rechts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Möglichkeit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zu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behalten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später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ein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vorrangiges</a:t>
            </a:r>
            <a:r>
              <a:rPr lang="en-US" sz="2400" dirty="0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 Recht </a:t>
            </a:r>
            <a:r>
              <a:rPr lang="en-US" sz="2400" dirty="0" err="1">
                <a:solidFill>
                  <a:prstClr val="white"/>
                </a:solidFill>
                <a:latin typeface="Inter"/>
                <a:ea typeface="Inter"/>
                <a:cs typeface="Inter"/>
                <a:sym typeface="Inter"/>
              </a:rPr>
              <a:t>einzutragen</a:t>
            </a:r>
            <a:endParaRPr lang="en-US" sz="2400" dirty="0">
              <a:solidFill>
                <a:prstClr val="white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>
          <a:xfrm>
            <a:off x="-987647" y="146378"/>
            <a:ext cx="14167294" cy="6536413"/>
          </a:xfrm>
          <a:prstGeom prst="rect">
            <a:avLst/>
          </a:prstGeom>
        </p:spPr>
      </p:pic>
      <p:sp>
        <p:nvSpPr>
          <p:cNvPr id="6" name="Freeform 2">
            <a:extLst>
              <a:ext uri="{FF2B5EF4-FFF2-40B4-BE49-F238E27FC236}">
                <a16:creationId xmlns:a16="http://schemas.microsoft.com/office/drawing/2014/main" id="{09D14B19-4400-EC5E-C3B6-A153378155A3}"/>
              </a:ext>
            </a:extLst>
          </p:cNvPr>
          <p:cNvSpPr/>
          <p:nvPr/>
        </p:nvSpPr>
        <p:spPr>
          <a:xfrm rot="21131874">
            <a:off x="483767" y="429832"/>
            <a:ext cx="2654119" cy="2817643"/>
          </a:xfrm>
          <a:custGeom>
            <a:avLst/>
            <a:gdLst/>
            <a:ahLst/>
            <a:cxnLst/>
            <a:rect l="l" t="t" r="r" b="b"/>
            <a:pathLst>
              <a:path w="3981179" h="4226465">
                <a:moveTo>
                  <a:pt x="0" y="0"/>
                </a:moveTo>
                <a:lnTo>
                  <a:pt x="3981179" y="0"/>
                </a:lnTo>
                <a:lnTo>
                  <a:pt x="3981179" y="4226465"/>
                </a:lnTo>
                <a:lnTo>
                  <a:pt x="0" y="42264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438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233</Words>
  <Application>Microsoft Office PowerPoint</Application>
  <PresentationFormat>Breitbild</PresentationFormat>
  <Paragraphs>31</Paragraphs>
  <Slides>6</Slides>
  <Notes>0</Notes>
  <HiddenSlides>0</HiddenSlides>
  <MMClips>1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3" baseType="lpstr">
      <vt:lpstr>Arial</vt:lpstr>
      <vt:lpstr>Calibri</vt:lpstr>
      <vt:lpstr>InaiMathi</vt:lpstr>
      <vt:lpstr>Inter</vt:lpstr>
      <vt:lpstr>Nickainley</vt:lpstr>
      <vt:lpstr>Recoleta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2026-04-08T05:13:32Z</dcterms:created>
  <dcterms:modified xsi:type="dcterms:W3CDTF">2026-04-08T05:14:14Z</dcterms:modified>
</cp:coreProperties>
</file>