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37" r:id="rId2"/>
    <p:sldId id="339" r:id="rId3"/>
    <p:sldId id="341" r:id="rId4"/>
    <p:sldId id="342" r:id="rId5"/>
    <p:sldId id="343" r:id="rId6"/>
    <p:sldId id="356" r:id="rId7"/>
    <p:sldId id="357" r:id="rId8"/>
    <p:sldId id="358" r:id="rId9"/>
    <p:sldId id="359" r:id="rId10"/>
    <p:sldId id="360" r:id="rId11"/>
    <p:sldId id="3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7" autoAdjust="0"/>
    <p:restoredTop sz="94660"/>
  </p:normalViewPr>
  <p:slideViewPr>
    <p:cSldViewPr snapToGrid="0">
      <p:cViewPr varScale="1">
        <p:scale>
          <a:sx n="39" d="100"/>
          <a:sy n="39" d="100"/>
        </p:scale>
        <p:origin x="72" y="5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11/13/2024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a:t>Beteiligte</a:t>
            </a:r>
          </a:p>
        </p:txBody>
      </p:sp>
      <p:sp>
        <p:nvSpPr>
          <p:cNvPr id="3" name="Inhaltsplatzhalter 2"/>
          <p:cNvSpPr>
            <a:spLocks noGrp="1"/>
          </p:cNvSpPr>
          <p:nvPr>
            <p:ph idx="1"/>
          </p:nvPr>
        </p:nvSpPr>
        <p:spPr/>
        <p:txBody>
          <a:bodyPr/>
          <a:lstStyle/>
          <a:p>
            <a:pPr marL="0" indent="0" algn="ctr">
              <a:buNone/>
            </a:pPr>
            <a:endParaRPr lang="de-DE" dirty="0"/>
          </a:p>
          <a:p>
            <a:pPr marL="0" indent="0" algn="ctr">
              <a:buNone/>
            </a:pPr>
            <a:endParaRPr lang="de-DE" dirty="0"/>
          </a:p>
          <a:p>
            <a:pPr marL="0" indent="0" algn="ctr">
              <a:buNone/>
            </a:pPr>
            <a:endParaRPr lang="de-DE"/>
          </a:p>
          <a:p>
            <a:pPr marL="0" indent="0" algn="ctr">
              <a:buNone/>
            </a:pPr>
            <a:r>
              <a:rPr lang="de-DE"/>
              <a:t>§ </a:t>
            </a:r>
            <a:r>
              <a:rPr lang="de-DE" dirty="0"/>
              <a:t>7 </a:t>
            </a:r>
            <a:r>
              <a:rPr lang="de-DE" dirty="0" err="1"/>
              <a:t>FamFG</a:t>
            </a:r>
            <a:r>
              <a:rPr lang="de-DE" dirty="0"/>
              <a:t> definiert die Beteiligten eines Verfahrens</a:t>
            </a:r>
          </a:p>
        </p:txBody>
      </p:sp>
    </p:spTree>
    <p:extLst>
      <p:ext uri="{BB962C8B-B14F-4D97-AF65-F5344CB8AC3E}">
        <p14:creationId xmlns:p14="http://schemas.microsoft.com/office/powerpoint/2010/main" val="3028760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062446" y="975360"/>
            <a:ext cx="9884229" cy="3693319"/>
          </a:xfrm>
          <a:prstGeom prst="rect">
            <a:avLst/>
          </a:prstGeom>
          <a:noFill/>
        </p:spPr>
        <p:txBody>
          <a:bodyPr wrap="square" rtlCol="0">
            <a:spAutoFit/>
          </a:bodyPr>
          <a:lstStyle/>
          <a:p>
            <a:pPr algn="ctr"/>
            <a:r>
              <a:rPr lang="de-DE" sz="4000" b="1" dirty="0">
                <a:latin typeface="Arial Narrow" panose="020B0606020202030204" pitchFamily="34" charset="0"/>
              </a:rPr>
              <a:t>Angehörige und Vertraute</a:t>
            </a:r>
          </a:p>
          <a:p>
            <a:pPr algn="ctr"/>
            <a:endParaRPr lang="de-DE" sz="4000" b="1" dirty="0">
              <a:latin typeface="Arial Narrow" panose="020B0606020202030204" pitchFamily="34" charset="0"/>
            </a:endParaRPr>
          </a:p>
          <a:p>
            <a:pPr marL="457200" indent="-457200">
              <a:lnSpc>
                <a:spcPct val="150000"/>
              </a:lnSpc>
              <a:buFont typeface="Arial" panose="020B0604020202020204" pitchFamily="34" charset="0"/>
              <a:buChar char="•"/>
            </a:pPr>
            <a:r>
              <a:rPr lang="de-DE" sz="2800" dirty="0">
                <a:latin typeface="Arial Narrow" panose="020B0606020202030204" pitchFamily="34" charset="0"/>
              </a:rPr>
              <a:t>Personenkreis nach § 274 Abs. 4 </a:t>
            </a:r>
            <a:r>
              <a:rPr lang="de-DE" sz="2800" dirty="0" err="1">
                <a:latin typeface="Arial Narrow" panose="020B0606020202030204" pitchFamily="34" charset="0"/>
              </a:rPr>
              <a:t>FamFG</a:t>
            </a:r>
            <a:r>
              <a:rPr lang="de-DE" sz="2800" dirty="0">
                <a:latin typeface="Arial Narrow" panose="020B0606020202030204" pitchFamily="34" charset="0"/>
              </a:rPr>
              <a:t>   </a:t>
            </a:r>
          </a:p>
          <a:p>
            <a:pPr marL="457200" indent="-457200">
              <a:lnSpc>
                <a:spcPct val="150000"/>
              </a:lnSpc>
              <a:buFont typeface="Arial" panose="020B0604020202020204" pitchFamily="34" charset="0"/>
              <a:buChar char="•"/>
            </a:pPr>
            <a:r>
              <a:rPr lang="de-DE" sz="2800" dirty="0">
                <a:latin typeface="Arial Narrow" panose="020B0606020202030204" pitchFamily="34" charset="0"/>
              </a:rPr>
              <a:t>Im Interesse des Betroffenen (muss nicht erklärt sein)</a:t>
            </a:r>
          </a:p>
          <a:p>
            <a:pPr marL="457200" indent="-457200">
              <a:lnSpc>
                <a:spcPct val="150000"/>
              </a:lnSpc>
              <a:buFont typeface="Arial" panose="020B0604020202020204" pitchFamily="34" charset="0"/>
              <a:buChar char="•"/>
            </a:pPr>
            <a:r>
              <a:rPr lang="de-DE" sz="2800" dirty="0">
                <a:latin typeface="Arial Narrow" panose="020B0606020202030204" pitchFamily="34" charset="0"/>
              </a:rPr>
              <a:t>Beteiligung von Amts wegen oder auf Antrag</a:t>
            </a:r>
          </a:p>
          <a:p>
            <a:endParaRPr lang="de-DE" sz="2800" dirty="0">
              <a:latin typeface="Arial Narrow" panose="020B0606020202030204" pitchFamily="34" charset="0"/>
            </a:endParaRPr>
          </a:p>
        </p:txBody>
      </p:sp>
      <p:sp>
        <p:nvSpPr>
          <p:cNvPr id="3" name="Rechteck 2"/>
          <p:cNvSpPr/>
          <p:nvPr/>
        </p:nvSpPr>
        <p:spPr>
          <a:xfrm>
            <a:off x="7972425" y="2185851"/>
            <a:ext cx="4019278" cy="1446550"/>
          </a:xfrm>
          <a:prstGeom prst="rect">
            <a:avLst/>
          </a:prstGeom>
          <a:noFill/>
        </p:spPr>
        <p:txBody>
          <a:bodyPr wrap="square" lIns="91440" tIns="45720" rIns="91440" bIns="45720">
            <a:spAutoFit/>
          </a:bodyPr>
          <a:lstStyle/>
          <a:p>
            <a:pPr algn="ctr"/>
            <a:r>
              <a:rPr lang="de-DE" sz="4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Wer gehört dazu?</a:t>
            </a:r>
          </a:p>
        </p:txBody>
      </p:sp>
      <p:pic>
        <p:nvPicPr>
          <p:cNvPr id="4" name="Grafik 3"/>
          <p:cNvPicPr>
            <a:picLocks noChangeAspect="1"/>
          </p:cNvPicPr>
          <p:nvPr/>
        </p:nvPicPr>
        <p:blipFill>
          <a:blip r:embed="rId2"/>
          <a:stretch>
            <a:fillRect/>
          </a:stretch>
        </p:blipFill>
        <p:spPr>
          <a:xfrm>
            <a:off x="2535731" y="4318426"/>
            <a:ext cx="6079631" cy="2090057"/>
          </a:xfrm>
          <a:prstGeom prst="rect">
            <a:avLst/>
          </a:prstGeom>
        </p:spPr>
      </p:pic>
    </p:spTree>
    <p:extLst>
      <p:ext uri="{BB962C8B-B14F-4D97-AF65-F5344CB8AC3E}">
        <p14:creationId xmlns:p14="http://schemas.microsoft.com/office/powerpoint/2010/main" val="4000929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xit" presetSubtype="0" fill="hold" grpId="0" nodeType="clickEffect">
                                  <p:stCondLst>
                                    <p:cond delay="0"/>
                                  </p:stCondLst>
                                  <p:childTnLst>
                                    <p:animEffect transition="out" filter="fade">
                                      <p:cBhvr>
                                        <p:cTn id="6" dur="2000"/>
                                        <p:tgtEl>
                                          <p:spTgt spid="3"/>
                                        </p:tgtEl>
                                      </p:cBhvr>
                                    </p:animEffect>
                                    <p:anim calcmode="lin" valueType="num">
                                      <p:cBhvr>
                                        <p:cTn id="7" dur="2000"/>
                                        <p:tgtEl>
                                          <p:spTgt spid="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8" dur="2000"/>
                                        <p:tgtEl>
                                          <p:spTgt spid="3"/>
                                        </p:tgtEl>
                                        <p:attrNameLst>
                                          <p:attrName>ppt_h</p:attrName>
                                        </p:attrNameLst>
                                      </p:cBhvr>
                                      <p:tavLst>
                                        <p:tav tm="0">
                                          <p:val>
                                            <p:strVal val="ppt_h"/>
                                          </p:val>
                                        </p:tav>
                                        <p:tav tm="100000">
                                          <p:val>
                                            <p:strVal val="ppt_h"/>
                                          </p:val>
                                        </p:tav>
                                      </p:tavLst>
                                    </p:anim>
                                    <p:set>
                                      <p:cBhvr>
                                        <p:cTn id="9" dur="1" fill="hold">
                                          <p:stCondLst>
                                            <p:cond delay="19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036320" y="775063"/>
            <a:ext cx="10101943" cy="4770537"/>
          </a:xfrm>
          <a:prstGeom prst="rect">
            <a:avLst/>
          </a:prstGeom>
          <a:noFill/>
        </p:spPr>
        <p:txBody>
          <a:bodyPr wrap="square" rtlCol="0">
            <a:spAutoFit/>
          </a:bodyPr>
          <a:lstStyle/>
          <a:p>
            <a:pPr algn="ctr"/>
            <a:r>
              <a:rPr lang="de-DE" sz="4000" b="1" dirty="0">
                <a:latin typeface="Arial Narrow" panose="020B0606020202030204" pitchFamily="34" charset="0"/>
              </a:rPr>
              <a:t>Vertreter der Staatskasse</a:t>
            </a: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Beteiligung setzt fiskalische Interessen voraus</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Abrechnungen des Betreuers</a:t>
            </a:r>
          </a:p>
          <a:p>
            <a:pPr marL="914400" lvl="1" indent="-457200">
              <a:buFont typeface="Wingdings" panose="05000000000000000000" pitchFamily="2" charset="2"/>
              <a:buChar char="Ø"/>
            </a:pPr>
            <a:r>
              <a:rPr lang="de-DE" sz="2800" dirty="0">
                <a:latin typeface="Arial Narrow" panose="020B0606020202030204" pitchFamily="34" charset="0"/>
              </a:rPr>
              <a:t>Berufsbetreuer statt ehrenamtlicher Betreuer bestellt</a:t>
            </a:r>
          </a:p>
          <a:p>
            <a:pPr marL="457200" indent="-457200">
              <a:buFont typeface="Arial" panose="020B0604020202020204" pitchFamily="34" charset="0"/>
              <a:buChar char="•"/>
            </a:pPr>
            <a:r>
              <a:rPr lang="de-DE" sz="2800" dirty="0">
                <a:latin typeface="Arial Narrow" panose="020B0606020202030204" pitchFamily="34" charset="0"/>
              </a:rPr>
              <a:t>Streng genommen bei jeder Bestellung eines Berufsbetreuers und mittellosen Betroffenen, da Vergütung aus Staatskasse</a:t>
            </a:r>
          </a:p>
          <a:p>
            <a:pPr marL="457200" indent="-457200">
              <a:buFont typeface="Arial" panose="020B0604020202020204" pitchFamily="34" charset="0"/>
              <a:buChar char="•"/>
            </a:pPr>
            <a:r>
              <a:rPr lang="de-DE" sz="2800" dirty="0">
                <a:latin typeface="Arial Narrow" panose="020B0606020202030204" pitchFamily="34" charset="0"/>
              </a:rPr>
              <a:t>ABER: Gericht hat Ermessen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4185957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314994" y="783771"/>
            <a:ext cx="9771017" cy="4616648"/>
          </a:xfrm>
          <a:prstGeom prst="rect">
            <a:avLst/>
          </a:prstGeom>
          <a:noFill/>
        </p:spPr>
        <p:txBody>
          <a:bodyPr wrap="square" rtlCol="0">
            <a:spAutoFit/>
          </a:bodyPr>
          <a:lstStyle/>
          <a:p>
            <a:pPr algn="ctr"/>
            <a:r>
              <a:rPr lang="de-DE" sz="4000" b="1" dirty="0">
                <a:latin typeface="Arial Narrow" panose="020B0606020202030204" pitchFamily="34" charset="0"/>
              </a:rPr>
              <a:t>Betroffener</a:t>
            </a:r>
            <a:endParaRPr lang="de-DE" sz="4000" dirty="0">
              <a:latin typeface="Arial Narrow" panose="020B0606020202030204" pitchFamily="34" charset="0"/>
            </a:endParaRPr>
          </a:p>
          <a:p>
            <a:endParaRPr lang="de-DE" dirty="0"/>
          </a:p>
          <a:p>
            <a:pPr marL="457200" indent="-457200">
              <a:buFont typeface="Arial" panose="020B0604020202020204" pitchFamily="34" charset="0"/>
              <a:buChar char="•"/>
            </a:pPr>
            <a:r>
              <a:rPr lang="de-DE" sz="2800" dirty="0">
                <a:latin typeface="Arial Narrow" panose="020B0606020202030204" pitchFamily="34" charset="0"/>
              </a:rPr>
              <a:t>Zwingend beteiligt ( § 274 Abs. 1 Nr. 1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Nie bloßes Verfahrensobjekt</a:t>
            </a:r>
          </a:p>
          <a:p>
            <a:pPr marL="457200" indent="-457200">
              <a:buFont typeface="Arial" panose="020B0604020202020204" pitchFamily="34" charset="0"/>
              <a:buChar char="•"/>
            </a:pPr>
            <a:r>
              <a:rPr lang="de-DE" sz="2800" dirty="0">
                <a:latin typeface="Arial Narrow" panose="020B0606020202030204" pitchFamily="34" charset="0"/>
              </a:rPr>
              <a:t>Immer verfahrensfähig (§§ 9, 275 </a:t>
            </a:r>
            <a:r>
              <a:rPr lang="de-DE" sz="2800" dirty="0" err="1">
                <a:latin typeface="Arial Narrow" panose="020B0606020202030204" pitchFamily="34" charset="0"/>
              </a:rPr>
              <a:t>FamFG</a:t>
            </a:r>
            <a:r>
              <a:rPr lang="de-DE" sz="2800" dirty="0">
                <a:latin typeface="Arial Narrow" panose="020B0606020202030204" pitchFamily="34" charset="0"/>
              </a:rPr>
              <a:t>)</a:t>
            </a:r>
          </a:p>
          <a:p>
            <a:pPr marL="914400" lvl="1" indent="-457200">
              <a:buFont typeface="Wingdings" panose="05000000000000000000" pitchFamily="2" charset="2"/>
              <a:buChar char="Ø"/>
            </a:pPr>
            <a:r>
              <a:rPr lang="de-DE" sz="2800" dirty="0">
                <a:latin typeface="Arial Narrow" panose="020B0606020202030204" pitchFamily="34" charset="0"/>
              </a:rPr>
              <a:t>Auch, wenn geschäftsunfähig</a:t>
            </a:r>
          </a:p>
          <a:p>
            <a:pPr marL="914400" lvl="1" indent="-457200">
              <a:buFont typeface="Wingdings" panose="05000000000000000000" pitchFamily="2" charset="2"/>
              <a:buChar char="Ø"/>
            </a:pPr>
            <a:r>
              <a:rPr lang="de-DE" sz="2800" dirty="0">
                <a:latin typeface="Arial Narrow" panose="020B0606020202030204" pitchFamily="34" charset="0"/>
              </a:rPr>
              <a:t>Fähigkeit selbst oder durch einen selbst gewählten Vertreter Verfahrensrechte wahrzunehmen (z.B. Antragsstellung, Rechtsbehelf einlegen, Entgegennahme von Entscheidungen)</a:t>
            </a:r>
          </a:p>
          <a:p>
            <a:endParaRPr lang="de-DE" sz="4000" b="1" dirty="0">
              <a:latin typeface="Arial Narrow" panose="020B0606020202030204" pitchFamily="34" charset="0"/>
            </a:endParaRPr>
          </a:p>
        </p:txBody>
      </p:sp>
    </p:spTree>
    <p:extLst>
      <p:ext uri="{BB962C8B-B14F-4D97-AF65-F5344CB8AC3E}">
        <p14:creationId xmlns:p14="http://schemas.microsoft.com/office/powerpoint/2010/main" val="5932053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245326" y="836023"/>
            <a:ext cx="10232571" cy="4770537"/>
          </a:xfrm>
          <a:prstGeom prst="rect">
            <a:avLst/>
          </a:prstGeom>
          <a:noFill/>
        </p:spPr>
        <p:txBody>
          <a:bodyPr wrap="square" rtlCol="0">
            <a:spAutoFit/>
          </a:bodyPr>
          <a:lstStyle/>
          <a:p>
            <a:pPr algn="ctr"/>
            <a:r>
              <a:rPr lang="de-DE" sz="4000" b="1" dirty="0">
                <a:latin typeface="Arial Narrow" panose="020B0606020202030204" pitchFamily="34" charset="0"/>
              </a:rPr>
              <a:t>Betreuer</a:t>
            </a:r>
            <a:endParaRPr lang="de-DE" sz="40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beteiligt, wenn Aufgabenkreis betroffen (§ 274 Abs. 1 Nr. 2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Bei mehreren Betreuern: Nur Betreuer des betroffenen Aufgabenkreises</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Bestellung des Betreuers</a:t>
            </a:r>
          </a:p>
          <a:p>
            <a:pPr marL="914400" lvl="1" indent="-457200">
              <a:buFont typeface="Wingdings" panose="05000000000000000000" pitchFamily="2" charset="2"/>
              <a:buChar char="Ø"/>
            </a:pPr>
            <a:r>
              <a:rPr lang="de-DE" sz="2800" dirty="0">
                <a:latin typeface="Arial Narrow" panose="020B0606020202030204" pitchFamily="34" charset="0"/>
              </a:rPr>
              <a:t>Entlassung des Betreuers</a:t>
            </a:r>
          </a:p>
          <a:p>
            <a:pPr marL="914400" lvl="1" indent="-457200">
              <a:buFont typeface="Wingdings" panose="05000000000000000000" pitchFamily="2" charset="2"/>
              <a:buChar char="Ø"/>
            </a:pPr>
            <a:r>
              <a:rPr lang="de-DE" sz="2800" dirty="0">
                <a:latin typeface="Arial Narrow" panose="020B0606020202030204" pitchFamily="34" charset="0"/>
              </a:rPr>
              <a:t>Erweiterung der Aufgabenkreise</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249993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300625" y="437118"/>
            <a:ext cx="11561523" cy="6494085"/>
          </a:xfrm>
          <a:prstGeom prst="rect">
            <a:avLst/>
          </a:prstGeom>
        </p:spPr>
        <p:txBody>
          <a:bodyPr wrap="square">
            <a:spAutoFit/>
          </a:bodyPr>
          <a:lstStyle/>
          <a:p>
            <a:pPr algn="ctr"/>
            <a:r>
              <a:rPr lang="de-DE" sz="2800" b="1" u="sng" dirty="0">
                <a:latin typeface="+mj-lt"/>
              </a:rPr>
              <a:t>Wer kann überhaupt Betreuer sein</a:t>
            </a:r>
            <a:r>
              <a:rPr lang="de-DE" sz="2800" b="1" u="sng" dirty="0">
                <a:latin typeface="Arial Narrow" panose="020B0606020202030204" pitchFamily="34" charset="0"/>
              </a:rPr>
              <a:t>???</a:t>
            </a:r>
          </a:p>
          <a:p>
            <a:pPr algn="ctr"/>
            <a:endParaRPr lang="de-DE" sz="2400" b="1" u="sng" dirty="0">
              <a:latin typeface="Arial Narrow" panose="020B0606020202030204" pitchFamily="34" charset="0"/>
            </a:endParaRPr>
          </a:p>
          <a:p>
            <a:r>
              <a:rPr lang="de-DE" sz="2400" b="1" dirty="0">
                <a:latin typeface="Arial Narrow" panose="020B0606020202030204" pitchFamily="34" charset="0"/>
              </a:rPr>
              <a:t>Der Betreuer ist ein gerichtlich bestellter gesetzlicher Vertreter des Betroffenen im Rahmen der angeordneten Aufgabekreise. Grundsätzlich kann jeder Volljährige zum Betreuer bestellt werden. </a:t>
            </a:r>
            <a:r>
              <a:rPr lang="de-DE" sz="2400" b="1" dirty="0">
                <a:solidFill>
                  <a:srgbClr val="FF0000"/>
                </a:solidFill>
                <a:latin typeface="Arial Narrow" panose="020B0606020202030204" pitchFamily="34" charset="0"/>
              </a:rPr>
              <a:t>§1819 BGB </a:t>
            </a:r>
            <a:r>
              <a:rPr lang="de-DE" sz="2400" b="1" dirty="0">
                <a:latin typeface="Arial Narrow" panose="020B0606020202030204" pitchFamily="34" charset="0"/>
              </a:rPr>
              <a:t>sagt sogar aus, dass der Ausgewählte verpflichtet ist, die Betreuung zu übernehmen. Allerdings gibt das Gesetz einige Ausschlusstatbestände vor. So ist in </a:t>
            </a:r>
            <a:r>
              <a:rPr lang="de-DE" sz="2400" b="1" dirty="0">
                <a:solidFill>
                  <a:srgbClr val="FF0000"/>
                </a:solidFill>
                <a:latin typeface="Arial Narrow" panose="020B0606020202030204" pitchFamily="34" charset="0"/>
              </a:rPr>
              <a:t>§ 1816 Abs. 6 BGB </a:t>
            </a:r>
            <a:r>
              <a:rPr lang="de-DE" sz="2400" b="1" dirty="0">
                <a:latin typeface="Arial Narrow" panose="020B0606020202030204" pitchFamily="34" charset="0"/>
              </a:rPr>
              <a:t>geregelt, dass ein Angestellter einer Einrichtung, in welcher der Betroffene untergebracht ist, nicht zum Betreuer bestellt werden kann. Ferner sagt </a:t>
            </a:r>
            <a:r>
              <a:rPr lang="de-DE" sz="2400" b="1" dirty="0">
                <a:solidFill>
                  <a:srgbClr val="FF0000"/>
                </a:solidFill>
                <a:latin typeface="Arial Narrow" panose="020B0606020202030204" pitchFamily="34" charset="0"/>
              </a:rPr>
              <a:t>§1816 Abs. 1 BGB</a:t>
            </a:r>
            <a:r>
              <a:rPr lang="de-DE" sz="2400" b="1" dirty="0">
                <a:latin typeface="Arial Narrow" panose="020B0606020202030204" pitchFamily="34" charset="0"/>
              </a:rPr>
              <a:t>, dass die Person, welche zum Betreuer bestellt werden soll, geeignet sein muss. Diese Eignung prüft letztlich das Betreuungsgericht. Dabei wird man Personen, die geschäftsunfähig sind oder selbst die Betreuungsvoraussetzungen erfüllen, ausschließen können.</a:t>
            </a:r>
          </a:p>
          <a:p>
            <a:r>
              <a:rPr lang="de-DE" sz="2400" b="1" dirty="0">
                <a:latin typeface="Arial Narrow" panose="020B0606020202030204" pitchFamily="34" charset="0"/>
              </a:rPr>
              <a:t>Als Betreuer sollte man :</a:t>
            </a:r>
          </a:p>
          <a:p>
            <a:pPr marL="342900" indent="-342900">
              <a:buFont typeface="Wingdings" panose="05000000000000000000" pitchFamily="2" charset="2"/>
              <a:buChar char="Ø"/>
            </a:pPr>
            <a:r>
              <a:rPr lang="de-DE" sz="2400" b="1" dirty="0">
                <a:latin typeface="Arial Narrow" panose="020B0606020202030204" pitchFamily="34" charset="0"/>
              </a:rPr>
              <a:t>Dinge gut verstehen können</a:t>
            </a:r>
          </a:p>
          <a:p>
            <a:pPr marL="342900" indent="-342900">
              <a:buFont typeface="Wingdings" panose="05000000000000000000" pitchFamily="2" charset="2"/>
              <a:buChar char="Ø"/>
            </a:pPr>
            <a:r>
              <a:rPr lang="de-DE" sz="2400" b="1" dirty="0">
                <a:latin typeface="Arial Narrow" panose="020B0606020202030204" pitchFamily="34" charset="0"/>
              </a:rPr>
              <a:t>Die eigenen Angelegenheiten gut regeln können</a:t>
            </a:r>
          </a:p>
          <a:p>
            <a:pPr marL="342900" indent="-342900">
              <a:buFont typeface="Wingdings" panose="05000000000000000000" pitchFamily="2" charset="2"/>
              <a:buChar char="Ø"/>
            </a:pPr>
            <a:r>
              <a:rPr lang="de-DE" sz="2400" b="1" dirty="0">
                <a:latin typeface="Arial Narrow" panose="020B0606020202030204" pitchFamily="34" charset="0"/>
              </a:rPr>
              <a:t>Einfühlsam sein und Lebenserfahrung haben</a:t>
            </a:r>
          </a:p>
          <a:p>
            <a:pPr marL="342900" indent="-342900">
              <a:buFont typeface="Wingdings" panose="05000000000000000000" pitchFamily="2" charset="2"/>
              <a:buChar char="Ø"/>
            </a:pPr>
            <a:r>
              <a:rPr lang="de-DE" sz="2400" b="1" dirty="0">
                <a:latin typeface="Arial Narrow" panose="020B0606020202030204" pitchFamily="34" charset="0"/>
              </a:rPr>
              <a:t>Von der betreuten Person nicht zu weit weg wohnen</a:t>
            </a:r>
          </a:p>
          <a:p>
            <a:endParaRPr lang="de-DE" sz="2800" b="1" dirty="0">
              <a:latin typeface="Arial Narrow" panose="020B0606020202030204" pitchFamily="34" charset="0"/>
            </a:endParaRPr>
          </a:p>
        </p:txBody>
      </p:sp>
    </p:spTree>
    <p:extLst>
      <p:ext uri="{BB962C8B-B14F-4D97-AF65-F5344CB8AC3E}">
        <p14:creationId xmlns:p14="http://schemas.microsoft.com/office/powerpoint/2010/main" val="2382014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3198727" y="476082"/>
            <a:ext cx="5410777" cy="584775"/>
          </a:xfrm>
          <a:prstGeom prst="rect">
            <a:avLst/>
          </a:prstGeom>
        </p:spPr>
        <p:txBody>
          <a:bodyPr wrap="none">
            <a:spAutoFit/>
          </a:bodyPr>
          <a:lstStyle/>
          <a:p>
            <a:r>
              <a:rPr lang="de-DE" sz="3200" b="1" u="sng" dirty="0">
                <a:latin typeface="+mj-lt"/>
              </a:rPr>
              <a:t>Vorschlagsrecht des Betroffenen</a:t>
            </a:r>
            <a:endParaRPr lang="de-DE" sz="3200" b="1" u="sng" dirty="0">
              <a:latin typeface="Arial Narrow" panose="020B0606020202030204" pitchFamily="34" charset="0"/>
            </a:endParaRPr>
          </a:p>
        </p:txBody>
      </p:sp>
      <p:sp>
        <p:nvSpPr>
          <p:cNvPr id="3" name="Rechteck 2"/>
          <p:cNvSpPr/>
          <p:nvPr/>
        </p:nvSpPr>
        <p:spPr>
          <a:xfrm>
            <a:off x="400834" y="1345773"/>
            <a:ext cx="11298476" cy="4524315"/>
          </a:xfrm>
          <a:prstGeom prst="rect">
            <a:avLst/>
          </a:prstGeom>
        </p:spPr>
        <p:txBody>
          <a:bodyPr wrap="square">
            <a:spAutoFit/>
          </a:bodyPr>
          <a:lstStyle/>
          <a:p>
            <a:r>
              <a:rPr lang="de-DE" sz="3200" b="1" dirty="0">
                <a:latin typeface="Arial Narrow" panose="020B0606020202030204" pitchFamily="34" charset="0"/>
              </a:rPr>
              <a:t>Der Betroffene kann einen Volljährigen vorschlagen, der zum Betreuer bestellt werden soll. Diesem Vorschlag hat das Gericht dann zu entsprechen, wenn dies dem Wohl des Betroffenen nicht zuwiderläuft, </a:t>
            </a:r>
            <a:r>
              <a:rPr lang="de-DE" sz="3200" b="1" dirty="0">
                <a:solidFill>
                  <a:srgbClr val="FF0000"/>
                </a:solidFill>
                <a:latin typeface="Arial Narrow" panose="020B0606020202030204" pitchFamily="34" charset="0"/>
              </a:rPr>
              <a:t>§ 1816 Abs. 2 BGB.</a:t>
            </a:r>
            <a:r>
              <a:rPr lang="de-DE" sz="3200" b="1" dirty="0">
                <a:latin typeface="Arial Narrow" panose="020B0606020202030204" pitchFamily="34" charset="0"/>
              </a:rPr>
              <a:t> Dies kann etwa der Fall sein, wenn der Vorgeschlagene erkennbar heimtückische Interessen verfolgt. Als plakatives Beispiel sei hier der Enkel genannt, der die zu betreuende Großmutter lediglich um ihr Erspartes erleichtern möchte. Hier kann das Betreuungsgericht von dem Vorschlag des Betroffenen abweichen.</a:t>
            </a:r>
          </a:p>
        </p:txBody>
      </p:sp>
    </p:spTree>
    <p:extLst>
      <p:ext uri="{BB962C8B-B14F-4D97-AF65-F5344CB8AC3E}">
        <p14:creationId xmlns:p14="http://schemas.microsoft.com/office/powerpoint/2010/main" val="843903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515291" y="923109"/>
            <a:ext cx="9109166" cy="5139869"/>
          </a:xfrm>
          <a:prstGeom prst="rect">
            <a:avLst/>
          </a:prstGeom>
          <a:noFill/>
        </p:spPr>
        <p:txBody>
          <a:bodyPr wrap="square" rtlCol="0">
            <a:spAutoFit/>
          </a:bodyPr>
          <a:lstStyle/>
          <a:p>
            <a:pPr algn="ctr"/>
            <a:r>
              <a:rPr lang="de-DE" sz="3200" b="1" dirty="0" err="1">
                <a:latin typeface="Arial Narrow" panose="020B0606020202030204" pitchFamily="34" charset="0"/>
              </a:rPr>
              <a:t>Bevollmächtiger</a:t>
            </a:r>
            <a:r>
              <a:rPr lang="de-DE" sz="3200" b="1" dirty="0">
                <a:latin typeface="Arial Narrow" panose="020B0606020202030204" pitchFamily="34" charset="0"/>
              </a:rPr>
              <a:t> (wurde durch Vorsorgevollmacht vom Betroffenen selbst bestimmt)</a:t>
            </a:r>
            <a:endParaRPr lang="de-DE" sz="3200" dirty="0">
              <a:latin typeface="Arial Narrow" panose="020B0606020202030204" pitchFamily="34" charset="0"/>
            </a:endParaRPr>
          </a:p>
          <a:p>
            <a:pPr algn="ctr"/>
            <a:endParaRPr lang="de-DE" sz="4000" b="1"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beteiligt, wenn Aufgabenkreis betroffen (§ 274 Abs. 1 Nr. 3 </a:t>
            </a:r>
            <a:r>
              <a:rPr lang="de-DE" sz="2800" dirty="0" err="1">
                <a:latin typeface="Arial Narrow" panose="020B0606020202030204" pitchFamily="34" charset="0"/>
              </a:rPr>
              <a:t>FamFG</a:t>
            </a:r>
            <a:r>
              <a:rPr lang="de-DE" sz="2800" dirty="0">
                <a:latin typeface="Arial Narrow" panose="020B0606020202030204" pitchFamily="34" charset="0"/>
              </a:rPr>
              <a:t>)</a:t>
            </a:r>
          </a:p>
          <a:p>
            <a:pPr marL="457200" indent="-457200">
              <a:buFont typeface="Arial" panose="020B0604020202020204" pitchFamily="34" charset="0"/>
              <a:buChar char="•"/>
            </a:pPr>
            <a:r>
              <a:rPr lang="de-DE" sz="2800" dirty="0">
                <a:latin typeface="Arial Narrow" panose="020B0606020202030204" pitchFamily="34" charset="0"/>
              </a:rPr>
              <a:t>Betreuung und Bevollmächtigter können kollidieren</a:t>
            </a:r>
          </a:p>
          <a:p>
            <a:pPr marL="457200" indent="-457200">
              <a:buFont typeface="Arial" panose="020B0604020202020204" pitchFamily="34" charset="0"/>
              <a:buChar char="•"/>
            </a:pPr>
            <a:r>
              <a:rPr lang="de-DE" sz="2800" dirty="0">
                <a:latin typeface="Arial Narrow" panose="020B0606020202030204" pitchFamily="34" charset="0"/>
              </a:rPr>
              <a:t>Beispiele:</a:t>
            </a:r>
          </a:p>
          <a:p>
            <a:pPr marL="914400" lvl="1" indent="-457200">
              <a:buFont typeface="Wingdings" panose="05000000000000000000" pitchFamily="2" charset="2"/>
              <a:buChar char="Ø"/>
            </a:pPr>
            <a:r>
              <a:rPr lang="de-DE" sz="2800" dirty="0">
                <a:latin typeface="Arial Narrow" panose="020B0606020202030204" pitchFamily="34" charset="0"/>
              </a:rPr>
              <a:t>Drohender Widerruf der Vollmacht durch Kontrollbetreuer</a:t>
            </a:r>
          </a:p>
          <a:p>
            <a:pPr marL="914400" lvl="1" indent="-457200">
              <a:buFont typeface="Wingdings" panose="05000000000000000000" pitchFamily="2" charset="2"/>
              <a:buChar char="Ø"/>
            </a:pPr>
            <a:r>
              <a:rPr lang="de-DE" sz="2800" dirty="0">
                <a:latin typeface="Arial Narrow" panose="020B0606020202030204" pitchFamily="34" charset="0"/>
              </a:rPr>
              <a:t>Betreuungsgerichtliche Genehmigung bei schwerwiegendem Gesundheitseingriff</a:t>
            </a:r>
          </a:p>
          <a:p>
            <a:pPr marL="457200" indent="-457200">
              <a:buFont typeface="Arial" panose="020B0604020202020204" pitchFamily="34" charset="0"/>
              <a:buChar char="•"/>
            </a:pPr>
            <a:endParaRPr lang="de-DE" sz="2800" dirty="0">
              <a:latin typeface="Arial Narrow" panose="020B0606020202030204" pitchFamily="34" charset="0"/>
            </a:endParaRPr>
          </a:p>
        </p:txBody>
      </p:sp>
    </p:spTree>
    <p:extLst>
      <p:ext uri="{BB962C8B-B14F-4D97-AF65-F5344CB8AC3E}">
        <p14:creationId xmlns:p14="http://schemas.microsoft.com/office/powerpoint/2010/main" val="20275727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1027611" y="653143"/>
            <a:ext cx="10276115" cy="5016758"/>
          </a:xfrm>
          <a:prstGeom prst="rect">
            <a:avLst/>
          </a:prstGeom>
          <a:noFill/>
        </p:spPr>
        <p:txBody>
          <a:bodyPr wrap="square" rtlCol="0">
            <a:spAutoFit/>
          </a:bodyPr>
          <a:lstStyle/>
          <a:p>
            <a:pPr algn="ctr"/>
            <a:r>
              <a:rPr lang="de-DE" sz="4000" b="1" dirty="0">
                <a:latin typeface="Arial Narrow" panose="020B0606020202030204" pitchFamily="34" charset="0"/>
              </a:rPr>
              <a:t>Verfahrenspfleger § 276 </a:t>
            </a:r>
            <a:r>
              <a:rPr lang="de-DE" sz="4000" b="1" dirty="0" err="1">
                <a:latin typeface="Arial Narrow" panose="020B0606020202030204" pitchFamily="34" charset="0"/>
              </a:rPr>
              <a:t>FamFG</a:t>
            </a:r>
            <a:endParaRPr lang="de-DE" sz="4000" dirty="0">
              <a:latin typeface="Arial Narrow" panose="020B0606020202030204" pitchFamily="34" charset="0"/>
            </a:endParaRPr>
          </a:p>
          <a:p>
            <a:endParaRPr lang="de-DE" sz="2800" dirty="0"/>
          </a:p>
          <a:p>
            <a:pPr marL="457200" indent="-457200">
              <a:buFont typeface="Arial" panose="020B0604020202020204" pitchFamily="34" charset="0"/>
              <a:buChar char="•"/>
            </a:pPr>
            <a:r>
              <a:rPr lang="de-DE" sz="2800" dirty="0">
                <a:latin typeface="Arial Narrow" panose="020B0606020202030204" pitchFamily="34" charset="0"/>
              </a:rPr>
              <a:t>ERINNERUNG: § 275 </a:t>
            </a:r>
            <a:r>
              <a:rPr lang="de-DE" sz="2800" dirty="0" err="1">
                <a:latin typeface="Arial Narrow" panose="020B0606020202030204" pitchFamily="34" charset="0"/>
              </a:rPr>
              <a:t>FamFG</a:t>
            </a:r>
            <a:r>
              <a:rPr lang="de-DE" sz="2800" dirty="0">
                <a:latin typeface="Arial Narrow" panose="020B0606020202030204" pitchFamily="34" charset="0"/>
              </a:rPr>
              <a:t> </a:t>
            </a:r>
            <a:r>
              <a:rPr lang="de-DE" sz="2800" dirty="0">
                <a:latin typeface="Arial Narrow" panose="020B0606020202030204" pitchFamily="34" charset="0"/>
                <a:sym typeface="Wingdings" panose="05000000000000000000" pitchFamily="2" charset="2"/>
              </a:rPr>
              <a:t> Betroffener immer verfahrensfähig</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ABER: kann u.U. Verfahrensrechte nicht </a:t>
            </a:r>
            <a:r>
              <a:rPr lang="de-DE" sz="2800" u="sng" dirty="0">
                <a:latin typeface="Arial Narrow" panose="020B0606020202030204" pitchFamily="34" charset="0"/>
                <a:sym typeface="Wingdings" panose="05000000000000000000" pitchFamily="2" charset="2"/>
              </a:rPr>
              <a:t>tatsächlich</a:t>
            </a:r>
            <a:r>
              <a:rPr lang="de-DE" sz="2800" dirty="0">
                <a:latin typeface="Arial Narrow" panose="020B0606020202030204" pitchFamily="34" charset="0"/>
                <a:sym typeface="Wingdings" panose="05000000000000000000" pitchFamily="2" charset="2"/>
              </a:rPr>
              <a:t> wahrnehmen</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Verfahrenspfleger nimmt Verfahrensrechte für den Betroffenen wahr</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Eigene Stellung  unabhängig von Betroffenem und Betreuer</a:t>
            </a:r>
          </a:p>
          <a:p>
            <a:pPr marL="457200" indent="-457200">
              <a:buFont typeface="Arial" panose="020B0604020202020204" pitchFamily="34" charset="0"/>
              <a:buChar char="•"/>
            </a:pPr>
            <a:r>
              <a:rPr lang="de-DE" sz="2800" dirty="0">
                <a:latin typeface="Arial Narrow" panose="020B0606020202030204" pitchFamily="34" charset="0"/>
                <a:sym typeface="Wingdings" panose="05000000000000000000" pitchFamily="2" charset="2"/>
              </a:rPr>
              <a:t>Wird durch Beschluss bestellt</a:t>
            </a:r>
            <a:endParaRPr lang="de-DE" sz="2800" dirty="0">
              <a:latin typeface="Arial Narrow" panose="020B0606020202030204" pitchFamily="34" charset="0"/>
            </a:endParaRPr>
          </a:p>
          <a:p>
            <a:pPr marL="457200" indent="-457200">
              <a:buFont typeface="Arial" panose="020B0604020202020204" pitchFamily="34" charset="0"/>
              <a:buChar char="•"/>
            </a:pPr>
            <a:r>
              <a:rPr lang="de-DE" sz="2800" dirty="0">
                <a:latin typeface="Arial Narrow" panose="020B0606020202030204" pitchFamily="34" charset="0"/>
              </a:rPr>
              <a:t>Zwingend zu beteiligen, wenn bestellt</a:t>
            </a:r>
          </a:p>
          <a:p>
            <a:pPr marL="457200" indent="-457200">
              <a:buFont typeface="Arial" panose="020B0604020202020204" pitchFamily="34" charset="0"/>
              <a:buChar char="•"/>
            </a:pPr>
            <a:r>
              <a:rPr lang="de-DE" sz="2800" dirty="0">
                <a:latin typeface="Arial Narrow" panose="020B0606020202030204" pitchFamily="34" charset="0"/>
              </a:rPr>
              <a:t>Unabhängiger Beteiligter; nimmt Verfahrensrecht unabhängig wahr</a:t>
            </a:r>
          </a:p>
          <a:p>
            <a:pPr marL="457200" indent="-457200">
              <a:buFont typeface="Arial" panose="020B0604020202020204" pitchFamily="34" charset="0"/>
              <a:buChar char="•"/>
            </a:pPr>
            <a:r>
              <a:rPr lang="de-DE" sz="2800" dirty="0">
                <a:latin typeface="Arial Narrow" panose="020B0606020202030204" pitchFamily="34" charset="0"/>
              </a:rPr>
              <a:t>Kann keine materiell-rechtlichen Erklärungen abgeben</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3778866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35429" y="330926"/>
            <a:ext cx="11112137" cy="5509200"/>
          </a:xfrm>
          <a:prstGeom prst="rect">
            <a:avLst/>
          </a:prstGeom>
          <a:noFill/>
        </p:spPr>
        <p:txBody>
          <a:bodyPr wrap="square" rtlCol="0">
            <a:spAutoFit/>
          </a:bodyPr>
          <a:lstStyle/>
          <a:p>
            <a:pPr algn="ctr"/>
            <a:r>
              <a:rPr lang="de-DE" sz="4000" b="1" dirty="0">
                <a:latin typeface="Arial Narrow" panose="020B0606020202030204" pitchFamily="34" charset="0"/>
              </a:rPr>
              <a:t>Betreuungsbehörde</a:t>
            </a:r>
          </a:p>
          <a:p>
            <a:pPr marL="457200" indent="-457200">
              <a:buFont typeface="Arial" panose="020B0604020202020204" pitchFamily="34" charset="0"/>
              <a:buChar char="•"/>
            </a:pPr>
            <a:r>
              <a:rPr lang="de-DE" sz="2400" dirty="0">
                <a:latin typeface="Arial Narrow" panose="020B0606020202030204" pitchFamily="34" charset="0"/>
              </a:rPr>
              <a:t>Meist </a:t>
            </a:r>
            <a:r>
              <a:rPr lang="de-DE" sz="2400" b="1" dirty="0">
                <a:latin typeface="Arial Narrow" panose="020B0606020202030204" pitchFamily="34" charset="0"/>
              </a:rPr>
              <a:t>Teil der Sozial- oder Gesundheitsämter</a:t>
            </a:r>
            <a:r>
              <a:rPr lang="de-DE" sz="2400" dirty="0">
                <a:latin typeface="Arial Narrow" panose="020B0606020202030204" pitchFamily="34" charset="0"/>
              </a:rPr>
              <a:t>; manchmal auch der Jugendämter</a:t>
            </a:r>
          </a:p>
          <a:p>
            <a:pPr marL="457200" indent="-457200">
              <a:buFont typeface="Arial" panose="020B0604020202020204" pitchFamily="34" charset="0"/>
              <a:buChar char="•"/>
            </a:pPr>
            <a:r>
              <a:rPr lang="de-DE" sz="2400" dirty="0">
                <a:latin typeface="Arial Narrow" panose="020B0606020202030204" pitchFamily="34" charset="0"/>
              </a:rPr>
              <a:t>Aufgaben:	</a:t>
            </a:r>
          </a:p>
          <a:p>
            <a:pPr marL="914400" lvl="1" indent="-457200">
              <a:buFont typeface="Wingdings" panose="05000000000000000000" pitchFamily="2" charset="2"/>
              <a:buChar char="Ø"/>
            </a:pPr>
            <a:r>
              <a:rPr lang="de-DE" sz="2400" dirty="0">
                <a:latin typeface="Arial Narrow" panose="020B0606020202030204" pitchFamily="34" charset="0"/>
              </a:rPr>
              <a:t>Beratung von Betreuern, u.U. auch Weiterbildung </a:t>
            </a:r>
            <a:r>
              <a:rPr lang="de-DE" sz="2400" dirty="0">
                <a:solidFill>
                  <a:srgbClr val="FF0000"/>
                </a:solidFill>
                <a:latin typeface="Arial Narrow" panose="020B0606020202030204" pitchFamily="34" charset="0"/>
              </a:rPr>
              <a:t>!</a:t>
            </a:r>
            <a:endParaRPr lang="de-DE" sz="2400" dirty="0">
              <a:latin typeface="Arial Narrow" panose="020B0606020202030204" pitchFamily="34" charset="0"/>
            </a:endParaRPr>
          </a:p>
          <a:p>
            <a:pPr marL="914400" lvl="1" indent="-457200">
              <a:buFont typeface="Wingdings" panose="05000000000000000000" pitchFamily="2" charset="2"/>
              <a:buChar char="Ø"/>
            </a:pPr>
            <a:r>
              <a:rPr lang="de-DE" sz="2400" dirty="0">
                <a:latin typeface="Arial Narrow" panose="020B0606020202030204" pitchFamily="34" charset="0"/>
              </a:rPr>
              <a:t>Gerichtshilfe (Erstellung v. Sozialgutachten, Benennung von Betreuern, Ausübung von Beschwerderecht)</a:t>
            </a:r>
            <a:r>
              <a:rPr lang="de-DE" sz="2400" dirty="0">
                <a:solidFill>
                  <a:srgbClr val="FF0000"/>
                </a:solidFill>
                <a:latin typeface="Arial Narrow" panose="020B0606020202030204" pitchFamily="34" charset="0"/>
              </a:rPr>
              <a:t> !</a:t>
            </a:r>
            <a:endParaRPr lang="de-DE" sz="2400" dirty="0">
              <a:latin typeface="Arial Narrow" panose="020B0606020202030204" pitchFamily="34" charset="0"/>
            </a:endParaRPr>
          </a:p>
          <a:p>
            <a:pPr marL="914400" lvl="1" indent="-457200">
              <a:buFont typeface="Wingdings" panose="05000000000000000000" pitchFamily="2" charset="2"/>
              <a:buChar char="Ø"/>
            </a:pPr>
            <a:r>
              <a:rPr lang="de-DE" sz="2400" dirty="0">
                <a:latin typeface="Arial Narrow" panose="020B0606020202030204" pitchFamily="34" charset="0"/>
              </a:rPr>
              <a:t>Öffentliche Beglaubigung von Vorsorgevollmachten </a:t>
            </a:r>
            <a:r>
              <a:rPr lang="de-DE" sz="2400" dirty="0">
                <a:solidFill>
                  <a:srgbClr val="FF0000"/>
                </a:solidFill>
                <a:latin typeface="Arial Narrow" panose="020B0606020202030204" pitchFamily="34" charset="0"/>
              </a:rPr>
              <a:t>!</a:t>
            </a:r>
          </a:p>
          <a:p>
            <a:pPr marL="914400" lvl="1" indent="-457200">
              <a:buFont typeface="Wingdings" panose="05000000000000000000" pitchFamily="2" charset="2"/>
              <a:buChar char="Ø"/>
            </a:pPr>
            <a:r>
              <a:rPr lang="de-DE" sz="2400" dirty="0">
                <a:latin typeface="Arial Narrow" panose="020B0606020202030204" pitchFamily="34" charset="0"/>
              </a:rPr>
              <a:t>Übernahme von Betreuungen </a:t>
            </a:r>
            <a:r>
              <a:rPr lang="de-DE" sz="2400" dirty="0">
                <a:solidFill>
                  <a:srgbClr val="FF0000"/>
                </a:solidFill>
                <a:latin typeface="Arial Narrow" panose="020B0606020202030204" pitchFamily="34" charset="0"/>
              </a:rPr>
              <a:t>!</a:t>
            </a:r>
          </a:p>
          <a:p>
            <a:pPr marL="457200" indent="-457200">
              <a:buFont typeface="Arial" panose="020B0604020202020204" pitchFamily="34" charset="0"/>
              <a:buChar char="•"/>
            </a:pPr>
            <a:r>
              <a:rPr lang="de-DE" sz="2400" dirty="0">
                <a:latin typeface="Arial Narrow" panose="020B0606020202030204" pitchFamily="34" charset="0"/>
              </a:rPr>
              <a:t>Auf Antrag zwingend zu beteiligen, in bestimmten Verfahren zu beteiligen (vgl. § 274 Abs. 3 Nr. 1 u. 2 </a:t>
            </a:r>
            <a:r>
              <a:rPr lang="de-DE" sz="2400" dirty="0" err="1">
                <a:latin typeface="Arial Narrow" panose="020B0606020202030204" pitchFamily="34" charset="0"/>
              </a:rPr>
              <a:t>FamFG</a:t>
            </a:r>
            <a:r>
              <a:rPr lang="de-DE" sz="2400" dirty="0">
                <a:latin typeface="Arial Narrow" panose="020B0606020202030204" pitchFamily="34" charset="0"/>
              </a:rPr>
              <a:t>)</a:t>
            </a:r>
          </a:p>
          <a:p>
            <a:pPr marL="457200" indent="-457200">
              <a:buFont typeface="Arial" panose="020B0604020202020204" pitchFamily="34" charset="0"/>
              <a:buChar char="•"/>
            </a:pPr>
            <a:r>
              <a:rPr lang="de-DE" sz="2400" dirty="0">
                <a:latin typeface="Arial Narrow" panose="020B0606020202030204" pitchFamily="34" charset="0"/>
              </a:rPr>
              <a:t>Antragserfordernis dient zur Vermeidung unnötiger Verfahrenshandlungen (z.B. Zustellungen)</a:t>
            </a:r>
          </a:p>
          <a:p>
            <a:pPr marL="457200" indent="-457200">
              <a:buFont typeface="Arial" panose="020B0604020202020204" pitchFamily="34" charset="0"/>
              <a:buChar char="•"/>
            </a:pPr>
            <a:r>
              <a:rPr lang="de-DE" sz="2400" dirty="0">
                <a:latin typeface="Arial Narrow" panose="020B0606020202030204" pitchFamily="34" charset="0"/>
              </a:rPr>
              <a:t>ABER: Anhörung der Behörde gem. § 279 Abs. 2 Satz 2 </a:t>
            </a:r>
            <a:r>
              <a:rPr lang="de-DE" sz="2400" dirty="0" err="1">
                <a:latin typeface="Arial Narrow" panose="020B0606020202030204" pitchFamily="34" charset="0"/>
              </a:rPr>
              <a:t>FamFG</a:t>
            </a:r>
            <a:r>
              <a:rPr lang="de-DE" sz="2400" dirty="0">
                <a:latin typeface="Arial Narrow" panose="020B0606020202030204" pitchFamily="34" charset="0"/>
              </a:rPr>
              <a:t> immer nötig</a:t>
            </a:r>
          </a:p>
          <a:p>
            <a:pPr marL="457200" indent="-457200">
              <a:buFont typeface="Arial" panose="020B0604020202020204" pitchFamily="34" charset="0"/>
              <a:buChar char="•"/>
            </a:pPr>
            <a:r>
              <a:rPr lang="de-DE" sz="2400" dirty="0">
                <a:latin typeface="Arial Narrow" panose="020B0606020202030204" pitchFamily="34" charset="0"/>
              </a:rPr>
              <a:t>Beschwerderecht unabhängig von Beteiligung (§ 303 Abs. 1 </a:t>
            </a:r>
            <a:r>
              <a:rPr lang="de-DE" sz="2400" dirty="0" err="1">
                <a:latin typeface="Arial Narrow" panose="020B0606020202030204" pitchFamily="34" charset="0"/>
              </a:rPr>
              <a:t>FamFG</a:t>
            </a:r>
            <a:r>
              <a:rPr lang="de-DE" sz="2400" dirty="0">
                <a:latin typeface="Arial Narrow" panose="020B0606020202030204" pitchFamily="34" charset="0"/>
              </a:rPr>
              <a:t>)</a:t>
            </a:r>
          </a:p>
          <a:p>
            <a:pPr marL="457200" indent="-457200">
              <a:buFont typeface="Arial" panose="020B0604020202020204" pitchFamily="34" charset="0"/>
              <a:buChar char="•"/>
            </a:pPr>
            <a:endParaRPr lang="de-DE" sz="2400" dirty="0">
              <a:latin typeface="Arial Narrow" panose="020B0606020202030204" pitchFamily="34" charset="0"/>
            </a:endParaRPr>
          </a:p>
        </p:txBody>
      </p:sp>
    </p:spTree>
    <p:extLst>
      <p:ext uri="{BB962C8B-B14F-4D97-AF65-F5344CB8AC3E}">
        <p14:creationId xmlns:p14="http://schemas.microsoft.com/office/powerpoint/2010/main" val="33039507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863107" y="444137"/>
            <a:ext cx="10406743" cy="5693866"/>
          </a:xfrm>
          <a:prstGeom prst="rect">
            <a:avLst/>
          </a:prstGeom>
          <a:noFill/>
        </p:spPr>
        <p:txBody>
          <a:bodyPr wrap="square" rtlCol="0">
            <a:spAutoFit/>
          </a:bodyPr>
          <a:lstStyle/>
          <a:p>
            <a:pPr algn="ctr"/>
            <a:r>
              <a:rPr lang="de-DE" sz="4000" b="1" dirty="0">
                <a:latin typeface="Arial Narrow" panose="020B0606020202030204" pitchFamily="34" charset="0"/>
              </a:rPr>
              <a:t>Zwingende Verfahrensbeteiligung der Betreuungsbehörde !!!</a:t>
            </a:r>
          </a:p>
          <a:p>
            <a:pPr algn="ctr"/>
            <a:endParaRPr lang="de-DE" sz="4000" dirty="0">
              <a:latin typeface="Arial Narrow" panose="020B0606020202030204" pitchFamily="34" charset="0"/>
            </a:endParaRP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Bestellung eines Betreuers</a:t>
            </a: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Anordnung Einwilligungsvorbehalt</a:t>
            </a: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Aufhebung/Verlängerung der Betreuung</a:t>
            </a: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Einschränkung/Erweiterung der Aufgabenkreise</a:t>
            </a: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Betreuerwechsel</a:t>
            </a:r>
          </a:p>
          <a:p>
            <a:pPr marL="285750" indent="-285750">
              <a:buFont typeface="Arial" panose="020B0604020202020204" pitchFamily="34" charset="0"/>
              <a:buChar char="•"/>
            </a:pPr>
            <a:r>
              <a:rPr lang="de-DE" sz="3600" dirty="0">
                <a:solidFill>
                  <a:srgbClr val="FF0000"/>
                </a:solidFill>
                <a:latin typeface="Arial Narrow" panose="020B0606020202030204" pitchFamily="34" charset="0"/>
              </a:rPr>
              <a:t>Bestellung eines weiteren Betreuers</a:t>
            </a:r>
          </a:p>
          <a:p>
            <a:endParaRPr lang="de-DE" sz="2800" dirty="0">
              <a:latin typeface="Arial Narrow" panose="020B0606020202030204" pitchFamily="34" charset="0"/>
            </a:endParaRPr>
          </a:p>
        </p:txBody>
      </p:sp>
    </p:spTree>
    <p:extLst>
      <p:ext uri="{BB962C8B-B14F-4D97-AF65-F5344CB8AC3E}">
        <p14:creationId xmlns:p14="http://schemas.microsoft.com/office/powerpoint/2010/main" val="1541840875"/>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672</Words>
  <Application>Microsoft Office PowerPoint</Application>
  <PresentationFormat>Breitbild</PresentationFormat>
  <Paragraphs>80</Paragraphs>
  <Slides>11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11</vt:i4>
      </vt:variant>
    </vt:vector>
  </HeadingPairs>
  <TitlesOfParts>
    <vt:vector size="17" baseType="lpstr">
      <vt:lpstr>Arial</vt:lpstr>
      <vt:lpstr>Arial Narrow</vt:lpstr>
      <vt:lpstr>Century Gothic</vt:lpstr>
      <vt:lpstr>Wingdings</vt:lpstr>
      <vt:lpstr>Wingdings 3</vt:lpstr>
      <vt:lpstr>Segment</vt:lpstr>
      <vt:lpstr>Beteiligte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Beteiligte</dc:title>
  <dc:creator>Neuendorf-Schulz, Simone</dc:creator>
  <cp:lastModifiedBy>Neuendorf-Schulz, Simone</cp:lastModifiedBy>
  <cp:revision>1</cp:revision>
  <dcterms:created xsi:type="dcterms:W3CDTF">2024-11-13T12:39:22Z</dcterms:created>
  <dcterms:modified xsi:type="dcterms:W3CDTF">2024-11-13T12:43:12Z</dcterms:modified>
</cp:coreProperties>
</file>