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05" r:id="rId2"/>
    <p:sldId id="307" r:id="rId3"/>
    <p:sldId id="308" r:id="rId4"/>
    <p:sldId id="306" r:id="rId5"/>
    <p:sldId id="309" r:id="rId6"/>
    <p:sldId id="31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59" autoAdjust="0"/>
    <p:restoredTop sz="94660"/>
  </p:normalViewPr>
  <p:slideViewPr>
    <p:cSldViewPr snapToGrid="0">
      <p:cViewPr varScale="1">
        <p:scale>
          <a:sx n="53" d="100"/>
          <a:sy n="53" d="100"/>
        </p:scale>
        <p:origin x="108"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11/13/2024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286358"/>
            <a:ext cx="10515600" cy="404329"/>
          </a:xfrm>
        </p:spPr>
        <p:txBody>
          <a:bodyPr>
            <a:normAutofit fontScale="90000"/>
          </a:bodyPr>
          <a:lstStyle/>
          <a:p>
            <a:pPr algn="ctr"/>
            <a:r>
              <a:rPr lang="de-DE" u="sng" dirty="0">
                <a:latin typeface="Arial Narrow" panose="020B0606020202030204" pitchFamily="34" charset="0"/>
              </a:rPr>
              <a:t>Wie kann man schon heute für den Tag X vorsorgen?</a:t>
            </a:r>
            <a:br>
              <a:rPr lang="de-DE" u="sng" dirty="0">
                <a:latin typeface="Arial Narrow" panose="020B0606020202030204" pitchFamily="34" charset="0"/>
              </a:rPr>
            </a:br>
            <a:br>
              <a:rPr lang="de-DE" u="sng" dirty="0">
                <a:latin typeface="Arial Narrow" panose="020B0606020202030204" pitchFamily="34" charset="0"/>
              </a:rPr>
            </a:br>
            <a:br>
              <a:rPr lang="de-DE" u="sng" dirty="0">
                <a:latin typeface="Arial Narrow" panose="020B0606020202030204" pitchFamily="34" charset="0"/>
              </a:rPr>
            </a:br>
            <a:r>
              <a:rPr lang="de-DE" sz="3600" u="sng" dirty="0">
                <a:latin typeface="Arial Narrow" panose="020B0606020202030204" pitchFamily="34" charset="0"/>
              </a:rPr>
              <a:t>Patientenverfügung/Vorsorgevollmacht/ Betreuungsverfügung</a:t>
            </a:r>
            <a:br>
              <a:rPr lang="de-DE" u="sng" dirty="0">
                <a:latin typeface="Arial Narrow" panose="020B0606020202030204" pitchFamily="34" charset="0"/>
              </a:rPr>
            </a:br>
            <a:endParaRPr lang="de-DE" u="sng" dirty="0">
              <a:latin typeface="Arial Narrow" panose="020B0606020202030204" pitchFamily="34" charset="0"/>
            </a:endParaRPr>
          </a:p>
        </p:txBody>
      </p:sp>
      <p:sp>
        <p:nvSpPr>
          <p:cNvPr id="3" name="Inhaltsplatzhalter 2"/>
          <p:cNvSpPr>
            <a:spLocks noGrp="1"/>
          </p:cNvSpPr>
          <p:nvPr>
            <p:ph idx="1"/>
          </p:nvPr>
        </p:nvSpPr>
        <p:spPr>
          <a:xfrm>
            <a:off x="838200" y="3184902"/>
            <a:ext cx="10515600" cy="2992061"/>
          </a:xfrm>
        </p:spPr>
        <p:txBody>
          <a:bodyPr/>
          <a:lstStyle/>
          <a:p>
            <a:pPr>
              <a:buFont typeface="Wingdings" panose="05000000000000000000" pitchFamily="2" charset="2"/>
              <a:buChar char="Ø"/>
            </a:pPr>
            <a:r>
              <a:rPr lang="de-DE" dirty="0"/>
              <a:t>vorsorgliche Willensbekundungen des Betroffenen zur Sicherung seiner Selbstbestimmung:  </a:t>
            </a:r>
            <a:r>
              <a:rPr lang="de-DE" b="1" dirty="0"/>
              <a:t>Patientenverfügungen, Vorsorgevollmachten und Betreuungsverfügungen</a:t>
            </a:r>
          </a:p>
          <a:p>
            <a:pPr>
              <a:buFont typeface="Wingdings" panose="05000000000000000000" pitchFamily="2" charset="2"/>
              <a:buChar char="Ø"/>
            </a:pPr>
            <a:r>
              <a:rPr lang="de-DE" dirty="0"/>
              <a:t>Alle drei Formen können jederzeit widerrufen werden</a:t>
            </a:r>
          </a:p>
          <a:p>
            <a:pPr marL="0" indent="0">
              <a:buNone/>
            </a:pPr>
            <a:endParaRPr lang="de-DE" dirty="0"/>
          </a:p>
        </p:txBody>
      </p:sp>
    </p:spTree>
    <p:extLst>
      <p:ext uri="{BB962C8B-B14F-4D97-AF65-F5344CB8AC3E}">
        <p14:creationId xmlns:p14="http://schemas.microsoft.com/office/powerpoint/2010/main" val="3579278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43027" y="239271"/>
            <a:ext cx="8643938" cy="686714"/>
          </a:xfrm>
        </p:spPr>
        <p:txBody>
          <a:bodyPr>
            <a:noAutofit/>
          </a:bodyPr>
          <a:lstStyle/>
          <a:p>
            <a:pPr algn="ctr"/>
            <a:r>
              <a:rPr lang="de-DE" sz="4800" dirty="0">
                <a:latin typeface="Arial Narrow" panose="020B0606020202030204" pitchFamily="34" charset="0"/>
              </a:rPr>
              <a:t>Patientenverfügung</a:t>
            </a:r>
          </a:p>
        </p:txBody>
      </p:sp>
      <p:sp>
        <p:nvSpPr>
          <p:cNvPr id="3" name="Inhaltsplatzhalter 2"/>
          <p:cNvSpPr>
            <a:spLocks noGrp="1"/>
          </p:cNvSpPr>
          <p:nvPr>
            <p:ph idx="1"/>
          </p:nvPr>
        </p:nvSpPr>
        <p:spPr>
          <a:xfrm>
            <a:off x="1944289" y="1353145"/>
            <a:ext cx="8643938" cy="4404864"/>
          </a:xfrm>
        </p:spPr>
        <p:txBody>
          <a:bodyPr>
            <a:normAutofit fontScale="85000" lnSpcReduction="20000"/>
          </a:bodyPr>
          <a:lstStyle/>
          <a:p>
            <a:pPr>
              <a:buFont typeface="Wingdings" panose="05000000000000000000" pitchFamily="2" charset="2"/>
              <a:buChar char="Ø"/>
            </a:pPr>
            <a:r>
              <a:rPr lang="de-DE" sz="3200" dirty="0">
                <a:latin typeface="Arial Narrow" panose="020B0606020202030204" pitchFamily="34" charset="0"/>
              </a:rPr>
              <a:t>Patientenverfügung ist die schriftliche Willensäußerung eines einwilligungsfähigen Patienten zur zukünftigen Behandlung für den Fall der Einwilligungsunfähigkeit (vgl. Legaldefinition in </a:t>
            </a:r>
            <a:r>
              <a:rPr lang="de-DE" sz="3200" dirty="0">
                <a:solidFill>
                  <a:srgbClr val="FF0000"/>
                </a:solidFill>
                <a:latin typeface="Arial Narrow" panose="020B0606020202030204" pitchFamily="34" charset="0"/>
              </a:rPr>
              <a:t>§1827 BGB</a:t>
            </a:r>
            <a:r>
              <a:rPr lang="de-DE" sz="3200" dirty="0">
                <a:latin typeface="Arial Narrow" panose="020B0606020202030204" pitchFamily="34" charset="0"/>
              </a:rPr>
              <a:t>). </a:t>
            </a:r>
          </a:p>
          <a:p>
            <a:pPr>
              <a:buFont typeface="Wingdings" panose="05000000000000000000" pitchFamily="2" charset="2"/>
              <a:buChar char="Ø"/>
            </a:pPr>
            <a:r>
              <a:rPr lang="de-DE" sz="3200" dirty="0">
                <a:latin typeface="Arial Narrow" panose="020B0606020202030204" pitchFamily="34" charset="0"/>
              </a:rPr>
              <a:t>Inhalt: Vorausbestimmung, ob und gegebenenfalls in welchem Umfang bei dem Patienten in bestimmten, näher bezeichneten Krankheitssituationen medizinische Maßnahmen eingesetzt werden sollen.</a:t>
            </a:r>
          </a:p>
          <a:p>
            <a:pPr>
              <a:buFont typeface="Wingdings" panose="05000000000000000000" pitchFamily="2" charset="2"/>
              <a:buChar char="Ø"/>
            </a:pPr>
            <a:r>
              <a:rPr lang="de-DE" sz="3200" dirty="0">
                <a:latin typeface="Arial Narrow" panose="020B0606020202030204" pitchFamily="34" charset="0"/>
              </a:rPr>
              <a:t> Gem. </a:t>
            </a:r>
            <a:r>
              <a:rPr lang="de-DE" sz="3200" dirty="0">
                <a:solidFill>
                  <a:srgbClr val="FF0000"/>
                </a:solidFill>
                <a:latin typeface="Arial Narrow" panose="020B0606020202030204" pitchFamily="34" charset="0"/>
              </a:rPr>
              <a:t>1827 BGB Abs. 4 soll ein Betreuer einen Betreuten in geeigneten Fällen auf die Möglichkeit der Patientenverfügung hinweisen und ihn auf Wunsch hierbei unterstützen</a:t>
            </a:r>
            <a:endParaRPr lang="de-DE" sz="3200" dirty="0">
              <a:latin typeface="Arial Narrow" panose="020B0606020202030204" pitchFamily="34" charset="0"/>
            </a:endParaRPr>
          </a:p>
        </p:txBody>
      </p:sp>
    </p:spTree>
    <p:extLst>
      <p:ext uri="{BB962C8B-B14F-4D97-AF65-F5344CB8AC3E}">
        <p14:creationId xmlns:p14="http://schemas.microsoft.com/office/powerpoint/2010/main" val="213828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58243" y="138010"/>
            <a:ext cx="8643938" cy="787975"/>
          </a:xfrm>
        </p:spPr>
        <p:txBody>
          <a:bodyPr/>
          <a:lstStyle/>
          <a:p>
            <a:pPr algn="ctr"/>
            <a:r>
              <a:rPr lang="de-DE" sz="3600" u="sng" dirty="0">
                <a:latin typeface="Arial Narrow" panose="020B0606020202030204" pitchFamily="34" charset="0"/>
              </a:rPr>
              <a:t>Vorsorgevollmacht</a:t>
            </a:r>
            <a:endParaRPr lang="de-DE" sz="3516" dirty="0"/>
          </a:p>
        </p:txBody>
      </p:sp>
      <p:sp>
        <p:nvSpPr>
          <p:cNvPr id="3" name="Inhaltsplatzhalter 2"/>
          <p:cNvSpPr>
            <a:spLocks noGrp="1"/>
          </p:cNvSpPr>
          <p:nvPr>
            <p:ph idx="1"/>
          </p:nvPr>
        </p:nvSpPr>
        <p:spPr>
          <a:xfrm>
            <a:off x="1843027" y="1251883"/>
            <a:ext cx="8643938" cy="4911171"/>
          </a:xfrm>
        </p:spPr>
        <p:txBody>
          <a:bodyPr>
            <a:normAutofit/>
          </a:bodyPr>
          <a:lstStyle/>
          <a:p>
            <a:pPr>
              <a:buFont typeface="Wingdings" panose="05000000000000000000" pitchFamily="2" charset="2"/>
              <a:buChar char="Ø"/>
            </a:pPr>
            <a:r>
              <a:rPr lang="de-DE" dirty="0">
                <a:latin typeface="Arial Narrow" panose="020B0606020202030204" pitchFamily="34" charset="0"/>
              </a:rPr>
              <a:t>Vorsorgevollmacht für den Fall, dass der Betroffene nicht mehr in der Lage sein wird, seinen Willen selbst zu äußern, eine oder mehrere Personen bevollmächtigen, Entscheidungen mit bindender Wirkung für ihn zu treffen</a:t>
            </a:r>
          </a:p>
          <a:p>
            <a:pPr>
              <a:buFont typeface="Wingdings" panose="05000000000000000000" pitchFamily="2" charset="2"/>
              <a:buChar char="Ø"/>
            </a:pPr>
            <a:r>
              <a:rPr lang="de-DE" dirty="0">
                <a:latin typeface="Arial Narrow" panose="020B0606020202030204" pitchFamily="34" charset="0"/>
              </a:rPr>
              <a:t>Vollmacht ist grundsätzlich nicht an eine Form gebunden</a:t>
            </a:r>
          </a:p>
          <a:p>
            <a:pPr>
              <a:buFont typeface="Wingdings" panose="05000000000000000000" pitchFamily="2" charset="2"/>
              <a:buChar char="Ø"/>
            </a:pPr>
            <a:r>
              <a:rPr lang="de-DE" dirty="0">
                <a:latin typeface="Arial Narrow" panose="020B0606020202030204" pitchFamily="34" charset="0"/>
              </a:rPr>
              <a:t>Die Vorsorgevollmacht muss (im Fall einer anstehenden Betreuung), sofern sie nicht offiziell im Vorsorgeregister hinterlegt wurde, beim Betreuungsgericht abgeliefert werden (</a:t>
            </a:r>
            <a:r>
              <a:rPr lang="de-DE" dirty="0">
                <a:solidFill>
                  <a:srgbClr val="FF0000"/>
                </a:solidFill>
                <a:latin typeface="Arial Narrow" panose="020B0606020202030204" pitchFamily="34" charset="0"/>
              </a:rPr>
              <a:t>§1820 Abs.1BGB </a:t>
            </a:r>
            <a:r>
              <a:rPr lang="de-DE" dirty="0">
                <a:latin typeface="Arial Narrow" panose="020B0606020202030204" pitchFamily="34" charset="0"/>
              </a:rPr>
              <a:t>i.V. mit § 285 Abs.2 </a:t>
            </a:r>
            <a:r>
              <a:rPr lang="de-DE" dirty="0" err="1">
                <a:latin typeface="Arial Narrow" panose="020B0606020202030204" pitchFamily="34" charset="0"/>
              </a:rPr>
              <a:t>FamFG</a:t>
            </a:r>
            <a:r>
              <a:rPr lang="de-DE" dirty="0">
                <a:latin typeface="Arial Narrow" panose="020B0606020202030204" pitchFamily="34" charset="0"/>
              </a:rPr>
              <a:t>)</a:t>
            </a:r>
          </a:p>
          <a:p>
            <a:pPr>
              <a:buFont typeface="Wingdings" panose="05000000000000000000" pitchFamily="2" charset="2"/>
              <a:buChar char="Ø"/>
            </a:pPr>
            <a:r>
              <a:rPr lang="de-DE" dirty="0">
                <a:latin typeface="Arial Narrow" panose="020B0606020202030204" pitchFamily="34" charset="0"/>
              </a:rPr>
              <a:t>Gem. § 285 Abs.1 </a:t>
            </a:r>
            <a:r>
              <a:rPr lang="de-DE" dirty="0" err="1">
                <a:latin typeface="Arial Narrow" panose="020B0606020202030204" pitchFamily="34" charset="0"/>
              </a:rPr>
              <a:t>FamFG</a:t>
            </a:r>
            <a:r>
              <a:rPr lang="de-DE" dirty="0">
                <a:latin typeface="Arial Narrow" panose="020B0606020202030204" pitchFamily="34" charset="0"/>
              </a:rPr>
              <a:t> ist das Gericht vor der  Bestellung eines Betreuers verpflichtet eine Abfrage im Vorsorgeregister vorzunehmen, eine Ausnahme wäre bei Gefahr im Verzug, jedoch ist dies unverzüglich nachzuholen.</a:t>
            </a:r>
          </a:p>
          <a:p>
            <a:pPr>
              <a:buFont typeface="Wingdings" panose="05000000000000000000" pitchFamily="2" charset="2"/>
              <a:buChar char="Ø"/>
            </a:pPr>
            <a:endParaRPr lang="de-DE" dirty="0">
              <a:latin typeface="Arial Narrow" panose="020B0606020202030204" pitchFamily="34" charset="0"/>
            </a:endParaRPr>
          </a:p>
        </p:txBody>
      </p:sp>
    </p:spTree>
    <p:extLst>
      <p:ext uri="{BB962C8B-B14F-4D97-AF65-F5344CB8AC3E}">
        <p14:creationId xmlns:p14="http://schemas.microsoft.com/office/powerpoint/2010/main" val="2432113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153681"/>
            <a:ext cx="11353800" cy="7011681"/>
          </a:xfrm>
        </p:spPr>
      </p:pic>
    </p:spTree>
    <p:extLst>
      <p:ext uri="{BB962C8B-B14F-4D97-AF65-F5344CB8AC3E}">
        <p14:creationId xmlns:p14="http://schemas.microsoft.com/office/powerpoint/2010/main" val="1751111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199" y="-21978"/>
            <a:ext cx="11448571" cy="6879977"/>
          </a:xfrm>
        </p:spPr>
      </p:pic>
    </p:spTree>
    <p:extLst>
      <p:ext uri="{BB962C8B-B14F-4D97-AF65-F5344CB8AC3E}">
        <p14:creationId xmlns:p14="http://schemas.microsoft.com/office/powerpoint/2010/main" val="3561960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73504" y="239271"/>
            <a:ext cx="8643938" cy="686714"/>
          </a:xfrm>
        </p:spPr>
        <p:txBody>
          <a:bodyPr>
            <a:noAutofit/>
          </a:bodyPr>
          <a:lstStyle/>
          <a:p>
            <a:pPr algn="ctr"/>
            <a:r>
              <a:rPr lang="de-DE" dirty="0">
                <a:latin typeface="Arial Narrow" panose="020B0606020202030204" pitchFamily="34" charset="0"/>
              </a:rPr>
              <a:t>Betreuungsverfügung</a:t>
            </a:r>
          </a:p>
        </p:txBody>
      </p:sp>
      <p:sp>
        <p:nvSpPr>
          <p:cNvPr id="3" name="Inhaltsplatzhalter 2"/>
          <p:cNvSpPr>
            <a:spLocks noGrp="1"/>
          </p:cNvSpPr>
          <p:nvPr>
            <p:ph idx="1"/>
          </p:nvPr>
        </p:nvSpPr>
        <p:spPr>
          <a:xfrm rot="10800000" flipV="1">
            <a:off x="1893658" y="1885950"/>
            <a:ext cx="8643938" cy="3714750"/>
          </a:xfrm>
        </p:spPr>
        <p:txBody>
          <a:bodyPr>
            <a:noAutofit/>
          </a:bodyPr>
          <a:lstStyle/>
          <a:p>
            <a:pPr>
              <a:spcBef>
                <a:spcPts val="422"/>
              </a:spcBef>
              <a:buFont typeface="Wingdings" panose="05000000000000000000" pitchFamily="2" charset="2"/>
              <a:buChar char="Ø"/>
            </a:pPr>
            <a:r>
              <a:rPr lang="en-US" dirty="0" err="1">
                <a:solidFill>
                  <a:schemeClr val="tx1"/>
                </a:solidFill>
                <a:latin typeface="Arial Narrow" panose="020B0606020202030204" pitchFamily="34" charset="0"/>
              </a:rPr>
              <a:t>Betreuungsverfügung</a:t>
            </a:r>
            <a:r>
              <a:rPr lang="en-US" dirty="0">
                <a:solidFill>
                  <a:schemeClr val="tx1"/>
                </a:solidFill>
                <a:latin typeface="Arial Narrow" panose="020B0606020202030204" pitchFamily="34" charset="0"/>
              </a:rPr>
              <a:t> </a:t>
            </a:r>
            <a:r>
              <a:rPr lang="en-US" dirty="0">
                <a:solidFill>
                  <a:schemeClr val="tx1"/>
                </a:solidFill>
                <a:latin typeface="Arial Narrow" panose="020B0606020202030204" pitchFamily="34" charset="0"/>
                <a:sym typeface="Wingdings" panose="05000000000000000000" pitchFamily="2" charset="2"/>
              </a:rPr>
              <a:t></a:t>
            </a:r>
            <a:r>
              <a:rPr lang="en-US" dirty="0" err="1">
                <a:solidFill>
                  <a:schemeClr val="tx1"/>
                </a:solidFill>
                <a:latin typeface="Arial Narrow" panose="020B0606020202030204" pitchFamily="34" charset="0"/>
              </a:rPr>
              <a:t>für</a:t>
            </a:r>
            <a:r>
              <a:rPr lang="en-US" dirty="0">
                <a:solidFill>
                  <a:schemeClr val="tx1"/>
                </a:solidFill>
                <a:latin typeface="Arial Narrow" panose="020B0606020202030204" pitchFamily="34" charset="0"/>
              </a:rPr>
              <a:t> den Fall der </a:t>
            </a:r>
            <a:r>
              <a:rPr lang="en-US" sz="1800" dirty="0" err="1">
                <a:solidFill>
                  <a:schemeClr val="tx1"/>
                </a:solidFill>
                <a:latin typeface="Arial Narrow" panose="020B0606020202030204" pitchFamily="34" charset="0"/>
              </a:rPr>
              <a:t>Anordnung</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einer</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Betreuung</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bestimmte</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Willensäußerung</a:t>
            </a:r>
            <a:endParaRPr lang="en-US" sz="1800" dirty="0">
              <a:solidFill>
                <a:schemeClr val="tx1"/>
              </a:solidFill>
              <a:latin typeface="Arial Narrow" panose="020B0606020202030204" pitchFamily="34" charset="0"/>
            </a:endParaRPr>
          </a:p>
          <a:p>
            <a:pPr marL="0" indent="0">
              <a:spcBef>
                <a:spcPts val="422"/>
              </a:spcBef>
              <a:buNone/>
            </a:pPr>
            <a:endParaRPr lang="en-US" sz="1800" i="1" dirty="0">
              <a:solidFill>
                <a:schemeClr val="tx1"/>
              </a:solidFill>
              <a:latin typeface="Arial Narrow" panose="020B0606020202030204" pitchFamily="34" charset="0"/>
            </a:endParaRPr>
          </a:p>
          <a:p>
            <a:pPr>
              <a:spcBef>
                <a:spcPts val="422"/>
              </a:spcBef>
              <a:buFont typeface="Wingdings" panose="05000000000000000000" pitchFamily="2" charset="2"/>
              <a:buChar char="Ø"/>
            </a:pPr>
            <a:r>
              <a:rPr lang="en-US" sz="1800" dirty="0" err="1">
                <a:solidFill>
                  <a:schemeClr val="tx1"/>
                </a:solidFill>
                <a:latin typeface="Arial Narrow" panose="020B0606020202030204" pitchFamily="34" charset="0"/>
              </a:rPr>
              <a:t>Berücksichtigung</a:t>
            </a:r>
            <a:r>
              <a:rPr lang="en-US" sz="1800" dirty="0">
                <a:solidFill>
                  <a:schemeClr val="tx1"/>
                </a:solidFill>
                <a:latin typeface="Arial Narrow" panose="020B0606020202030204" pitchFamily="34" charset="0"/>
              </a:rPr>
              <a:t> des in </a:t>
            </a:r>
            <a:r>
              <a:rPr lang="en-US" sz="1800" dirty="0" err="1">
                <a:solidFill>
                  <a:schemeClr val="tx1"/>
                </a:solidFill>
                <a:latin typeface="Arial Narrow" panose="020B0606020202030204" pitchFamily="34" charset="0"/>
              </a:rPr>
              <a:t>ihr</a:t>
            </a:r>
            <a:r>
              <a:rPr lang="en-US" sz="1800" dirty="0">
                <a:solidFill>
                  <a:schemeClr val="tx1"/>
                </a:solidFill>
                <a:latin typeface="Arial Narrow" panose="020B0606020202030204" pitchFamily="34" charset="0"/>
              </a:rPr>
              <a:t> von </a:t>
            </a:r>
            <a:r>
              <a:rPr lang="en-US" sz="1800" dirty="0" err="1">
                <a:solidFill>
                  <a:schemeClr val="tx1"/>
                </a:solidFill>
                <a:latin typeface="Arial Narrow" panose="020B0606020202030204" pitchFamily="34" charset="0"/>
              </a:rPr>
              <a:t>dem</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Betroffenen</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geäußerten</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Willens</a:t>
            </a:r>
            <a:r>
              <a:rPr lang="en-US" sz="1800" dirty="0">
                <a:solidFill>
                  <a:schemeClr val="tx1"/>
                </a:solidFill>
                <a:latin typeface="Arial Narrow" panose="020B0606020202030204" pitchFamily="34" charset="0"/>
              </a:rPr>
              <a:t> hat </a:t>
            </a:r>
            <a:r>
              <a:rPr lang="en-US" sz="1800" dirty="0" err="1">
                <a:solidFill>
                  <a:schemeClr val="tx1"/>
                </a:solidFill>
                <a:latin typeface="Arial Narrow" panose="020B0606020202030204" pitchFamily="34" charset="0"/>
              </a:rPr>
              <a:t>unabhängig</a:t>
            </a:r>
            <a:r>
              <a:rPr lang="en-US" sz="1800" dirty="0">
                <a:solidFill>
                  <a:schemeClr val="tx1"/>
                </a:solidFill>
                <a:latin typeface="Arial Narrow" panose="020B0606020202030204" pitchFamily="34" charset="0"/>
              </a:rPr>
              <a:t> von der </a:t>
            </a:r>
            <a:r>
              <a:rPr lang="en-US" sz="1800" dirty="0" err="1">
                <a:solidFill>
                  <a:schemeClr val="tx1"/>
                </a:solidFill>
                <a:latin typeface="Arial Narrow" panose="020B0606020202030204" pitchFamily="34" charset="0"/>
              </a:rPr>
              <a:t>Geschäftsfähigkeit</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zu</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erfolgen</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sofern</a:t>
            </a:r>
            <a:r>
              <a:rPr lang="en-US" sz="1800" dirty="0">
                <a:solidFill>
                  <a:schemeClr val="tx1"/>
                </a:solidFill>
                <a:latin typeface="Arial Narrow" panose="020B0606020202030204" pitchFamily="34" charset="0"/>
              </a:rPr>
              <a:t> der </a:t>
            </a:r>
            <a:r>
              <a:rPr lang="en-US" sz="1800" dirty="0" err="1">
                <a:solidFill>
                  <a:schemeClr val="tx1"/>
                </a:solidFill>
                <a:latin typeface="Arial Narrow" panose="020B0606020202030204" pitchFamily="34" charset="0"/>
              </a:rPr>
              <a:t>Wille</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mit</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dem</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Wohl</a:t>
            </a:r>
            <a:r>
              <a:rPr lang="en-US" sz="1800" dirty="0">
                <a:solidFill>
                  <a:schemeClr val="tx1"/>
                </a:solidFill>
                <a:latin typeface="Arial Narrow" panose="020B0606020202030204" pitchFamily="34" charset="0"/>
              </a:rPr>
              <a:t> des </a:t>
            </a:r>
            <a:r>
              <a:rPr lang="en-US" sz="1800" dirty="0" err="1">
                <a:solidFill>
                  <a:schemeClr val="tx1"/>
                </a:solidFill>
                <a:latin typeface="Arial Narrow" panose="020B0606020202030204" pitchFamily="34" charset="0"/>
              </a:rPr>
              <a:t>Betreuten</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vereinbar</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ist</a:t>
            </a:r>
            <a:endParaRPr lang="en-US" sz="1800" dirty="0">
              <a:solidFill>
                <a:schemeClr val="tx1"/>
              </a:solidFill>
              <a:latin typeface="Arial Narrow" panose="020B0606020202030204" pitchFamily="34" charset="0"/>
            </a:endParaRPr>
          </a:p>
          <a:p>
            <a:pPr marL="0" indent="0">
              <a:spcBef>
                <a:spcPts val="422"/>
              </a:spcBef>
              <a:buNone/>
            </a:pPr>
            <a:endParaRPr lang="en-US" sz="1800" dirty="0">
              <a:solidFill>
                <a:schemeClr val="tx1"/>
              </a:solidFill>
              <a:latin typeface="Arial Narrow" panose="020B0606020202030204" pitchFamily="34" charset="0"/>
            </a:endParaRPr>
          </a:p>
          <a:p>
            <a:pPr>
              <a:spcBef>
                <a:spcPts val="422"/>
              </a:spcBef>
              <a:buFont typeface="Wingdings" panose="05000000000000000000" pitchFamily="2" charset="2"/>
              <a:buChar char="Ø"/>
            </a:pPr>
            <a:r>
              <a:rPr lang="en-US" sz="1800" dirty="0" err="1">
                <a:solidFill>
                  <a:schemeClr val="tx1"/>
                </a:solidFill>
                <a:latin typeface="Arial Narrow" panose="020B0606020202030204" pitchFamily="34" charset="0"/>
              </a:rPr>
              <a:t>Möglicher</a:t>
            </a:r>
            <a:r>
              <a:rPr lang="en-US" sz="1800" dirty="0">
                <a:solidFill>
                  <a:schemeClr val="tx1"/>
                </a:solidFill>
                <a:latin typeface="Arial Narrow" panose="020B0606020202030204" pitchFamily="34" charset="0"/>
              </a:rPr>
              <a:t> </a:t>
            </a:r>
            <a:r>
              <a:rPr lang="en-US" sz="1800" dirty="0" err="1">
                <a:solidFill>
                  <a:schemeClr val="tx1"/>
                </a:solidFill>
                <a:latin typeface="Arial Narrow" panose="020B0606020202030204" pitchFamily="34" charset="0"/>
              </a:rPr>
              <a:t>Inhalt</a:t>
            </a:r>
            <a:r>
              <a:rPr lang="en-US" sz="1800" dirty="0">
                <a:solidFill>
                  <a:schemeClr val="tx1"/>
                </a:solidFill>
                <a:latin typeface="Arial Narrow" panose="020B0606020202030204" pitchFamily="34" charset="0"/>
              </a:rPr>
              <a:t> der </a:t>
            </a:r>
            <a:r>
              <a:rPr lang="en-US" sz="1800" dirty="0" err="1">
                <a:solidFill>
                  <a:schemeClr val="tx1"/>
                </a:solidFill>
                <a:latin typeface="Arial Narrow" panose="020B0606020202030204" pitchFamily="34" charset="0"/>
              </a:rPr>
              <a:t>Betreuungsverfügung</a:t>
            </a:r>
            <a:r>
              <a:rPr lang="en-US" sz="1800" dirty="0">
                <a:solidFill>
                  <a:schemeClr val="tx1"/>
                </a:solidFill>
                <a:latin typeface="Arial Narrow" panose="020B0606020202030204" pitchFamily="34" charset="0"/>
              </a:rPr>
              <a:t>:</a:t>
            </a:r>
          </a:p>
          <a:p>
            <a:pPr>
              <a:spcBef>
                <a:spcPts val="422"/>
              </a:spcBef>
              <a:buFont typeface="Wingdings" panose="05000000000000000000" pitchFamily="2" charset="2"/>
              <a:buChar char="Ø"/>
            </a:pPr>
            <a:endParaRPr lang="de-DE" sz="1800" dirty="0">
              <a:solidFill>
                <a:schemeClr val="tx1"/>
              </a:solidFill>
              <a:latin typeface="Arial Narrow" panose="020B0606020202030204" pitchFamily="34" charset="0"/>
            </a:endParaRPr>
          </a:p>
          <a:p>
            <a:pPr lvl="1">
              <a:spcBef>
                <a:spcPts val="422"/>
              </a:spcBef>
              <a:buFont typeface="Wingdings" panose="05000000000000000000" pitchFamily="2" charset="2"/>
              <a:buChar char="§"/>
            </a:pPr>
            <a:r>
              <a:rPr lang="en-US" dirty="0" err="1">
                <a:solidFill>
                  <a:schemeClr val="tx1"/>
                </a:solidFill>
                <a:latin typeface="Arial Narrow" panose="020B0606020202030204" pitchFamily="34" charset="0"/>
              </a:rPr>
              <a:t>Vorschläge</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zur</a:t>
            </a:r>
            <a:r>
              <a:rPr lang="en-US" dirty="0">
                <a:solidFill>
                  <a:schemeClr val="tx1"/>
                </a:solidFill>
                <a:latin typeface="Arial Narrow" panose="020B0606020202030204" pitchFamily="34" charset="0"/>
              </a:rPr>
              <a:t> Person des </a:t>
            </a:r>
            <a:r>
              <a:rPr lang="en-US" dirty="0" err="1">
                <a:solidFill>
                  <a:schemeClr val="tx1"/>
                </a:solidFill>
                <a:latin typeface="Arial Narrow" panose="020B0606020202030204" pitchFamily="34" charset="0"/>
              </a:rPr>
              <a:t>Betreuers</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vgl</a:t>
            </a:r>
            <a:r>
              <a:rPr lang="en-US" dirty="0">
                <a:solidFill>
                  <a:schemeClr val="tx1"/>
                </a:solidFill>
                <a:latin typeface="Arial Narrow" panose="020B0606020202030204" pitchFamily="34" charset="0"/>
              </a:rPr>
              <a:t>. § 1816 BGB </a:t>
            </a:r>
            <a:endParaRPr lang="de-DE" dirty="0">
              <a:solidFill>
                <a:schemeClr val="tx1"/>
              </a:solidFill>
              <a:latin typeface="Arial Narrow" panose="020B0606020202030204" pitchFamily="34" charset="0"/>
            </a:endParaRPr>
          </a:p>
          <a:p>
            <a:pPr lvl="1">
              <a:spcBef>
                <a:spcPts val="422"/>
              </a:spcBef>
              <a:buFont typeface="Wingdings" panose="05000000000000000000" pitchFamily="2" charset="2"/>
              <a:buChar char="§"/>
            </a:pPr>
            <a:r>
              <a:rPr lang="en-US" dirty="0" err="1">
                <a:solidFill>
                  <a:schemeClr val="tx1"/>
                </a:solidFill>
                <a:latin typeface="Arial Narrow" panose="020B0606020202030204" pitchFamily="34" charset="0"/>
              </a:rPr>
              <a:t>Wünsche</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zur</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Übertragung</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bestimmter</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Aufgabenkreise</a:t>
            </a:r>
            <a:endParaRPr lang="en-US" dirty="0">
              <a:solidFill>
                <a:schemeClr val="tx1"/>
              </a:solidFill>
              <a:latin typeface="Arial Narrow" panose="020B0606020202030204" pitchFamily="34" charset="0"/>
            </a:endParaRPr>
          </a:p>
          <a:p>
            <a:pPr marL="457200" lvl="1" indent="0">
              <a:spcBef>
                <a:spcPts val="422"/>
              </a:spcBef>
              <a:buNone/>
            </a:pPr>
            <a:endParaRPr lang="de-DE" dirty="0">
              <a:solidFill>
                <a:schemeClr val="tx1"/>
              </a:solidFill>
              <a:latin typeface="Arial Narrow" panose="020B0606020202030204" pitchFamily="34" charset="0"/>
            </a:endParaRPr>
          </a:p>
          <a:p>
            <a:pPr lvl="1">
              <a:spcBef>
                <a:spcPts val="422"/>
              </a:spcBef>
              <a:buFont typeface="Wingdings" panose="05000000000000000000" pitchFamily="2" charset="2"/>
              <a:buChar char="§"/>
            </a:pPr>
            <a:r>
              <a:rPr lang="en-US" dirty="0" err="1">
                <a:solidFill>
                  <a:schemeClr val="tx1"/>
                </a:solidFill>
                <a:latin typeface="Arial Narrow" panose="020B0606020202030204" pitchFamily="34" charset="0"/>
              </a:rPr>
              <a:t>Wünsche</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hinsichtlich</a:t>
            </a:r>
            <a:r>
              <a:rPr lang="en-US" dirty="0">
                <a:solidFill>
                  <a:schemeClr val="tx1"/>
                </a:solidFill>
                <a:latin typeface="Arial Narrow" panose="020B0606020202030204" pitchFamily="34" charset="0"/>
              </a:rPr>
              <a:t> der </a:t>
            </a:r>
            <a:r>
              <a:rPr lang="en-US" dirty="0" err="1">
                <a:solidFill>
                  <a:schemeClr val="tx1"/>
                </a:solidFill>
                <a:latin typeface="Arial Narrow" panose="020B0606020202030204" pitchFamily="34" charset="0"/>
              </a:rPr>
              <a:t>Lebensgestaltung</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während</a:t>
            </a:r>
            <a:r>
              <a:rPr lang="en-US" dirty="0">
                <a:solidFill>
                  <a:schemeClr val="tx1"/>
                </a:solidFill>
                <a:latin typeface="Arial Narrow" panose="020B0606020202030204" pitchFamily="34" charset="0"/>
              </a:rPr>
              <a:t> der </a:t>
            </a:r>
            <a:r>
              <a:rPr lang="en-US" dirty="0" err="1">
                <a:solidFill>
                  <a:schemeClr val="tx1"/>
                </a:solidFill>
                <a:latin typeface="Arial Narrow" panose="020B0606020202030204" pitchFamily="34" charset="0"/>
              </a:rPr>
              <a:t>Betreuung</a:t>
            </a:r>
            <a:r>
              <a:rPr lang="en-US" dirty="0">
                <a:solidFill>
                  <a:schemeClr val="tx1"/>
                </a:solidFill>
                <a:latin typeface="Arial Narrow" panose="020B0606020202030204" pitchFamily="34" charset="0"/>
              </a:rPr>
              <a:t>, </a:t>
            </a:r>
            <a:r>
              <a:rPr lang="en-US" dirty="0" err="1">
                <a:solidFill>
                  <a:schemeClr val="tx1"/>
                </a:solidFill>
                <a:latin typeface="Arial Narrow" panose="020B0606020202030204" pitchFamily="34" charset="0"/>
              </a:rPr>
              <a:t>vgl</a:t>
            </a:r>
            <a:r>
              <a:rPr lang="en-US" dirty="0">
                <a:solidFill>
                  <a:schemeClr val="tx1"/>
                </a:solidFill>
                <a:latin typeface="Arial Narrow" panose="020B0606020202030204" pitchFamily="34" charset="0"/>
              </a:rPr>
              <a:t>. §1821 Abs. 2 BGB </a:t>
            </a:r>
          </a:p>
          <a:p>
            <a:pPr lvl="1">
              <a:spcBef>
                <a:spcPts val="422"/>
              </a:spcBef>
              <a:buFont typeface="Wingdings" panose="05000000000000000000" pitchFamily="2" charset="2"/>
              <a:buChar char="§"/>
            </a:pPr>
            <a:r>
              <a:rPr lang="de-DE" dirty="0">
                <a:solidFill>
                  <a:schemeClr val="tx1"/>
                </a:solidFill>
                <a:latin typeface="Arial Narrow" panose="020B0606020202030204" pitchFamily="34" charset="0"/>
              </a:rPr>
              <a:t>§ 285 Abs. 2 </a:t>
            </a:r>
            <a:r>
              <a:rPr lang="de-DE" dirty="0" err="1">
                <a:solidFill>
                  <a:schemeClr val="tx1"/>
                </a:solidFill>
                <a:latin typeface="Arial Narrow" panose="020B0606020202030204" pitchFamily="34" charset="0"/>
              </a:rPr>
              <a:t>FamFG</a:t>
            </a:r>
            <a:r>
              <a:rPr lang="de-DE" dirty="0">
                <a:solidFill>
                  <a:schemeClr val="tx1"/>
                </a:solidFill>
                <a:latin typeface="Arial Narrow" panose="020B0606020202030204" pitchFamily="34" charset="0"/>
              </a:rPr>
              <a:t> (Herausgabe an das Betreuungsgericht) gilt hierfür ebenso.</a:t>
            </a:r>
          </a:p>
          <a:p>
            <a:pPr marL="0" indent="0">
              <a:buNone/>
            </a:pPr>
            <a:endParaRPr lang="de-DE" dirty="0"/>
          </a:p>
        </p:txBody>
      </p:sp>
    </p:spTree>
    <p:extLst>
      <p:ext uri="{BB962C8B-B14F-4D97-AF65-F5344CB8AC3E}">
        <p14:creationId xmlns:p14="http://schemas.microsoft.com/office/powerpoint/2010/main" val="300999669"/>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334</Words>
  <Application>Microsoft Office PowerPoint</Application>
  <PresentationFormat>Breitbild</PresentationFormat>
  <Paragraphs>24</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 Narrow</vt:lpstr>
      <vt:lpstr>Century Gothic</vt:lpstr>
      <vt:lpstr>Wingdings</vt:lpstr>
      <vt:lpstr>Wingdings 3</vt:lpstr>
      <vt:lpstr>Segment</vt:lpstr>
      <vt:lpstr>Wie kann man schon heute für den Tag X vorsorgen?   Patientenverfügung/Vorsorgevollmacht/ Betreuungsverfügung </vt:lpstr>
      <vt:lpstr>Patientenverfügung</vt:lpstr>
      <vt:lpstr>Vorsorgevollmacht</vt:lpstr>
      <vt:lpstr>PowerPoint-Präsentation</vt:lpstr>
      <vt:lpstr>PowerPoint-Präsentation</vt:lpstr>
      <vt:lpstr>Betreuungsverfügung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 kann man schon heute für den Tag X vorsorgen?   Patientenverfügung/Vorsorgevollmacht/ Betreuungsverfügung </dc:title>
  <dc:creator>Neuendorf-Schulz, Simone</dc:creator>
  <cp:lastModifiedBy>Neuendorf-Schulz, Simone</cp:lastModifiedBy>
  <cp:revision>1</cp:revision>
  <dcterms:created xsi:type="dcterms:W3CDTF">2024-11-13T10:01:58Z</dcterms:created>
  <dcterms:modified xsi:type="dcterms:W3CDTF">2024-11-13T10:08:07Z</dcterms:modified>
</cp:coreProperties>
</file>