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E71A6-10BD-43A9-ADBE-54C542328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37F86D-387A-4742-A296-D8B00AB42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8FB27A-5474-4975-B730-BDC1E90D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3BA171-9411-4CC3-90E5-12DCA5BE7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093191-A501-4D51-8A71-C4CBF976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31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1F847A-73E4-4CF1-BC35-6222D202B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C964B0-519F-40F1-A687-775564370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FA2DEF-8F13-4340-8C26-D238D67FC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9613BE-8FA9-4623-839C-D06A9626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2A5D0-85B3-4AC0-AF75-0B1166EED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47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18C299D-5344-4019-A9B7-EB3A88A1B0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50E0E94-D4D9-44D9-958C-4FBB76D9C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6620BC-6F04-4EDB-9915-40B453B9F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281BBC-2473-4AF3-B14C-50D3D286F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70B723-F8F8-49F1-B08A-0F2E25969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550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45243-DAD8-4898-BEB4-DD9ED10BA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77CBB7-C851-4028-94A8-EAA9A5C26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82FACA-CAED-437C-BCBD-20CA9CD27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0BCA0F-F04E-49A0-84DF-6B3B7F85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821E7A-DB3C-44E6-857F-2A982661E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0120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69A69-C68B-4013-B3D4-88E0045FF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5A01AA-EB3C-4E09-936F-BAF0F123B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CF74A0-5296-4BB9-A609-3DA542E6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5A428A-17CD-48E4-8B24-42D0600B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C08052-15C1-4F79-B156-582FDC90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527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58FB7C-8A7F-41A9-8D9F-0F635522B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36B2A-865E-48C9-AAF3-BCE132944D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F647104-6867-4AB0-A134-F2741A2CFD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9EB313-6CD2-49E3-8D1C-83D5D2FD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5A8BA4C-442A-46BB-8ED9-27F9DF78F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085F8AF-1E33-498D-8031-4D19EEB12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43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1858DB-269D-442A-8392-50F217E9D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00EABFC-7248-447B-B4B1-8F1E34C43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F8F3553-5C0D-4053-B106-806380012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16F98B8-B5DC-4A62-B1C4-552F0D593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A4B062D-AA7C-4C8D-A14A-69C32371C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C7E401F-8AC4-47AA-B1E2-DBC6C8B54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DCCA5E-9C39-4229-B522-EB5301CBC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52042DF-2534-4EF5-B33C-6BD74EF6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652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2F5CC8-F40B-488A-B388-E2940722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3F993DC-1E84-4125-BEFF-4299D4EA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04C5965-C42E-4AB6-BBFD-0B081E1C3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C0A993B-DF5E-4843-A881-1EB0C4A7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3553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46FF2D7-206C-4728-AED3-C4BE2EB24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7B293E0-02D5-480E-A4AB-46B78C1C9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287EDC-6769-461A-B344-45350B13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36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681F47-4098-472B-B025-C4C7F11BB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765A33-CA79-42A3-8DCD-082FAABE5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92E97B-3BAB-4CC3-B275-0EFA34ACFA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E8897A-A02D-4443-9447-63BBF0665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79C9CA-2594-4A1D-8EFC-F192BC4DC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C23960F-7792-41DA-A8A4-FBEF30BE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556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9C6D41-8F8D-4FAB-A929-BB086A1AB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E1A4ED-CA22-4814-A0DB-7D60BC8A50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24B8679-8648-4186-9FAF-F8762D67B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3C296B3-D233-432D-A899-AF710CCB0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315C84-66C1-43D4-987B-181CD7D8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80CB7D-613C-43F2-960D-49D47BDAE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30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A010AD-867A-4EE3-B5E1-7E494615E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5F06B0-EF98-4804-8CDF-03DBC2EEF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B94411-3066-42AD-8D40-C8FDA708D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3AF0-B655-4801-A8BA-AB471049C886}" type="datetimeFigureOut">
              <a:rPr lang="de-DE" smtClean="0"/>
              <a:t>11.11.2024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6C740A-B33F-44F9-ADA0-92E95920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2602E3-381C-4617-96A7-58B1C2CE10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D6EB-BBDB-44C2-94AB-7DFEF616C2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63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7DE31293-E4A3-43C9-A199-33A0783A9F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835" y="2418696"/>
            <a:ext cx="9144000" cy="1655762"/>
          </a:xfrm>
        </p:spPr>
        <p:txBody>
          <a:bodyPr>
            <a:normAutofit/>
          </a:bodyPr>
          <a:lstStyle/>
          <a:p>
            <a:r>
              <a:rPr lang="de-DE" sz="2800" b="1" u="sng" dirty="0">
                <a:solidFill>
                  <a:schemeClr val="accent1"/>
                </a:solidFill>
              </a:rPr>
              <a:t>Streitverkündung</a:t>
            </a:r>
          </a:p>
        </p:txBody>
      </p:sp>
    </p:spTree>
    <p:extLst>
      <p:ext uri="{BB962C8B-B14F-4D97-AF65-F5344CB8AC3E}">
        <p14:creationId xmlns:p14="http://schemas.microsoft.com/office/powerpoint/2010/main" val="273494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76A3C9-0E3D-4A4B-9C8E-8B0CE6B64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224118"/>
            <a:ext cx="11138647" cy="5952845"/>
          </a:xfrm>
        </p:spPr>
        <p:txBody>
          <a:bodyPr>
            <a:normAutofit/>
          </a:bodyPr>
          <a:lstStyle/>
          <a:p>
            <a:pPr marL="926465" marR="182880" indent="0">
              <a:lnSpc>
                <a:spcPct val="144700"/>
              </a:lnSpc>
              <a:spcBef>
                <a:spcPts val="100"/>
              </a:spcBef>
              <a:buSzPct val="90909"/>
              <a:buNone/>
              <a:tabLst>
                <a:tab pos="1155065" algn="l"/>
                <a:tab pos="1155700" algn="l"/>
              </a:tabLst>
            </a:pPr>
            <a:r>
              <a:rPr lang="de-DE" b="1" u="sng" dirty="0">
                <a:cs typeface="Arial"/>
              </a:rPr>
              <a:t>Kosten der Widerklage</a:t>
            </a:r>
          </a:p>
          <a:p>
            <a:pPr marL="926465" marR="182880" indent="0">
              <a:lnSpc>
                <a:spcPct val="100000"/>
              </a:lnSpc>
              <a:spcBef>
                <a:spcPts val="100"/>
              </a:spcBef>
              <a:buSzPct val="90909"/>
              <a:buNone/>
              <a:tabLst>
                <a:tab pos="1155065" algn="l"/>
                <a:tab pos="1155700" algn="l"/>
              </a:tabLst>
            </a:pPr>
            <a:br>
              <a:rPr lang="de-DE" dirty="0">
                <a:cs typeface="Arial"/>
              </a:rPr>
            </a:br>
            <a:r>
              <a:rPr lang="de-DE" dirty="0">
                <a:cs typeface="Arial"/>
              </a:rPr>
              <a:t>ob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für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eine</a:t>
            </a:r>
            <a:r>
              <a:rPr lang="de-DE" spc="-45" dirty="0">
                <a:cs typeface="Arial"/>
              </a:rPr>
              <a:t> </a:t>
            </a:r>
            <a:r>
              <a:rPr lang="de-DE" dirty="0">
                <a:cs typeface="Arial"/>
              </a:rPr>
              <a:t>Widerklage</a:t>
            </a:r>
            <a:r>
              <a:rPr lang="de-DE" spc="-10" dirty="0">
                <a:cs typeface="Arial"/>
              </a:rPr>
              <a:t> Verfahrensgebühren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entstehen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oder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nicht, hängt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davon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ab, </a:t>
            </a:r>
            <a:r>
              <a:rPr lang="de-DE" spc="-25" dirty="0">
                <a:cs typeface="Arial"/>
              </a:rPr>
              <a:t>ob </a:t>
            </a:r>
            <a:r>
              <a:rPr lang="de-DE" dirty="0">
                <a:cs typeface="Arial"/>
              </a:rPr>
              <a:t>die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Klage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die</a:t>
            </a:r>
            <a:r>
              <a:rPr lang="de-DE" spc="-60" dirty="0">
                <a:cs typeface="Arial"/>
              </a:rPr>
              <a:t> </a:t>
            </a:r>
            <a:r>
              <a:rPr lang="de-DE" dirty="0">
                <a:cs typeface="Arial"/>
              </a:rPr>
              <a:t>Widerklage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verschiedene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Gegenstände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betreffen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oder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ob</a:t>
            </a:r>
            <a:r>
              <a:rPr lang="de-DE" spc="-25" dirty="0">
                <a:cs typeface="Arial"/>
              </a:rPr>
              <a:t> sie </a:t>
            </a:r>
            <a:r>
              <a:rPr lang="de-DE" dirty="0">
                <a:cs typeface="Arial"/>
              </a:rPr>
              <a:t>denselben</a:t>
            </a:r>
            <a:r>
              <a:rPr lang="de-DE" spc="-60" dirty="0">
                <a:cs typeface="Arial"/>
              </a:rPr>
              <a:t> </a:t>
            </a:r>
            <a:r>
              <a:rPr lang="de-DE" dirty="0">
                <a:cs typeface="Arial"/>
              </a:rPr>
              <a:t>Streitgegenstand</a:t>
            </a:r>
            <a:r>
              <a:rPr lang="de-DE" spc="-6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haben</a:t>
            </a:r>
            <a:br>
              <a:rPr lang="de-DE" spc="-10" dirty="0">
                <a:cs typeface="Arial"/>
              </a:rPr>
            </a:br>
            <a:endParaRPr lang="de-DE" spc="-10" dirty="0">
              <a:cs typeface="Arial"/>
            </a:endParaRPr>
          </a:p>
          <a:p>
            <a:pPr marL="0" indent="0">
              <a:buNone/>
            </a:pP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041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45E9CF6-8DBA-4D9C-8F16-2685821C3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765" y="188260"/>
            <a:ext cx="11040035" cy="5988704"/>
          </a:xfrm>
        </p:spPr>
        <p:txBody>
          <a:bodyPr/>
          <a:lstStyle/>
          <a:p>
            <a:pPr marL="926465" marR="182880" indent="0">
              <a:lnSpc>
                <a:spcPct val="100000"/>
              </a:lnSpc>
              <a:spcBef>
                <a:spcPts val="100"/>
              </a:spcBef>
              <a:buSzPct val="90909"/>
              <a:buNone/>
              <a:tabLst>
                <a:tab pos="1155065" algn="l"/>
                <a:tab pos="1155700" algn="l"/>
              </a:tabLst>
            </a:pPr>
            <a:br>
              <a:rPr lang="de-DE" i="1" spc="-10" dirty="0">
                <a:cs typeface="Arial"/>
              </a:rPr>
            </a:br>
            <a:endParaRPr lang="de-DE" i="1" spc="-10" dirty="0">
              <a:cs typeface="Arial"/>
            </a:endParaRPr>
          </a:p>
          <a:p>
            <a:pPr marL="926465" marR="182880" indent="0">
              <a:lnSpc>
                <a:spcPct val="100000"/>
              </a:lnSpc>
              <a:spcBef>
                <a:spcPts val="100"/>
              </a:spcBef>
              <a:buSzPct val="90909"/>
              <a:buNone/>
              <a:tabLst>
                <a:tab pos="1155065" algn="l"/>
                <a:tab pos="1155700" algn="l"/>
              </a:tabLst>
            </a:pPr>
            <a:r>
              <a:rPr lang="de-DE" i="1" u="sng" spc="-10" dirty="0">
                <a:cs typeface="Arial"/>
              </a:rPr>
              <a:t>bei verschiedenen Streitgegenständen:</a:t>
            </a:r>
            <a:br>
              <a:rPr lang="de-DE" spc="-10" dirty="0">
                <a:cs typeface="Arial"/>
              </a:rPr>
            </a:br>
            <a:r>
              <a:rPr lang="de-DE" dirty="0">
                <a:cs typeface="Arial"/>
              </a:rPr>
              <a:t>beide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Streitwerte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werden addiert,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keine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Vorschusspflicht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für</a:t>
            </a:r>
            <a:r>
              <a:rPr lang="de-DE" spc="-15" dirty="0">
                <a:cs typeface="Arial"/>
              </a:rPr>
              <a:t> </a:t>
            </a:r>
            <a:r>
              <a:rPr lang="de-DE" spc="-25" dirty="0">
                <a:cs typeface="Arial"/>
              </a:rPr>
              <a:t>den </a:t>
            </a:r>
            <a:r>
              <a:rPr lang="de-DE" dirty="0">
                <a:cs typeface="Arial"/>
              </a:rPr>
              <a:t>Differenzbetrag</a:t>
            </a:r>
            <a:r>
              <a:rPr lang="de-DE" spc="-2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(§</a:t>
            </a:r>
            <a:r>
              <a:rPr lang="de-DE" sz="2000" spc="-2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12</a:t>
            </a:r>
            <a:r>
              <a:rPr lang="de-DE" sz="2000" spc="-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II</a:t>
            </a:r>
            <a:r>
              <a:rPr lang="de-DE" sz="2000" spc="-2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Nr.</a:t>
            </a:r>
            <a:r>
              <a:rPr lang="de-DE" sz="2000" spc="-2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1</a:t>
            </a:r>
            <a:r>
              <a:rPr lang="de-DE" sz="2000" spc="-2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GKG)</a:t>
            </a:r>
            <a:r>
              <a:rPr lang="de-DE" dirty="0">
                <a:cs typeface="Arial"/>
              </a:rPr>
              <a:t>,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mit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Eingang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50" dirty="0">
                <a:cs typeface="Arial"/>
              </a:rPr>
              <a:t> </a:t>
            </a:r>
            <a:r>
              <a:rPr lang="de-DE" dirty="0">
                <a:cs typeface="Arial"/>
              </a:rPr>
              <a:t>Widerklage</a:t>
            </a:r>
            <a:r>
              <a:rPr lang="de-DE" spc="-3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fällig</a:t>
            </a:r>
            <a:endParaRPr lang="de-DE" dirty="0">
              <a:cs typeface="Arial"/>
            </a:endParaRPr>
          </a:p>
          <a:p>
            <a:pPr marL="926465" indent="0">
              <a:lnSpc>
                <a:spcPct val="100000"/>
              </a:lnSpc>
              <a:spcBef>
                <a:spcPts val="575"/>
              </a:spcBef>
              <a:buNone/>
            </a:pPr>
            <a:r>
              <a:rPr lang="de-DE" sz="2000" dirty="0">
                <a:cs typeface="Arial"/>
              </a:rPr>
              <a:t>(§</a:t>
            </a:r>
            <a:r>
              <a:rPr lang="de-DE" sz="2000" spc="-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6</a:t>
            </a:r>
            <a:r>
              <a:rPr lang="de-DE" sz="2000" spc="-1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I</a:t>
            </a:r>
            <a:r>
              <a:rPr lang="de-DE" sz="2000" spc="-1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S.</a:t>
            </a:r>
            <a:r>
              <a:rPr lang="de-DE" sz="2000" spc="-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1</a:t>
            </a:r>
            <a:r>
              <a:rPr lang="de-DE" sz="2000" spc="-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Nr.</a:t>
            </a:r>
            <a:r>
              <a:rPr lang="de-DE" sz="2000" spc="-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1</a:t>
            </a:r>
            <a:r>
              <a:rPr lang="de-DE" sz="2000" spc="-1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GKG)</a:t>
            </a:r>
            <a:r>
              <a:rPr lang="de-DE" sz="2000" spc="-5" dirty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Widerkläger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=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Kostenschuldner </a:t>
            </a:r>
            <a:r>
              <a:rPr lang="de-DE" sz="2000" dirty="0">
                <a:cs typeface="Arial"/>
              </a:rPr>
              <a:t>(§</a:t>
            </a:r>
            <a:r>
              <a:rPr lang="de-DE" sz="2000" spc="-1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22</a:t>
            </a:r>
            <a:r>
              <a:rPr lang="de-DE" sz="2000" spc="-2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I</a:t>
            </a:r>
            <a:r>
              <a:rPr lang="de-DE" sz="2000" spc="-15" dirty="0">
                <a:cs typeface="Arial"/>
              </a:rPr>
              <a:t> </a:t>
            </a:r>
            <a:r>
              <a:rPr lang="de-DE" sz="2000" dirty="0">
                <a:cs typeface="Arial"/>
              </a:rPr>
              <a:t>S.</a:t>
            </a:r>
            <a:r>
              <a:rPr lang="de-DE" sz="2000" spc="-10" dirty="0">
                <a:cs typeface="Arial"/>
              </a:rPr>
              <a:t> </a:t>
            </a:r>
            <a:r>
              <a:rPr lang="de-DE" sz="2000" dirty="0">
                <a:cs typeface="Arial"/>
              </a:rPr>
              <a:t>1</a:t>
            </a:r>
            <a:r>
              <a:rPr lang="de-DE" sz="2000" spc="-15" dirty="0">
                <a:cs typeface="Arial"/>
              </a:rPr>
              <a:t> </a:t>
            </a:r>
            <a:r>
              <a:rPr lang="de-DE" sz="2000" spc="-20" dirty="0">
                <a:cs typeface="Arial"/>
              </a:rPr>
              <a:t>GKG)</a:t>
            </a:r>
            <a:endParaRPr lang="de-DE" sz="2000" dirty="0">
              <a:cs typeface="Arial"/>
            </a:endParaRPr>
          </a:p>
          <a:p>
            <a:pPr marL="468630" indent="0">
              <a:lnSpc>
                <a:spcPct val="100000"/>
              </a:lnSpc>
              <a:spcBef>
                <a:spcPts val="575"/>
              </a:spcBef>
              <a:buNone/>
              <a:tabLst>
                <a:tab pos="697865" algn="l"/>
                <a:tab pos="698500" algn="l"/>
              </a:tabLst>
            </a:pPr>
            <a:br>
              <a:rPr lang="de-DE" i="1" dirty="0">
                <a:cs typeface="Arial"/>
              </a:rPr>
            </a:br>
            <a:br>
              <a:rPr lang="de-DE" i="1" dirty="0">
                <a:cs typeface="Arial"/>
              </a:rPr>
            </a:br>
            <a:r>
              <a:rPr lang="de-DE" i="1" dirty="0">
                <a:cs typeface="Arial"/>
              </a:rPr>
              <a:t> 			</a:t>
            </a:r>
            <a:r>
              <a:rPr lang="de-DE" i="1" u="sng" dirty="0">
                <a:cs typeface="Arial"/>
              </a:rPr>
              <a:t>denselben</a:t>
            </a:r>
            <a:r>
              <a:rPr lang="de-DE" i="1" u="sng" spc="-45" dirty="0">
                <a:cs typeface="Arial"/>
              </a:rPr>
              <a:t> </a:t>
            </a:r>
            <a:r>
              <a:rPr lang="de-DE" i="1" u="sng" spc="-10" dirty="0">
                <a:cs typeface="Arial"/>
              </a:rPr>
              <a:t>Streitgegenstand:</a:t>
            </a:r>
            <a:br>
              <a:rPr lang="de-DE" sz="2400" i="1" spc="-10" dirty="0">
                <a:cs typeface="Arial"/>
              </a:rPr>
            </a:br>
            <a:r>
              <a:rPr lang="de-DE" sz="2400" i="1" spc="-10" dirty="0">
                <a:cs typeface="Arial"/>
              </a:rPr>
              <a:t>			</a:t>
            </a:r>
            <a:r>
              <a:rPr lang="de-DE" sz="2800" dirty="0">
                <a:cs typeface="Arial"/>
              </a:rPr>
              <a:t>der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höhere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Streitwert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ist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maßgeblich,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keine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Gebührenanforderung, 			</a:t>
            </a:r>
            <a:r>
              <a:rPr lang="de-DE" sz="2800" dirty="0">
                <a:cs typeface="Arial"/>
              </a:rPr>
              <a:t>Widerkläger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haftet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nun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auch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als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Antragsteller</a:t>
            </a:r>
            <a:endParaRPr lang="de-DE" sz="2800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670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E2BF4D7-A43B-4993-9C8F-B90675FA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5482"/>
            <a:ext cx="10515600" cy="5791481"/>
          </a:xfrm>
        </p:spPr>
        <p:txBody>
          <a:bodyPr/>
          <a:lstStyle/>
          <a:p>
            <a:pPr marL="240665" marR="17780">
              <a:lnSpc>
                <a:spcPct val="1000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dirty="0">
                <a:cs typeface="Arial"/>
              </a:rPr>
              <a:t>sollte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15" dirty="0">
                <a:cs typeface="Arial"/>
              </a:rPr>
              <a:t> </a:t>
            </a:r>
            <a:r>
              <a:rPr lang="de-DE" dirty="0" err="1">
                <a:cs typeface="Arial"/>
              </a:rPr>
              <a:t>UdG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nicht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einschätzen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können,</a:t>
            </a:r>
            <a:r>
              <a:rPr lang="de-DE" spc="-15" dirty="0">
                <a:cs typeface="Arial"/>
              </a:rPr>
              <a:t> </a:t>
            </a:r>
            <a:r>
              <a:rPr lang="de-DE" dirty="0">
                <a:cs typeface="Arial"/>
              </a:rPr>
              <a:t>ob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es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sich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um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einen</a:t>
            </a:r>
            <a:r>
              <a:rPr lang="de-DE" spc="-10" dirty="0">
                <a:cs typeface="Arial"/>
              </a:rPr>
              <a:t> verschiedenen </a:t>
            </a:r>
            <a:r>
              <a:rPr lang="de-DE" spc="-20" dirty="0">
                <a:cs typeface="Arial"/>
              </a:rPr>
              <a:t>oder </a:t>
            </a:r>
            <a:r>
              <a:rPr lang="de-DE" dirty="0">
                <a:cs typeface="Arial"/>
              </a:rPr>
              <a:t>denselben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Streitgegenstand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handelt,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kann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den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Richter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bei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Vorlage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der</a:t>
            </a:r>
            <a:r>
              <a:rPr lang="de-DE" spc="-3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Widerklage fragen</a:t>
            </a:r>
          </a:p>
          <a:p>
            <a:pPr marL="12065" marR="17780" indent="0">
              <a:lnSpc>
                <a:spcPct val="100000"/>
              </a:lnSpc>
              <a:buNone/>
              <a:tabLst>
                <a:tab pos="240665" algn="l"/>
                <a:tab pos="241300" algn="l"/>
              </a:tabLst>
            </a:pPr>
            <a:endParaRPr lang="de-DE" dirty="0">
              <a:cs typeface="Arial"/>
            </a:endParaRPr>
          </a:p>
          <a:p>
            <a:pPr marL="240665" marR="5080">
              <a:lnSpc>
                <a:spcPct val="100000"/>
              </a:lnSpc>
              <a:spcBef>
                <a:spcPts val="10"/>
              </a:spcBef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pc="-10" dirty="0">
                <a:solidFill>
                  <a:srgbClr val="C00000"/>
                </a:solidFill>
                <a:cs typeface="Arial"/>
              </a:rPr>
              <a:t>Berufungsinstanz:</a:t>
            </a:r>
            <a:r>
              <a:rPr lang="de-DE" spc="-4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Widerklage</a:t>
            </a:r>
            <a:r>
              <a:rPr lang="de-DE" spc="-2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nur</a:t>
            </a:r>
            <a:r>
              <a:rPr lang="de-DE" spc="-1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zulässig,</a:t>
            </a:r>
            <a:r>
              <a:rPr lang="de-DE" spc="-1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wenn</a:t>
            </a:r>
            <a:r>
              <a:rPr lang="de-DE" spc="-2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der</a:t>
            </a:r>
            <a:r>
              <a:rPr lang="de-DE" spc="-2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Gegner</a:t>
            </a:r>
            <a:r>
              <a:rPr lang="de-DE" spc="-1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damit</a:t>
            </a:r>
            <a:r>
              <a:rPr lang="de-DE" spc="-2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einverstanden</a:t>
            </a:r>
            <a:r>
              <a:rPr lang="de-DE" spc="-2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spc="-25" dirty="0">
                <a:solidFill>
                  <a:srgbClr val="C00000"/>
                </a:solidFill>
                <a:cs typeface="Arial"/>
              </a:rPr>
              <a:t>ist </a:t>
            </a:r>
            <a:r>
              <a:rPr lang="de-DE" dirty="0">
                <a:solidFill>
                  <a:srgbClr val="C00000"/>
                </a:solidFill>
                <a:cs typeface="Arial"/>
              </a:rPr>
              <a:t>oder</a:t>
            </a:r>
            <a:r>
              <a:rPr lang="de-DE" spc="-1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das</a:t>
            </a:r>
            <a:r>
              <a:rPr lang="de-DE" spc="-3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Gericht</a:t>
            </a:r>
            <a:r>
              <a:rPr lang="de-DE" spc="-2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sie</a:t>
            </a:r>
            <a:r>
              <a:rPr lang="de-DE" spc="-3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für</a:t>
            </a:r>
            <a:r>
              <a:rPr lang="de-DE" spc="-4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sachdienlich</a:t>
            </a:r>
            <a:r>
              <a:rPr lang="de-DE" spc="-1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spc="-20" dirty="0">
                <a:solidFill>
                  <a:srgbClr val="C00000"/>
                </a:solidFill>
                <a:cs typeface="Arial"/>
              </a:rPr>
              <a:t>hält</a:t>
            </a:r>
          </a:p>
          <a:p>
            <a:pPr marL="12065" marR="5080" indent="0">
              <a:lnSpc>
                <a:spcPct val="100000"/>
              </a:lnSpc>
              <a:spcBef>
                <a:spcPts val="10"/>
              </a:spcBef>
              <a:buNone/>
              <a:tabLst>
                <a:tab pos="240665" algn="l"/>
                <a:tab pos="241300" algn="l"/>
              </a:tabLst>
            </a:pPr>
            <a:endParaRPr lang="de-DE" dirty="0">
              <a:cs typeface="Arial"/>
            </a:endParaRPr>
          </a:p>
          <a:p>
            <a:pPr marL="240665">
              <a:lnSpc>
                <a:spcPct val="100000"/>
              </a:lnSpc>
              <a:spcBef>
                <a:spcPts val="575"/>
              </a:spcBef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pc="-10" dirty="0">
                <a:solidFill>
                  <a:srgbClr val="C00000"/>
                </a:solidFill>
                <a:cs typeface="Arial"/>
              </a:rPr>
              <a:t>Revisionsinstanz</a:t>
            </a:r>
            <a:r>
              <a:rPr lang="de-DE" spc="-3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und</a:t>
            </a:r>
            <a:r>
              <a:rPr lang="de-DE" spc="-1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Urkunden- und</a:t>
            </a:r>
            <a:r>
              <a:rPr lang="de-DE" spc="-40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dirty="0">
                <a:solidFill>
                  <a:srgbClr val="C00000"/>
                </a:solidFill>
                <a:cs typeface="Arial"/>
              </a:rPr>
              <a:t>Wechselprozess:</a:t>
            </a:r>
            <a:r>
              <a:rPr lang="de-DE" spc="-2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u="sng" dirty="0">
                <a:solidFill>
                  <a:srgbClr val="C00000"/>
                </a:solidFill>
                <a:cs typeface="Arial"/>
              </a:rPr>
              <a:t>Widerklage</a:t>
            </a:r>
            <a:r>
              <a:rPr lang="de-DE" u="sng" spc="-15" dirty="0">
                <a:solidFill>
                  <a:srgbClr val="C00000"/>
                </a:solidFill>
                <a:cs typeface="Arial"/>
              </a:rPr>
              <a:t> </a:t>
            </a:r>
            <a:r>
              <a:rPr lang="de-DE" u="sng" spc="-10" dirty="0">
                <a:solidFill>
                  <a:srgbClr val="C00000"/>
                </a:solidFill>
                <a:cs typeface="Arial"/>
              </a:rPr>
              <a:t>unzulässig</a:t>
            </a:r>
            <a:endParaRPr lang="de-DE" u="sng" dirty="0">
              <a:solidFill>
                <a:srgbClr val="C00000"/>
              </a:solidFill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028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0F543-83E8-438A-850D-B5969DF7D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0659"/>
            <a:ext cx="10515600" cy="5836304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spcBef>
                <a:spcPts val="100"/>
              </a:spcBef>
              <a:buNone/>
              <a:tabLst>
                <a:tab pos="240665" algn="l"/>
              </a:tabLst>
            </a:pPr>
            <a:r>
              <a:rPr lang="de-DE" sz="2600" b="1" dirty="0">
                <a:solidFill>
                  <a:schemeClr val="accent1"/>
                </a:solidFill>
                <a:cs typeface="Arial"/>
              </a:rPr>
              <a:t>=</a:t>
            </a:r>
            <a:r>
              <a:rPr lang="de-DE" sz="2600" b="1" spc="-25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Aufforderung</a:t>
            </a:r>
            <a:r>
              <a:rPr lang="de-DE" sz="2600" b="1" spc="-30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einer</a:t>
            </a:r>
            <a:r>
              <a:rPr lang="de-DE" sz="2600" b="1" spc="-25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Partei</a:t>
            </a:r>
            <a:r>
              <a:rPr lang="de-DE" sz="2600" b="1" spc="-30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an</a:t>
            </a:r>
            <a:r>
              <a:rPr lang="de-DE" sz="2600" b="1" spc="-30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einen</a:t>
            </a:r>
            <a:r>
              <a:rPr lang="de-DE" sz="2600" b="1" spc="-30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Dritten</a:t>
            </a:r>
            <a:r>
              <a:rPr lang="de-DE" sz="2600" b="1" spc="-35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dem</a:t>
            </a:r>
            <a:r>
              <a:rPr lang="de-DE" sz="2600" b="1" spc="-35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Rechtsstreit</a:t>
            </a:r>
            <a:r>
              <a:rPr lang="de-DE" sz="2600" b="1" spc="-35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beizutreten</a:t>
            </a:r>
            <a:r>
              <a:rPr lang="de-DE" sz="2600" b="1" spc="-15" dirty="0">
                <a:solidFill>
                  <a:schemeClr val="accent1"/>
                </a:solidFill>
                <a:cs typeface="Arial"/>
              </a:rPr>
              <a:t> </a:t>
            </a:r>
            <a:br>
              <a:rPr lang="de-DE" sz="2600" b="1" spc="-15" dirty="0">
                <a:solidFill>
                  <a:schemeClr val="accent1"/>
                </a:solidFill>
                <a:cs typeface="Arial"/>
              </a:rPr>
            </a:br>
            <a:r>
              <a:rPr lang="de-DE" sz="2600" b="1" spc="-15" dirty="0">
                <a:solidFill>
                  <a:schemeClr val="accent1"/>
                </a:solidFill>
                <a:cs typeface="Arial"/>
              </a:rPr>
              <a:t> 	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(§</a:t>
            </a:r>
            <a:r>
              <a:rPr lang="de-DE" sz="2600" b="1" spc="-30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72</a:t>
            </a:r>
            <a:r>
              <a:rPr lang="de-DE" sz="2600" b="1" spc="-20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dirty="0">
                <a:solidFill>
                  <a:schemeClr val="accent1"/>
                </a:solidFill>
                <a:cs typeface="Arial"/>
              </a:rPr>
              <a:t>I</a:t>
            </a:r>
            <a:r>
              <a:rPr lang="de-DE" sz="2600" b="1" spc="-30" dirty="0">
                <a:solidFill>
                  <a:schemeClr val="accent1"/>
                </a:solidFill>
                <a:cs typeface="Arial"/>
              </a:rPr>
              <a:t> </a:t>
            </a:r>
            <a:r>
              <a:rPr lang="de-DE" sz="2600" b="1" spc="-20" dirty="0">
                <a:solidFill>
                  <a:schemeClr val="accent1"/>
                </a:solidFill>
                <a:cs typeface="Arial"/>
              </a:rPr>
              <a:t>ZPO)</a:t>
            </a:r>
          </a:p>
          <a:p>
            <a:pPr marL="0" indent="0">
              <a:lnSpc>
                <a:spcPct val="150000"/>
              </a:lnSpc>
              <a:spcBef>
                <a:spcPts val="100"/>
              </a:spcBef>
              <a:buNone/>
              <a:tabLst>
                <a:tab pos="240665" algn="l"/>
              </a:tabLst>
            </a:pPr>
            <a:endParaRPr lang="de-DE" sz="2600" b="1" dirty="0">
              <a:solidFill>
                <a:schemeClr val="accent1"/>
              </a:solidFill>
              <a:cs typeface="Arial"/>
            </a:endParaRPr>
          </a:p>
          <a:p>
            <a:pPr marL="240665" marR="5080">
              <a:lnSpc>
                <a:spcPct val="1500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z="2600" dirty="0">
                <a:cs typeface="Arial"/>
              </a:rPr>
              <a:t>die</a:t>
            </a:r>
            <a:r>
              <a:rPr lang="de-DE" sz="2600" spc="-4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Streitverkündung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erfolgt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dann,</a:t>
            </a:r>
            <a:r>
              <a:rPr lang="de-DE" sz="2600" spc="-3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wenn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eine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Partei</a:t>
            </a:r>
            <a:r>
              <a:rPr lang="de-DE" sz="2600" spc="-4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glaubt,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im</a:t>
            </a:r>
            <a:r>
              <a:rPr lang="de-DE" sz="2600" spc="-3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Interesse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eines</a:t>
            </a:r>
            <a:r>
              <a:rPr lang="de-DE" sz="2600" spc="-10" dirty="0">
                <a:cs typeface="Arial"/>
              </a:rPr>
              <a:t> Dritten </a:t>
            </a:r>
            <a:r>
              <a:rPr lang="de-DE" sz="2600" dirty="0">
                <a:cs typeface="Arial"/>
              </a:rPr>
              <a:t>einen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Rechtsstreit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zu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spc="-10" dirty="0">
                <a:cs typeface="Arial"/>
              </a:rPr>
              <a:t>führen</a:t>
            </a:r>
          </a:p>
          <a:p>
            <a:pPr marL="12065" marR="5080" indent="0">
              <a:lnSpc>
                <a:spcPct val="150000"/>
              </a:lnSpc>
              <a:buNone/>
              <a:tabLst>
                <a:tab pos="240665" algn="l"/>
                <a:tab pos="241300" algn="l"/>
              </a:tabLst>
            </a:pPr>
            <a:endParaRPr lang="de-DE" sz="2600" dirty="0">
              <a:cs typeface="Arial"/>
            </a:endParaRPr>
          </a:p>
          <a:p>
            <a:pPr marL="240665" marR="185420">
              <a:lnSpc>
                <a:spcPct val="150000"/>
              </a:lnSpc>
              <a:spcBef>
                <a:spcPts val="160"/>
              </a:spcBef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z="2600" dirty="0">
                <a:cs typeface="Arial"/>
              </a:rPr>
              <a:t>muss</a:t>
            </a:r>
            <a:r>
              <a:rPr lang="de-DE" sz="2600" spc="-4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schriftlich</a:t>
            </a:r>
            <a:r>
              <a:rPr lang="de-DE" sz="2600" spc="-1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erfolgen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(§</a:t>
            </a:r>
            <a:r>
              <a:rPr lang="de-DE" sz="2600" spc="-2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73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S.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1</a:t>
            </a:r>
            <a:r>
              <a:rPr lang="de-DE" sz="2600" spc="-1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ZPO)</a:t>
            </a:r>
            <a:r>
              <a:rPr lang="de-DE" sz="2600" spc="-2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unter</a:t>
            </a:r>
            <a:r>
              <a:rPr lang="de-DE" sz="2600" spc="-1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Angabe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des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Grundes</a:t>
            </a:r>
            <a:r>
              <a:rPr lang="de-DE" sz="2600" spc="-2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und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der Sach</a:t>
            </a:r>
            <a:r>
              <a:rPr lang="de-DE" sz="2600" spc="-15" dirty="0">
                <a:cs typeface="Arial"/>
              </a:rPr>
              <a:t>l</a:t>
            </a:r>
            <a:r>
              <a:rPr lang="de-DE" sz="2600" spc="-20" dirty="0">
                <a:cs typeface="Arial"/>
              </a:rPr>
              <a:t>age </a:t>
            </a:r>
            <a:r>
              <a:rPr lang="de-DE" sz="2600" dirty="0">
                <a:cs typeface="Arial"/>
              </a:rPr>
              <a:t>des</a:t>
            </a:r>
            <a:r>
              <a:rPr lang="de-DE" sz="2600" spc="-1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Rechtsstreits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(§</a:t>
            </a:r>
            <a:r>
              <a:rPr lang="de-DE" sz="2600" spc="-1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73</a:t>
            </a:r>
            <a:r>
              <a:rPr lang="de-DE" sz="2600" spc="-3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S.</a:t>
            </a:r>
            <a:r>
              <a:rPr lang="de-DE" sz="2600" spc="-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1</a:t>
            </a:r>
            <a:r>
              <a:rPr lang="de-DE" sz="2600" spc="-10" dirty="0">
                <a:cs typeface="Arial"/>
              </a:rPr>
              <a:t> </a:t>
            </a:r>
            <a:r>
              <a:rPr lang="de-DE" sz="2600" spc="-20" dirty="0">
                <a:cs typeface="Arial"/>
              </a:rPr>
              <a:t>ZPO)</a:t>
            </a:r>
          </a:p>
          <a:p>
            <a:pPr marL="12065" marR="185420" indent="0">
              <a:lnSpc>
                <a:spcPct val="150000"/>
              </a:lnSpc>
              <a:spcBef>
                <a:spcPts val="160"/>
              </a:spcBef>
              <a:buNone/>
              <a:tabLst>
                <a:tab pos="240665" algn="l"/>
                <a:tab pos="241300" algn="l"/>
              </a:tabLst>
            </a:pPr>
            <a:endParaRPr lang="de-DE" sz="2600" dirty="0">
              <a:cs typeface="Arial"/>
            </a:endParaRPr>
          </a:p>
          <a:p>
            <a:pPr marL="240665" marR="85725">
              <a:lnSpc>
                <a:spcPct val="150000"/>
              </a:lnSpc>
              <a:spcBef>
                <a:spcPts val="5"/>
              </a:spcBef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z="2600" dirty="0">
                <a:cs typeface="Arial"/>
              </a:rPr>
              <a:t>Streitverkündung</a:t>
            </a:r>
            <a:r>
              <a:rPr lang="de-DE" sz="2600" spc="-1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an</a:t>
            </a:r>
            <a:r>
              <a:rPr lang="de-DE" sz="2600" spc="-2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Dritten</a:t>
            </a:r>
            <a:r>
              <a:rPr lang="de-DE" sz="2600" spc="-2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zustellen</a:t>
            </a:r>
            <a:r>
              <a:rPr lang="de-DE" sz="2600" spc="-2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und</a:t>
            </a:r>
            <a:r>
              <a:rPr lang="de-DE" sz="2600" spc="-2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Abschrift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der</a:t>
            </a:r>
            <a:r>
              <a:rPr lang="de-DE" sz="2600" spc="-25" dirty="0">
                <a:cs typeface="Arial"/>
              </a:rPr>
              <a:t> </a:t>
            </a:r>
            <a:r>
              <a:rPr lang="de-DE" sz="2600" spc="-10" dirty="0">
                <a:cs typeface="Arial"/>
              </a:rPr>
              <a:t>Streitverkündung </a:t>
            </a:r>
            <a:r>
              <a:rPr lang="de-DE" sz="2600" dirty="0">
                <a:cs typeface="Arial"/>
              </a:rPr>
              <a:t>an</a:t>
            </a:r>
            <a:r>
              <a:rPr lang="de-DE" sz="2600" spc="-15" dirty="0">
                <a:cs typeface="Arial"/>
              </a:rPr>
              <a:t> </a:t>
            </a:r>
            <a:r>
              <a:rPr lang="de-DE" sz="2600" spc="-10" dirty="0">
                <a:cs typeface="Arial"/>
              </a:rPr>
              <a:t>Gegner </a:t>
            </a:r>
            <a:br>
              <a:rPr lang="de-DE" sz="2600" spc="-10" dirty="0">
                <a:cs typeface="Arial"/>
              </a:rPr>
            </a:br>
            <a:r>
              <a:rPr lang="de-DE" sz="2600" dirty="0">
                <a:cs typeface="Arial"/>
              </a:rPr>
              <a:t>(§</a:t>
            </a:r>
            <a:r>
              <a:rPr lang="de-DE" sz="2600" spc="-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73</a:t>
            </a:r>
            <a:r>
              <a:rPr lang="de-DE" sz="2600" spc="-10" dirty="0">
                <a:cs typeface="Arial"/>
              </a:rPr>
              <a:t> </a:t>
            </a:r>
            <a:r>
              <a:rPr lang="de-DE" sz="2600" dirty="0">
                <a:cs typeface="Arial"/>
              </a:rPr>
              <a:t>S.</a:t>
            </a:r>
            <a:r>
              <a:rPr lang="de-DE" sz="2600" spc="-5" dirty="0">
                <a:cs typeface="Arial"/>
              </a:rPr>
              <a:t> </a:t>
            </a:r>
            <a:r>
              <a:rPr lang="de-DE" sz="2600" dirty="0">
                <a:cs typeface="Arial"/>
              </a:rPr>
              <a:t>2 </a:t>
            </a:r>
            <a:r>
              <a:rPr lang="de-DE" sz="2600" spc="-20" dirty="0">
                <a:cs typeface="Arial"/>
              </a:rPr>
              <a:t>ZPO)</a:t>
            </a:r>
            <a:endParaRPr lang="de-DE" sz="2600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5592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E1BCBD-BFB1-4AC7-A7A6-4B16D1AF4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1341"/>
            <a:ext cx="10515600" cy="5755622"/>
          </a:xfrm>
        </p:spPr>
        <p:txBody>
          <a:bodyPr>
            <a:normAutofit fontScale="77500" lnSpcReduction="20000"/>
          </a:bodyPr>
          <a:lstStyle/>
          <a:p>
            <a:pPr marL="240665">
              <a:lnSpc>
                <a:spcPct val="1000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dirty="0">
                <a:latin typeface="Arial"/>
                <a:cs typeface="Arial"/>
              </a:rPr>
              <a:t>Streitverkündung</a:t>
            </a:r>
            <a:r>
              <a:rPr lang="de-DE" spc="-1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erst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mit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Zustellung</a:t>
            </a:r>
            <a:r>
              <a:rPr lang="de-DE" spc="-1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an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den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Dritten</a:t>
            </a:r>
            <a:r>
              <a:rPr lang="de-DE" spc="-2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wirksam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(§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73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S.</a:t>
            </a:r>
            <a:r>
              <a:rPr lang="de-DE" spc="-1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3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spc="-20" dirty="0">
                <a:latin typeface="Arial"/>
                <a:cs typeface="Arial"/>
              </a:rPr>
              <a:t>ZPO)</a:t>
            </a:r>
          </a:p>
          <a:p>
            <a:pPr marL="12065" indent="0">
              <a:lnSpc>
                <a:spcPct val="100000"/>
              </a:lnSpc>
              <a:buNone/>
              <a:tabLst>
                <a:tab pos="240665" algn="l"/>
                <a:tab pos="241300" algn="l"/>
              </a:tabLst>
            </a:pPr>
            <a:endParaRPr lang="de-DE" sz="4400" dirty="0">
              <a:latin typeface="Arial"/>
              <a:cs typeface="Arial"/>
            </a:endParaRPr>
          </a:p>
          <a:p>
            <a:pPr marL="240665" marR="147320">
              <a:lnSpc>
                <a:spcPct val="1436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dirty="0">
                <a:latin typeface="Arial"/>
                <a:cs typeface="Arial"/>
              </a:rPr>
              <a:t>Streitverkündeter</a:t>
            </a:r>
            <a:r>
              <a:rPr lang="de-DE" spc="-7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erhält</a:t>
            </a:r>
            <a:r>
              <a:rPr lang="de-DE" spc="-6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keine</a:t>
            </a:r>
            <a:r>
              <a:rPr lang="de-DE" spc="-7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Abschriften</a:t>
            </a:r>
            <a:r>
              <a:rPr lang="de-DE" spc="-4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der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Schriftsätze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spc="-10" dirty="0">
                <a:latin typeface="Arial"/>
                <a:cs typeface="Arial"/>
              </a:rPr>
              <a:t>bzw.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erhält</a:t>
            </a:r>
            <a:r>
              <a:rPr lang="de-DE" spc="-3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lediglich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spc="-20" dirty="0">
                <a:latin typeface="Arial"/>
                <a:cs typeface="Arial"/>
              </a:rPr>
              <a:t>eine </a:t>
            </a:r>
            <a:r>
              <a:rPr lang="de-DE" spc="-10" dirty="0" err="1">
                <a:latin typeface="Arial"/>
                <a:cs typeface="Arial"/>
              </a:rPr>
              <a:t>Terminsbenachrichtigung</a:t>
            </a:r>
            <a:endParaRPr lang="de-DE" spc="-10" dirty="0">
              <a:latin typeface="Arial"/>
              <a:cs typeface="Arial"/>
            </a:endParaRPr>
          </a:p>
          <a:p>
            <a:pPr marL="12065" marR="147320" indent="0">
              <a:lnSpc>
                <a:spcPct val="143600"/>
              </a:lnSpc>
              <a:buNone/>
              <a:tabLst>
                <a:tab pos="240665" algn="l"/>
                <a:tab pos="241300" algn="l"/>
              </a:tabLst>
            </a:pPr>
            <a:endParaRPr lang="de-DE" spc="-10" dirty="0">
              <a:latin typeface="Arial"/>
              <a:cs typeface="Arial"/>
            </a:endParaRPr>
          </a:p>
          <a:p>
            <a:pPr marL="240665" marR="542290">
              <a:lnSpc>
                <a:spcPct val="1436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Streitverkündete</a:t>
            </a:r>
            <a:r>
              <a:rPr lang="de-DE" spc="-4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kann</a:t>
            </a:r>
            <a:r>
              <a:rPr lang="de-DE" b="1" spc="-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dem</a:t>
            </a:r>
            <a:r>
              <a:rPr lang="de-DE" b="1" spc="-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Streit</a:t>
            </a:r>
            <a:r>
              <a:rPr lang="de-DE" b="1" spc="-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auf Seiten</a:t>
            </a:r>
            <a:r>
              <a:rPr lang="de-DE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des</a:t>
            </a:r>
            <a:r>
              <a:rPr lang="de-DE" spc="-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Klägers</a:t>
            </a:r>
            <a:r>
              <a:rPr lang="de-DE" spc="-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oder</a:t>
            </a:r>
            <a:r>
              <a:rPr lang="de-DE" spc="-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des </a:t>
            </a:r>
            <a:r>
              <a:rPr lang="de-DE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Beklagten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beitreten</a:t>
            </a:r>
            <a:r>
              <a:rPr lang="de-DE" b="1" spc="-2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– dann</a:t>
            </a:r>
            <a:r>
              <a:rPr lang="de-DE" b="1" spc="-1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wird aus</a:t>
            </a:r>
            <a:r>
              <a:rPr lang="de-DE" b="1" spc="-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dem</a:t>
            </a:r>
            <a:r>
              <a:rPr lang="de-DE" b="1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Streitverkündeten</a:t>
            </a:r>
            <a:r>
              <a:rPr lang="de-DE" b="1" spc="-2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der</a:t>
            </a:r>
            <a:r>
              <a:rPr lang="de-DE" b="1" spc="5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de-DE" b="1" spc="-1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Streithelfer</a:t>
            </a:r>
            <a:endParaRPr lang="de-DE" b="1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10"/>
              </a:spcBef>
              <a:buNone/>
            </a:pPr>
            <a:endParaRPr lang="de-DE" sz="4400" dirty="0">
              <a:latin typeface="Arial"/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10"/>
              </a:spcBef>
              <a:buNone/>
            </a:pPr>
            <a:endParaRPr lang="de-DE" sz="4400" dirty="0">
              <a:latin typeface="Arial"/>
              <a:cs typeface="Arial"/>
            </a:endParaRPr>
          </a:p>
          <a:p>
            <a:pPr marL="240665" marR="62230">
              <a:lnSpc>
                <a:spcPct val="1436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r>
              <a:rPr lang="de-DE" dirty="0">
                <a:latin typeface="Arial"/>
                <a:cs typeface="Arial"/>
              </a:rPr>
              <a:t>Streithelfer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hat</a:t>
            </a:r>
            <a:r>
              <a:rPr lang="de-DE" spc="-2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die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Stellung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einer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Partei</a:t>
            </a:r>
            <a:r>
              <a:rPr lang="de-DE" spc="-2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–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erhält</a:t>
            </a:r>
            <a:r>
              <a:rPr lang="de-DE" spc="-2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sämtliche</a:t>
            </a:r>
            <a:r>
              <a:rPr lang="de-DE" spc="-25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Schriftsätze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und</a:t>
            </a:r>
            <a:r>
              <a:rPr lang="de-DE" spc="-30" dirty="0">
                <a:latin typeface="Arial"/>
                <a:cs typeface="Arial"/>
              </a:rPr>
              <a:t> </a:t>
            </a:r>
            <a:r>
              <a:rPr lang="de-DE" dirty="0">
                <a:latin typeface="Arial"/>
                <a:cs typeface="Arial"/>
              </a:rPr>
              <a:t>wird</a:t>
            </a:r>
            <a:r>
              <a:rPr lang="de-DE" spc="-25" dirty="0">
                <a:latin typeface="Arial"/>
                <a:cs typeface="Arial"/>
              </a:rPr>
              <a:t> zum </a:t>
            </a:r>
            <a:r>
              <a:rPr lang="de-DE" spc="-20" dirty="0">
                <a:latin typeface="Arial"/>
                <a:cs typeface="Arial"/>
              </a:rPr>
              <a:t>Termin</a:t>
            </a:r>
            <a:r>
              <a:rPr lang="de-DE" spc="-40" dirty="0">
                <a:latin typeface="Arial"/>
                <a:cs typeface="Arial"/>
              </a:rPr>
              <a:t> </a:t>
            </a:r>
            <a:r>
              <a:rPr lang="de-DE" spc="-10" dirty="0">
                <a:latin typeface="Arial"/>
                <a:cs typeface="Arial"/>
              </a:rPr>
              <a:t>geladen</a:t>
            </a:r>
            <a:endParaRPr lang="de-DE" dirty="0">
              <a:latin typeface="Arial"/>
              <a:cs typeface="Arial"/>
            </a:endParaRPr>
          </a:p>
          <a:p>
            <a:pPr marL="240665" marR="147320">
              <a:lnSpc>
                <a:spcPct val="143600"/>
              </a:lnSpc>
              <a:buFont typeface="Times New Roman"/>
              <a:buChar char="-"/>
              <a:tabLst>
                <a:tab pos="240665" algn="l"/>
                <a:tab pos="241300" algn="l"/>
              </a:tabLst>
            </a:pPr>
            <a:endParaRPr lang="de-DE" dirty="0">
              <a:latin typeface="Arial"/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970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475B6F-400E-431B-AF68-CCC2B2B3B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800" b="1" u="sng" dirty="0">
                <a:solidFill>
                  <a:schemeClr val="accent1"/>
                </a:solidFill>
                <a:latin typeface="+mn-lt"/>
              </a:rPr>
              <a:t>Widerklage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5FB485-6445-454F-A8F0-F4CAB631C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pPr marL="12700" indent="0">
              <a:lnSpc>
                <a:spcPct val="100000"/>
              </a:lnSpc>
              <a:spcBef>
                <a:spcPts val="100"/>
              </a:spcBef>
              <a:buNone/>
              <a:tabLst>
                <a:tab pos="469265" algn="l"/>
              </a:tabLst>
            </a:pPr>
            <a:r>
              <a:rPr lang="de-DE" dirty="0">
                <a:cs typeface="Arial"/>
              </a:rPr>
              <a:t>=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Klage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des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Beklagten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gegen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Kläger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im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rechtshängigen</a:t>
            </a:r>
            <a:r>
              <a:rPr lang="de-DE" spc="-25" dirty="0">
                <a:cs typeface="Arial"/>
              </a:rPr>
              <a:t> </a:t>
            </a:r>
            <a:r>
              <a:rPr lang="de-DE" spc="-10" dirty="0">
                <a:cs typeface="Arial"/>
              </a:rPr>
              <a:t>Verfahren</a:t>
            </a:r>
            <a:br>
              <a:rPr lang="de-DE" spc="-10" dirty="0">
                <a:cs typeface="Arial"/>
              </a:rPr>
            </a:br>
            <a:endParaRPr lang="de-DE" spc="-10" dirty="0">
              <a:cs typeface="Arial"/>
            </a:endParaRPr>
          </a:p>
          <a:p>
            <a:pPr marL="12700" indent="0">
              <a:lnSpc>
                <a:spcPct val="100000"/>
              </a:lnSpc>
              <a:spcBef>
                <a:spcPts val="100"/>
              </a:spcBef>
              <a:buNone/>
              <a:tabLst>
                <a:tab pos="469265" algn="l"/>
              </a:tabLst>
            </a:pPr>
            <a:r>
              <a:rPr lang="de-DE" spc="-10" dirty="0">
                <a:cs typeface="Arial"/>
              </a:rPr>
              <a:t>Die Widerklage ist (nur) eine selbständige Klage </a:t>
            </a:r>
            <a:r>
              <a:rPr lang="de-DE" b="1" spc="-10" dirty="0">
                <a:cs typeface="Arial"/>
              </a:rPr>
              <a:t>des Beklagten gegen den Kläger</a:t>
            </a:r>
            <a:r>
              <a:rPr lang="de-DE" spc="-10" dirty="0">
                <a:cs typeface="Arial"/>
              </a:rPr>
              <a:t>, die dieser im Laufe des Prozesses erhebt.</a:t>
            </a:r>
            <a:endParaRPr lang="de-DE" dirty="0">
              <a:cs typeface="Arial"/>
            </a:endParaRPr>
          </a:p>
          <a:p>
            <a:pPr marL="12700" marR="1993264" indent="0">
              <a:lnSpc>
                <a:spcPct val="287300"/>
              </a:lnSpc>
              <a:buNone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	</a:t>
            </a:r>
            <a:r>
              <a:rPr lang="de-DE" dirty="0">
                <a:solidFill>
                  <a:srgbClr val="7030A0"/>
                </a:solidFill>
                <a:cs typeface="Arial"/>
              </a:rPr>
              <a:t>Beklagter</a:t>
            </a:r>
            <a:r>
              <a:rPr lang="de-DE" spc="-35" dirty="0">
                <a:solidFill>
                  <a:srgbClr val="7030A0"/>
                </a:solidFill>
                <a:cs typeface="Arial"/>
              </a:rPr>
              <a:t> </a:t>
            </a:r>
            <a:r>
              <a:rPr lang="de-DE" dirty="0">
                <a:solidFill>
                  <a:srgbClr val="7030A0"/>
                </a:solidFill>
                <a:cs typeface="Arial"/>
              </a:rPr>
              <a:t>=</a:t>
            </a:r>
            <a:r>
              <a:rPr lang="de-DE" spc="-45" dirty="0">
                <a:solidFill>
                  <a:srgbClr val="7030A0"/>
                </a:solidFill>
                <a:cs typeface="Arial"/>
              </a:rPr>
              <a:t> </a:t>
            </a:r>
            <a:r>
              <a:rPr lang="de-DE" dirty="0">
                <a:solidFill>
                  <a:srgbClr val="7030A0"/>
                </a:solidFill>
                <a:cs typeface="Arial"/>
              </a:rPr>
              <a:t>Widerkläger </a:t>
            </a:r>
            <a:r>
              <a:rPr lang="de-DE" spc="-35" dirty="0">
                <a:solidFill>
                  <a:srgbClr val="7030A0"/>
                </a:solidFill>
                <a:cs typeface="Arial"/>
              </a:rPr>
              <a:t> </a:t>
            </a:r>
            <a:r>
              <a:rPr lang="de-DE" i="1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und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cs typeface="Arial"/>
              </a:rPr>
              <a:t>  </a:t>
            </a:r>
            <a:r>
              <a:rPr lang="de-DE" spc="-20" dirty="0">
                <a:solidFill>
                  <a:srgbClr val="7030A0"/>
                </a:solidFill>
                <a:cs typeface="Arial"/>
              </a:rPr>
              <a:t> </a:t>
            </a:r>
            <a:r>
              <a:rPr lang="de-DE" dirty="0">
                <a:solidFill>
                  <a:srgbClr val="7030A0"/>
                </a:solidFill>
                <a:cs typeface="Arial"/>
              </a:rPr>
              <a:t>Kläger</a:t>
            </a:r>
            <a:r>
              <a:rPr lang="de-DE" spc="-20" dirty="0">
                <a:solidFill>
                  <a:srgbClr val="7030A0"/>
                </a:solidFill>
                <a:cs typeface="Arial"/>
              </a:rPr>
              <a:t> </a:t>
            </a:r>
            <a:r>
              <a:rPr lang="de-DE" dirty="0">
                <a:solidFill>
                  <a:srgbClr val="7030A0"/>
                </a:solidFill>
                <a:cs typeface="Arial"/>
              </a:rPr>
              <a:t>=</a:t>
            </a:r>
            <a:r>
              <a:rPr lang="de-DE" spc="-45" dirty="0">
                <a:solidFill>
                  <a:srgbClr val="7030A0"/>
                </a:solidFill>
                <a:cs typeface="Arial"/>
              </a:rPr>
              <a:t> </a:t>
            </a:r>
            <a:r>
              <a:rPr lang="de-DE" spc="-10" dirty="0">
                <a:solidFill>
                  <a:srgbClr val="7030A0"/>
                </a:solidFill>
                <a:cs typeface="Arial"/>
              </a:rPr>
              <a:t>Widerbeklagter</a:t>
            </a:r>
            <a:endParaRPr lang="de-DE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0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0EC606-65F1-461F-8E0F-AC3B15979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9271"/>
            <a:ext cx="10515600" cy="5737692"/>
          </a:xfrm>
        </p:spPr>
        <p:txBody>
          <a:bodyPr/>
          <a:lstStyle/>
          <a:p>
            <a:pPr marL="0" indent="0">
              <a:buNone/>
            </a:pPr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Die Widerklage ist </a:t>
            </a:r>
            <a:r>
              <a:rPr lang="de-DE" i="1" u="sng" dirty="0"/>
              <a:t>keine eigenständige Klageart</a:t>
            </a:r>
            <a:r>
              <a:rPr lang="de-DE" dirty="0"/>
              <a:t>, wie dies die Leistungs- die Feststellung- und Gestaltungsklagen sind.</a:t>
            </a:r>
            <a:br>
              <a:rPr lang="de-DE" dirty="0"/>
            </a:br>
            <a:endParaRPr lang="de-DE" dirty="0"/>
          </a:p>
          <a:p>
            <a:pPr marL="0" indent="0">
              <a:buNone/>
            </a:pPr>
            <a:r>
              <a:rPr lang="de-DE" dirty="0"/>
              <a:t>Sie ist vielmehr stets selbst Leistungs- oder Feststellungsklage, die im selben Prozess wie die „Erstklage“ erhoben wird.</a:t>
            </a:r>
          </a:p>
        </p:txBody>
      </p:sp>
    </p:spTree>
    <p:extLst>
      <p:ext uri="{BB962C8B-B14F-4D97-AF65-F5344CB8AC3E}">
        <p14:creationId xmlns:p14="http://schemas.microsoft.com/office/powerpoint/2010/main" val="53287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01D68314-927D-4CE1-B393-06EE59E84650}"/>
              </a:ext>
            </a:extLst>
          </p:cNvPr>
          <p:cNvSpPr/>
          <p:nvPr/>
        </p:nvSpPr>
        <p:spPr>
          <a:xfrm>
            <a:off x="331695" y="439271"/>
            <a:ext cx="11672046" cy="3227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993264">
              <a:lnSpc>
                <a:spcPct val="287300"/>
              </a:lnSpc>
              <a:tabLst>
                <a:tab pos="469265" algn="l"/>
                <a:tab pos="469900" algn="l"/>
              </a:tabLst>
            </a:pPr>
            <a:r>
              <a:rPr lang="de-DE" sz="2400" b="1" u="sng" spc="-10" dirty="0">
                <a:cs typeface="Arial"/>
              </a:rPr>
              <a:t>Zulässigkeit:</a:t>
            </a:r>
            <a:endParaRPr lang="de-DE" sz="2400" dirty="0">
              <a:cs typeface="Arial"/>
            </a:endParaRPr>
          </a:p>
          <a:p>
            <a:pPr marL="469265" marR="194945" indent="-228600">
              <a:lnSpc>
                <a:spcPct val="143900"/>
              </a:lnSpc>
              <a:spcBef>
                <a:spcPts val="10"/>
              </a:spcBef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sz="2400" dirty="0">
                <a:cs typeface="Arial"/>
              </a:rPr>
              <a:t>wenn</a:t>
            </a:r>
            <a:r>
              <a:rPr lang="de-DE" sz="2400" spc="-3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es</a:t>
            </a:r>
            <a:r>
              <a:rPr lang="de-DE" sz="2400" spc="-1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sich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um</a:t>
            </a:r>
            <a:r>
              <a:rPr lang="de-DE" sz="2400" spc="-2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einen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anderen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als</a:t>
            </a:r>
            <a:r>
              <a:rPr lang="de-DE" sz="2400" spc="-1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den</a:t>
            </a:r>
            <a:r>
              <a:rPr lang="de-DE" sz="2400" spc="-3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in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der</a:t>
            </a:r>
            <a:r>
              <a:rPr lang="de-DE" sz="2400" spc="-1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Klage</a:t>
            </a:r>
            <a:r>
              <a:rPr lang="de-DE" sz="2400" spc="-3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geltend</a:t>
            </a:r>
            <a:r>
              <a:rPr lang="de-DE" sz="2400" spc="-2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gemachten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spc="-10" dirty="0">
                <a:cs typeface="Arial"/>
              </a:rPr>
              <a:t>Anspruch </a:t>
            </a:r>
            <a:r>
              <a:rPr lang="de-DE" sz="2400" dirty="0">
                <a:cs typeface="Arial"/>
              </a:rPr>
              <a:t>handelt</a:t>
            </a:r>
            <a:r>
              <a:rPr lang="de-DE" sz="2400" spc="-2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und</a:t>
            </a:r>
            <a:r>
              <a:rPr lang="de-DE" sz="2400" spc="-3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dieser</a:t>
            </a:r>
            <a:r>
              <a:rPr lang="de-DE" sz="2400" spc="-3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mit</a:t>
            </a:r>
            <a:r>
              <a:rPr lang="de-DE" sz="2400" spc="-3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dem</a:t>
            </a:r>
            <a:r>
              <a:rPr lang="de-DE" sz="2400" spc="-3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Klageanspruch</a:t>
            </a:r>
            <a:r>
              <a:rPr lang="de-DE" sz="2400" spc="-3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im</a:t>
            </a:r>
            <a:r>
              <a:rPr lang="de-DE" sz="2400" spc="-3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Zusammenhang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spc="-10" dirty="0">
                <a:cs typeface="Arial"/>
              </a:rPr>
              <a:t>steht</a:t>
            </a:r>
          </a:p>
          <a:p>
            <a:pPr marL="240665" marR="194945">
              <a:lnSpc>
                <a:spcPct val="143900"/>
              </a:lnSpc>
              <a:spcBef>
                <a:spcPts val="10"/>
              </a:spcBef>
              <a:tabLst>
                <a:tab pos="469265" algn="l"/>
                <a:tab pos="469900" algn="l"/>
              </a:tabLst>
            </a:pPr>
            <a:endParaRPr lang="de-DE" sz="2400" dirty="0">
              <a:cs typeface="Arial"/>
            </a:endParaRPr>
          </a:p>
          <a:p>
            <a:pPr marL="469265" indent="-228600">
              <a:lnSpc>
                <a:spcPct val="100000"/>
              </a:lnSpc>
              <a:spcBef>
                <a:spcPts val="575"/>
              </a:spcBef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sz="2400" dirty="0">
                <a:cs typeface="Arial"/>
              </a:rPr>
              <a:t>wenn</a:t>
            </a:r>
            <a:r>
              <a:rPr lang="de-DE" sz="2400" spc="-2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dieselbe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Prozessart</a:t>
            </a:r>
            <a:r>
              <a:rPr lang="de-DE" sz="2400" spc="-4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für</a:t>
            </a:r>
            <a:r>
              <a:rPr lang="de-DE" sz="2400" spc="-1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Klage</a:t>
            </a:r>
            <a:r>
              <a:rPr lang="de-DE" sz="2400" spc="-2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und</a:t>
            </a:r>
            <a:r>
              <a:rPr lang="de-DE" sz="2400" spc="-55" dirty="0">
                <a:cs typeface="Arial"/>
              </a:rPr>
              <a:t> </a:t>
            </a:r>
            <a:r>
              <a:rPr lang="de-DE" sz="2400" dirty="0">
                <a:cs typeface="Arial"/>
              </a:rPr>
              <a:t>Widerklage</a:t>
            </a:r>
            <a:r>
              <a:rPr lang="de-DE" sz="2400" spc="-40" dirty="0">
                <a:cs typeface="Arial"/>
              </a:rPr>
              <a:t> </a:t>
            </a:r>
            <a:r>
              <a:rPr lang="de-DE" sz="2400" dirty="0">
                <a:cs typeface="Arial"/>
              </a:rPr>
              <a:t>gegeben</a:t>
            </a:r>
            <a:r>
              <a:rPr lang="de-DE" sz="2400" spc="-20" dirty="0">
                <a:cs typeface="Arial"/>
              </a:rPr>
              <a:t> </a:t>
            </a:r>
            <a:r>
              <a:rPr lang="de-DE" sz="2400" spc="-25" dirty="0">
                <a:cs typeface="Arial"/>
              </a:rPr>
              <a:t>ist</a:t>
            </a:r>
            <a:endParaRPr lang="de-DE" sz="2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88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1E4F62-EE79-43C2-ADEF-D3742B683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9271"/>
            <a:ext cx="10515600" cy="573769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e-DE" b="1" u="sng" spc="-10" dirty="0">
                <a:cs typeface="Arial"/>
              </a:rPr>
              <a:t>Prozessvoraussetzungen</a:t>
            </a:r>
            <a:r>
              <a:rPr lang="de-DE" b="1" u="sng" spc="1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bezüglich</a:t>
            </a:r>
            <a:r>
              <a:rPr lang="de-DE" b="1" u="sng" spc="10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der</a:t>
            </a:r>
            <a:r>
              <a:rPr lang="de-DE" b="1" u="sng" spc="-15" dirty="0">
                <a:cs typeface="Arial"/>
              </a:rPr>
              <a:t> </a:t>
            </a:r>
            <a:r>
              <a:rPr lang="de-DE" b="1" u="sng" spc="-10" dirty="0">
                <a:cs typeface="Arial"/>
              </a:rPr>
              <a:t>Widerklage: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cs typeface="Arial"/>
            </a:endParaRPr>
          </a:p>
          <a:p>
            <a:pPr marL="469265">
              <a:lnSpc>
                <a:spcPct val="100000"/>
              </a:lnSpc>
              <a:spcBef>
                <a:spcPts val="575"/>
              </a:spcBef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für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Klage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65" dirty="0">
                <a:cs typeface="Arial"/>
              </a:rPr>
              <a:t> </a:t>
            </a:r>
            <a:r>
              <a:rPr lang="de-DE" dirty="0">
                <a:cs typeface="Arial"/>
              </a:rPr>
              <a:t>Widerklage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muss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dieselbe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Prozessart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zulässig</a:t>
            </a:r>
            <a:r>
              <a:rPr lang="de-DE" spc="-20" dirty="0">
                <a:cs typeface="Arial"/>
              </a:rPr>
              <a:t> sein</a:t>
            </a:r>
          </a:p>
          <a:p>
            <a:pPr marL="240665" indent="0">
              <a:lnSpc>
                <a:spcPct val="100000"/>
              </a:lnSpc>
              <a:spcBef>
                <a:spcPts val="575"/>
              </a:spcBef>
              <a:buNone/>
              <a:tabLst>
                <a:tab pos="469265" algn="l"/>
                <a:tab pos="469900" algn="l"/>
              </a:tabLst>
            </a:pPr>
            <a:endParaRPr lang="de-DE" dirty="0">
              <a:cs typeface="Arial"/>
            </a:endParaRPr>
          </a:p>
          <a:p>
            <a:pPr marL="469265" marR="179705">
              <a:lnSpc>
                <a:spcPct val="143600"/>
              </a:lnSpc>
              <a:spcBef>
                <a:spcPts val="5"/>
              </a:spcBef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örtliche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sachliche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Zuständigkeit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muss</a:t>
            </a:r>
            <a:r>
              <a:rPr lang="de-DE" spc="-40" dirty="0">
                <a:cs typeface="Arial"/>
              </a:rPr>
              <a:t> </a:t>
            </a:r>
            <a:r>
              <a:rPr lang="de-DE" dirty="0">
                <a:cs typeface="Arial"/>
              </a:rPr>
              <a:t>gegeben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sein</a:t>
            </a:r>
            <a:r>
              <a:rPr lang="de-DE" spc="-10" dirty="0">
                <a:cs typeface="Arial"/>
              </a:rPr>
              <a:t> </a:t>
            </a:r>
            <a:br>
              <a:rPr lang="de-DE" dirty="0">
                <a:cs typeface="Arial"/>
              </a:rPr>
            </a:br>
            <a:endParaRPr lang="de-DE" dirty="0">
              <a:cs typeface="Arial"/>
            </a:endParaRPr>
          </a:p>
          <a:p>
            <a:pPr marL="469265" marR="179705">
              <a:lnSpc>
                <a:spcPct val="100000"/>
              </a:lnSpc>
              <a:spcBef>
                <a:spcPts val="5"/>
              </a:spcBef>
              <a:buFont typeface="Times New Roman"/>
              <a:buChar char="-"/>
              <a:tabLst>
                <a:tab pos="469265" algn="l"/>
                <a:tab pos="469900" algn="l"/>
              </a:tabLst>
            </a:pPr>
            <a:r>
              <a:rPr lang="de-DE" b="1" spc="-25" dirty="0">
                <a:cs typeface="Arial"/>
              </a:rPr>
              <a:t> </a:t>
            </a:r>
            <a:r>
              <a:rPr lang="de-DE" b="1" dirty="0">
                <a:cs typeface="Arial"/>
              </a:rPr>
              <a:t>Streitwert</a:t>
            </a:r>
            <a:r>
              <a:rPr lang="de-DE" b="1" spc="-25" dirty="0">
                <a:cs typeface="Arial"/>
              </a:rPr>
              <a:t> </a:t>
            </a:r>
            <a:r>
              <a:rPr lang="de-DE" b="1" dirty="0">
                <a:cs typeface="Arial"/>
              </a:rPr>
              <a:t>der</a:t>
            </a:r>
            <a:r>
              <a:rPr lang="de-DE" b="1" spc="-30" dirty="0">
                <a:cs typeface="Arial"/>
              </a:rPr>
              <a:t> </a:t>
            </a:r>
            <a:r>
              <a:rPr lang="de-DE" b="1" dirty="0">
                <a:cs typeface="Arial"/>
              </a:rPr>
              <a:t>Klage</a:t>
            </a:r>
            <a:r>
              <a:rPr lang="de-DE" b="1" spc="-30" dirty="0">
                <a:cs typeface="Arial"/>
              </a:rPr>
              <a:t> </a:t>
            </a:r>
            <a:r>
              <a:rPr lang="de-DE" b="1" spc="-25" dirty="0">
                <a:cs typeface="Arial"/>
              </a:rPr>
              <a:t>und </a:t>
            </a:r>
            <a:r>
              <a:rPr lang="de-DE" b="1" dirty="0">
                <a:cs typeface="Arial"/>
              </a:rPr>
              <a:t>Widerklage</a:t>
            </a:r>
            <a:r>
              <a:rPr lang="de-DE" b="1" spc="-30" dirty="0">
                <a:cs typeface="Arial"/>
              </a:rPr>
              <a:t> </a:t>
            </a:r>
            <a:r>
              <a:rPr lang="de-DE" b="1" dirty="0">
                <a:cs typeface="Arial"/>
              </a:rPr>
              <a:t>werden</a:t>
            </a:r>
            <a:r>
              <a:rPr lang="de-DE" b="1" spc="-20" dirty="0">
                <a:cs typeface="Arial"/>
              </a:rPr>
              <a:t> </a:t>
            </a:r>
            <a:r>
              <a:rPr lang="de-DE" b="1" dirty="0">
                <a:cs typeface="Arial"/>
              </a:rPr>
              <a:t>nicht</a:t>
            </a:r>
            <a:r>
              <a:rPr lang="de-DE" b="1" spc="-25" dirty="0">
                <a:cs typeface="Arial"/>
              </a:rPr>
              <a:t> </a:t>
            </a:r>
            <a:r>
              <a:rPr lang="de-DE" b="1" dirty="0">
                <a:cs typeface="Arial"/>
              </a:rPr>
              <a:t>addiert</a:t>
            </a:r>
            <a:br>
              <a:rPr lang="de-DE" b="1" dirty="0">
                <a:cs typeface="Arial"/>
              </a:rPr>
            </a:br>
            <a:r>
              <a:rPr lang="de-DE" b="1" spc="-25" dirty="0">
                <a:cs typeface="Arial"/>
              </a:rPr>
              <a:t> </a:t>
            </a:r>
            <a:r>
              <a:rPr lang="de-DE" b="1" dirty="0">
                <a:cs typeface="Arial"/>
              </a:rPr>
              <a:t>§</a:t>
            </a:r>
            <a:r>
              <a:rPr lang="de-DE" b="1" spc="-20" dirty="0">
                <a:cs typeface="Arial"/>
              </a:rPr>
              <a:t> </a:t>
            </a:r>
            <a:r>
              <a:rPr lang="de-DE" b="1" dirty="0">
                <a:cs typeface="Arial"/>
              </a:rPr>
              <a:t>5</a:t>
            </a:r>
            <a:r>
              <a:rPr lang="de-DE" b="1" spc="-25" dirty="0">
                <a:cs typeface="Arial"/>
              </a:rPr>
              <a:t> ZPO</a:t>
            </a:r>
            <a:endParaRPr lang="de-DE" b="1" dirty="0">
              <a:cs typeface="Arial"/>
            </a:endParaRPr>
          </a:p>
          <a:p>
            <a:pPr marL="926465" lvl="1" indent="-229235">
              <a:lnSpc>
                <a:spcPct val="100000"/>
              </a:lnSpc>
              <a:spcBef>
                <a:spcPts val="575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Widerklage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&lt;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5.000,01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€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=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spc="-25" dirty="0">
                <a:cs typeface="Arial"/>
              </a:rPr>
              <a:t>AG</a:t>
            </a:r>
            <a:endParaRPr lang="de-DE" sz="2800" dirty="0">
              <a:cs typeface="Arial"/>
            </a:endParaRPr>
          </a:p>
          <a:p>
            <a:pPr marL="926465" lvl="1" indent="-229235">
              <a:lnSpc>
                <a:spcPct val="100000"/>
              </a:lnSpc>
              <a:spcBef>
                <a:spcPts val="585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Widerklage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&gt;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5.000,00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€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=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LG</a:t>
            </a:r>
            <a:r>
              <a:rPr lang="de-DE" sz="2800" spc="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–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AG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gibt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dann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an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LG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spc="-25" dirty="0">
                <a:cs typeface="Arial"/>
              </a:rPr>
              <a:t>ab</a:t>
            </a:r>
            <a:endParaRPr lang="de-DE" sz="2800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6339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FD85AF-F7DD-4D9D-9E6B-F4C5E4936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765" y="268941"/>
            <a:ext cx="11040035" cy="5908022"/>
          </a:xfrm>
        </p:spPr>
        <p:txBody>
          <a:bodyPr/>
          <a:lstStyle/>
          <a:p>
            <a:pPr lvl="1">
              <a:lnSpc>
                <a:spcPct val="100000"/>
              </a:lnSpc>
              <a:buFont typeface="Courier New"/>
              <a:buChar char="o"/>
            </a:pPr>
            <a:endParaRPr lang="de-DE" sz="1650" dirty="0">
              <a:latin typeface="Arial"/>
              <a:cs typeface="Arial"/>
            </a:endParaRPr>
          </a:p>
          <a:p>
            <a:pPr marL="697865" marR="53975" indent="-457200">
              <a:lnSpc>
                <a:spcPct val="100000"/>
              </a:lnSpc>
              <a:spcBef>
                <a:spcPts val="5"/>
              </a:spcBef>
              <a:buFontTx/>
              <a:buChar char="-"/>
              <a:tabLst>
                <a:tab pos="469265" algn="l"/>
                <a:tab pos="469900" algn="l"/>
              </a:tabLst>
            </a:pPr>
            <a:r>
              <a:rPr lang="de-DE" dirty="0">
                <a:cs typeface="Arial"/>
              </a:rPr>
              <a:t>über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Klage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und</a:t>
            </a:r>
            <a:r>
              <a:rPr lang="de-DE" spc="-55" dirty="0">
                <a:cs typeface="Arial"/>
              </a:rPr>
              <a:t> </a:t>
            </a:r>
            <a:r>
              <a:rPr lang="de-DE" dirty="0">
                <a:cs typeface="Arial"/>
              </a:rPr>
              <a:t>Widerklage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soll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in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einem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Urteil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entschieden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werden:</a:t>
            </a:r>
            <a:br>
              <a:rPr lang="de-DE" dirty="0">
                <a:cs typeface="Arial"/>
              </a:rPr>
            </a:br>
            <a:br>
              <a:rPr lang="de-DE" dirty="0">
                <a:cs typeface="Arial"/>
              </a:rPr>
            </a:br>
            <a:r>
              <a:rPr lang="de-DE" dirty="0">
                <a:cs typeface="Arial"/>
              </a:rPr>
              <a:t>  dann aber Achtung:</a:t>
            </a:r>
            <a:br>
              <a:rPr lang="de-DE" dirty="0">
                <a:cs typeface="Arial"/>
              </a:rPr>
            </a:br>
            <a:endParaRPr lang="de-DE" dirty="0">
              <a:cs typeface="Arial"/>
            </a:endParaRPr>
          </a:p>
          <a:p>
            <a:pPr marL="240665" marR="53975" indent="0">
              <a:lnSpc>
                <a:spcPct val="100000"/>
              </a:lnSpc>
              <a:spcBef>
                <a:spcPts val="5"/>
              </a:spcBef>
              <a:buNone/>
              <a:tabLst>
                <a:tab pos="469265" algn="l"/>
                <a:tab pos="469900" algn="l"/>
              </a:tabLst>
            </a:pPr>
            <a:br>
              <a:rPr lang="de-DE" dirty="0">
                <a:cs typeface="Arial"/>
              </a:rPr>
            </a:b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–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es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handelt</a:t>
            </a:r>
            <a:r>
              <a:rPr lang="de-DE" spc="-10" dirty="0">
                <a:cs typeface="Arial"/>
              </a:rPr>
              <a:t> </a:t>
            </a:r>
            <a:r>
              <a:rPr lang="de-DE" spc="-20" dirty="0">
                <a:cs typeface="Arial"/>
              </a:rPr>
              <a:t>sich </a:t>
            </a:r>
            <a:r>
              <a:rPr lang="de-DE" dirty="0">
                <a:cs typeface="Arial"/>
              </a:rPr>
              <a:t>nach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wie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vor</a:t>
            </a:r>
            <a:r>
              <a:rPr lang="de-DE" spc="-5" dirty="0">
                <a:cs typeface="Arial"/>
              </a:rPr>
              <a:t> </a:t>
            </a:r>
            <a:r>
              <a:rPr lang="de-DE" dirty="0">
                <a:cs typeface="Arial"/>
              </a:rPr>
              <a:t>um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2</a:t>
            </a:r>
            <a:r>
              <a:rPr lang="de-DE" spc="-20" dirty="0">
                <a:cs typeface="Arial"/>
              </a:rPr>
              <a:t> </a:t>
            </a:r>
            <a:r>
              <a:rPr lang="de-DE" spc="-10" dirty="0">
                <a:cs typeface="Arial"/>
              </a:rPr>
              <a:t>verschiedene </a:t>
            </a:r>
            <a:r>
              <a:rPr lang="de-DE" dirty="0">
                <a:cs typeface="Arial"/>
              </a:rPr>
              <a:t>Streitgegenstände</a:t>
            </a:r>
            <a:br>
              <a:rPr lang="de-DE" dirty="0">
                <a:cs typeface="Arial"/>
              </a:rPr>
            </a:br>
            <a:r>
              <a:rPr lang="de-DE" dirty="0">
                <a:cs typeface="Arial"/>
              </a:rPr>
              <a:t> –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so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könnte</a:t>
            </a:r>
            <a:r>
              <a:rPr lang="de-DE" spc="-10" dirty="0">
                <a:cs typeface="Arial"/>
              </a:rPr>
              <a:t> </a:t>
            </a:r>
            <a:r>
              <a:rPr lang="de-DE" dirty="0">
                <a:cs typeface="Arial"/>
              </a:rPr>
              <a:t>bei</a:t>
            </a:r>
            <a:r>
              <a:rPr lang="de-DE" spc="-10" dirty="0">
                <a:cs typeface="Arial"/>
              </a:rPr>
              <a:t> Entscheidungs</a:t>
            </a:r>
            <a:r>
              <a:rPr lang="de-DE" dirty="0">
                <a:cs typeface="Arial"/>
              </a:rPr>
              <a:t>reife</a:t>
            </a:r>
            <a:r>
              <a:rPr lang="de-DE" spc="-25" dirty="0">
                <a:cs typeface="Arial"/>
              </a:rPr>
              <a:t> </a:t>
            </a:r>
            <a:r>
              <a:rPr lang="de-DE" dirty="0">
                <a:cs typeface="Arial"/>
              </a:rPr>
              <a:t>auch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durch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Teilurteil</a:t>
            </a:r>
            <a:r>
              <a:rPr lang="de-DE" spc="-20" dirty="0">
                <a:cs typeface="Arial"/>
              </a:rPr>
              <a:t> </a:t>
            </a:r>
            <a:r>
              <a:rPr lang="de-DE" dirty="0">
                <a:cs typeface="Arial"/>
              </a:rPr>
              <a:t>entschieden</a:t>
            </a:r>
            <a:r>
              <a:rPr lang="de-DE" spc="-20" dirty="0">
                <a:cs typeface="Arial"/>
              </a:rPr>
              <a:t> </a:t>
            </a:r>
            <a:br>
              <a:rPr lang="de-DE" spc="-20" dirty="0">
                <a:cs typeface="Arial"/>
              </a:rPr>
            </a:br>
            <a:r>
              <a:rPr lang="de-DE" spc="-20" dirty="0">
                <a:cs typeface="Arial"/>
              </a:rPr>
              <a:t>		 </a:t>
            </a:r>
            <a:r>
              <a:rPr lang="de-DE" dirty="0">
                <a:cs typeface="Arial"/>
              </a:rPr>
              <a:t>werden</a:t>
            </a:r>
            <a:r>
              <a:rPr lang="de-DE" spc="-35" dirty="0">
                <a:cs typeface="Arial"/>
              </a:rPr>
              <a:t> </a:t>
            </a:r>
            <a:r>
              <a:rPr lang="de-DE" dirty="0">
                <a:cs typeface="Arial"/>
              </a:rPr>
              <a:t>(§</a:t>
            </a:r>
            <a:r>
              <a:rPr lang="de-DE" spc="-30" dirty="0">
                <a:cs typeface="Arial"/>
              </a:rPr>
              <a:t> </a:t>
            </a:r>
            <a:r>
              <a:rPr lang="de-DE" dirty="0">
                <a:cs typeface="Arial"/>
              </a:rPr>
              <a:t>301</a:t>
            </a:r>
            <a:r>
              <a:rPr lang="de-DE" spc="-20" dirty="0">
                <a:cs typeface="Arial"/>
              </a:rPr>
              <a:t> ZPO)</a:t>
            </a:r>
            <a:endParaRPr lang="de-DE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6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8FB1A1-4EA7-45B4-A34B-3DDFF43832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694" y="331693"/>
            <a:ext cx="11022106" cy="5845269"/>
          </a:xfrm>
        </p:spPr>
        <p:txBody>
          <a:bodyPr>
            <a:normAutofit lnSpcReduction="10000"/>
          </a:bodyPr>
          <a:lstStyle/>
          <a:p>
            <a:pPr marL="697865" marR="281940" lvl="1" indent="0">
              <a:lnSpc>
                <a:spcPct val="143600"/>
              </a:lnSpc>
              <a:buNone/>
              <a:tabLst>
                <a:tab pos="926465" algn="l"/>
                <a:tab pos="927100" algn="l"/>
              </a:tabLst>
            </a:pPr>
            <a:r>
              <a:rPr lang="de-DE" b="1" u="sng" dirty="0">
                <a:cs typeface="Arial"/>
              </a:rPr>
              <a:t>Vorteile</a:t>
            </a:r>
            <a:r>
              <a:rPr lang="de-DE" b="1" u="sng" spc="-25" dirty="0">
                <a:cs typeface="Arial"/>
              </a:rPr>
              <a:t> </a:t>
            </a:r>
            <a:r>
              <a:rPr lang="de-DE" b="1" u="sng" dirty="0">
                <a:cs typeface="Arial"/>
              </a:rPr>
              <a:t>der</a:t>
            </a:r>
            <a:r>
              <a:rPr lang="de-DE" b="1" u="sng" spc="-50" dirty="0">
                <a:cs typeface="Arial"/>
              </a:rPr>
              <a:t> </a:t>
            </a:r>
            <a:r>
              <a:rPr lang="de-DE" b="1" u="sng" spc="-10" dirty="0">
                <a:cs typeface="Arial"/>
              </a:rPr>
              <a:t>Widerklage:</a:t>
            </a:r>
            <a:br>
              <a:rPr lang="de-DE" b="1" u="sng" spc="-10" dirty="0">
                <a:cs typeface="Arial"/>
              </a:rPr>
            </a:br>
            <a:endParaRPr lang="de-DE" b="1" u="sng" spc="-10" dirty="0">
              <a:cs typeface="Arial"/>
            </a:endParaRPr>
          </a:p>
          <a:p>
            <a:pPr marL="1040765" marR="281940" lvl="1" indent="-342900">
              <a:lnSpc>
                <a:spcPct val="143600"/>
              </a:lnSpc>
              <a:buFont typeface="Wingdings" panose="05000000000000000000" pitchFamily="2" charset="2"/>
              <a:buChar char="Ø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besonderer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Gerichtsstand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4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Widerklage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(§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33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ZPO)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–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Gericht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Klage zuständig</a:t>
            </a:r>
          </a:p>
          <a:p>
            <a:pPr marL="1155065" marR="281940" lvl="1" indent="-457200">
              <a:lnSpc>
                <a:spcPct val="143600"/>
              </a:lnSpc>
              <a:buFont typeface="Wingdings" panose="05000000000000000000" pitchFamily="2" charset="2"/>
              <a:buChar char="Ø"/>
              <a:tabLst>
                <a:tab pos="926465" algn="l"/>
                <a:tab pos="927100" algn="l"/>
              </a:tabLst>
            </a:pPr>
            <a:endParaRPr lang="de-DE" sz="2800" dirty="0">
              <a:cs typeface="Arial"/>
            </a:endParaRPr>
          </a:p>
          <a:p>
            <a:pPr marL="1155065" marR="198120" lvl="1" indent="-457200">
              <a:lnSpc>
                <a:spcPct val="143600"/>
              </a:lnSpc>
              <a:spcBef>
                <a:spcPts val="15"/>
              </a:spcBef>
              <a:buFont typeface="Wingdings" panose="05000000000000000000" pitchFamily="2" charset="2"/>
              <a:buChar char="Ø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Widerklage</a:t>
            </a:r>
            <a:r>
              <a:rPr lang="de-DE" sz="2800" spc="-5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wird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durch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Antrag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in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der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mündlichen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Verhandlung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rechtshängig </a:t>
            </a:r>
            <a:r>
              <a:rPr lang="de-DE" sz="2800" dirty="0">
                <a:cs typeface="Arial"/>
              </a:rPr>
              <a:t>(§</a:t>
            </a:r>
            <a:r>
              <a:rPr lang="de-DE" sz="2800" spc="-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261</a:t>
            </a:r>
            <a:r>
              <a:rPr lang="de-DE" sz="2800" spc="-1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II</a:t>
            </a:r>
            <a:r>
              <a:rPr lang="de-DE" sz="2800" spc="10" dirty="0">
                <a:cs typeface="Arial"/>
              </a:rPr>
              <a:t> </a:t>
            </a:r>
            <a:r>
              <a:rPr lang="de-DE" sz="2800" spc="-20" dirty="0">
                <a:cs typeface="Arial"/>
              </a:rPr>
              <a:t>ZPO)</a:t>
            </a:r>
          </a:p>
          <a:p>
            <a:pPr marL="1155065" marR="198120" lvl="1" indent="-457200">
              <a:lnSpc>
                <a:spcPct val="143600"/>
              </a:lnSpc>
              <a:spcBef>
                <a:spcPts val="15"/>
              </a:spcBef>
              <a:buFont typeface="Wingdings" panose="05000000000000000000" pitchFamily="2" charset="2"/>
              <a:buChar char="Ø"/>
              <a:tabLst>
                <a:tab pos="926465" algn="l"/>
                <a:tab pos="927100" algn="l"/>
              </a:tabLst>
            </a:pPr>
            <a:endParaRPr lang="de-DE" sz="2800" dirty="0">
              <a:cs typeface="Arial"/>
            </a:endParaRPr>
          </a:p>
          <a:p>
            <a:pPr marL="1154430" lvl="1" indent="-457200">
              <a:lnSpc>
                <a:spcPct val="100000"/>
              </a:lnSpc>
              <a:spcBef>
                <a:spcPts val="575"/>
              </a:spcBef>
              <a:buFont typeface="Wingdings" panose="05000000000000000000" pitchFamily="2" charset="2"/>
              <a:buChar char="Ø"/>
              <a:tabLst>
                <a:tab pos="926465" algn="l"/>
                <a:tab pos="927100" algn="l"/>
              </a:tabLst>
            </a:pPr>
            <a:r>
              <a:rPr lang="de-DE" sz="2800" dirty="0">
                <a:cs typeface="Arial"/>
              </a:rPr>
              <a:t>über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Klage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und</a:t>
            </a:r>
            <a:r>
              <a:rPr lang="de-DE" sz="2800" spc="-5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Widerklage</a:t>
            </a:r>
            <a:r>
              <a:rPr lang="de-DE" sz="2800" spc="-3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wird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i.</a:t>
            </a:r>
            <a:r>
              <a:rPr lang="de-DE" sz="2800" spc="-2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d.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R.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einheitlich</a:t>
            </a:r>
            <a:r>
              <a:rPr lang="de-DE" sz="2800" spc="-25" dirty="0">
                <a:cs typeface="Arial"/>
              </a:rPr>
              <a:t> </a:t>
            </a:r>
            <a:r>
              <a:rPr lang="de-DE" sz="2800" dirty="0">
                <a:cs typeface="Arial"/>
              </a:rPr>
              <a:t>verhandelt</a:t>
            </a:r>
            <a:r>
              <a:rPr lang="de-DE" sz="2800" spc="-10" dirty="0">
                <a:cs typeface="Arial"/>
              </a:rPr>
              <a:t> </a:t>
            </a:r>
            <a:r>
              <a:rPr lang="de-DE" sz="2800" dirty="0">
                <a:cs typeface="Arial"/>
              </a:rPr>
              <a:t>und</a:t>
            </a:r>
            <a:r>
              <a:rPr lang="de-DE" sz="2800" spc="-30" dirty="0">
                <a:cs typeface="Arial"/>
              </a:rPr>
              <a:t> </a:t>
            </a:r>
            <a:r>
              <a:rPr lang="de-DE" sz="2800" spc="-10" dirty="0">
                <a:cs typeface="Arial"/>
              </a:rPr>
              <a:t>entschieden</a:t>
            </a:r>
            <a:endParaRPr lang="de-DE" sz="2800" dirty="0">
              <a:cs typeface="Arial"/>
            </a:endParaRPr>
          </a:p>
          <a:p>
            <a:pPr marL="240665" indent="0">
              <a:lnSpc>
                <a:spcPct val="100000"/>
              </a:lnSpc>
              <a:buNone/>
              <a:tabLst>
                <a:tab pos="469265" algn="l"/>
                <a:tab pos="469900" algn="l"/>
              </a:tabLst>
            </a:pPr>
            <a:endParaRPr lang="de-DE" b="1" u="sng" dirty="0">
              <a:cs typeface="Arial"/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0487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586</Words>
  <Application>Microsoft Office PowerPoint</Application>
  <PresentationFormat>Breitbild</PresentationFormat>
  <Paragraphs>54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Times New Roman</vt:lpstr>
      <vt:lpstr>Wingdings</vt:lpstr>
      <vt:lpstr>Office</vt:lpstr>
      <vt:lpstr>PowerPoint-Präsentation</vt:lpstr>
      <vt:lpstr>PowerPoint-Präsentation</vt:lpstr>
      <vt:lpstr>PowerPoint-Präsentation</vt:lpstr>
      <vt:lpstr>Widerklage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Simmerl-Hübner, Susanne</dc:creator>
  <cp:lastModifiedBy>Simmerl-Hübner, Susanne</cp:lastModifiedBy>
  <cp:revision>9</cp:revision>
  <dcterms:created xsi:type="dcterms:W3CDTF">2024-11-11T15:32:20Z</dcterms:created>
  <dcterms:modified xsi:type="dcterms:W3CDTF">2024-11-11T17:15:57Z</dcterms:modified>
</cp:coreProperties>
</file>