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0466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358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122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916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275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2961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7443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35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7611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950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9400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5A06-AF20-4D70-9736-3EF00C159C0A}" type="datetimeFigureOut">
              <a:rPr lang="de-DE" smtClean="0"/>
              <a:t>29.08.2023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825EB3-ACE9-47FE-8681-293E08B6A15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813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220436" y="1345045"/>
            <a:ext cx="11789228" cy="224676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der Trennungszeit: </a:t>
            </a:r>
          </a:p>
          <a:p>
            <a:endParaRPr lang="de-DE" sz="1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Ehewohnung: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Ehegatten haben gleiches Recht, die Wohnung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zu nutzen - vorläufige Zuweisungsregelung möglich </a:t>
            </a:r>
          </a:p>
          <a:p>
            <a:endParaRPr lang="de-DE" sz="1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Haushaltssachen: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Eigentümer kann Gegenstand vom anderen zurückfordern | Überlassung zur Benutzung | gemeinsame Eigentümer = Aufteilung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220436" y="3722803"/>
            <a:ext cx="11789228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nach der Scheidung: </a:t>
            </a:r>
          </a:p>
          <a:p>
            <a:endParaRPr lang="de-DE" sz="1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Ehewohnung: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Alleineigentümer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der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Ehewohnung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erhält die Wohnung | beide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Eigentümer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Ehewohnung wird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einem Ehegatten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zugewiesen – Mietzins | Mieter: Einigung, wer wohnen bleibt </a:t>
            </a:r>
          </a:p>
          <a:p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Haushaltssachen: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Aufteilung nach Eigentum | gemeinsame Eigentümer: Aufteilung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526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126447" y="1657845"/>
            <a:ext cx="9874147" cy="69752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Ehe gescheitert und Scheidung – so muss geregelt werden, wer in der Ehewohnung bleiben darf bzw. wer welche Haushaltsgegenstände bekommt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126447" y="1161267"/>
            <a:ext cx="9874148" cy="4740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während Ehe: Ehegatten i. d. R. gemeinsame Wohnung und richten sich einen Haushalt ein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14337" y="2470646"/>
            <a:ext cx="2460275" cy="4834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In der Trennungszeit</a:t>
            </a:r>
            <a:endParaRPr lang="de-DE" sz="2000" b="1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731178" y="3305194"/>
            <a:ext cx="8269416" cy="243959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Ehewohnung grundsätzlich der Lebensmittelpunkt der Familie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Ehegatten haben gleiches Recht, die Wohnung in der Trennungszeit weiter zu nutzen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unabhängig davon, wer Wohnungseigentümer ist, wer den Mietvertrag abgeschlossen hat oder wer die Miete </a:t>
            </a:r>
            <a:r>
              <a:rPr lang="de-DE" dirty="0" smtClean="0"/>
              <a:t>bezahlt</a:t>
            </a: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unter bestimmten Voraussetzungen kann das Familiengericht eine vorläufige Zuweisungsregelung aufstellen (vgl. unbillige Härte, Kindeswohlgefährdung, Gewalt)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421481" y="3005390"/>
            <a:ext cx="3014663" cy="4236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Ehewohnung (§ 1361b BGB) </a:t>
            </a:r>
            <a:endParaRPr lang="de-DE"/>
          </a:p>
        </p:txBody>
      </p:sp>
      <p:sp>
        <p:nvSpPr>
          <p:cNvPr id="13" name="Gefaltete Ecke 12"/>
          <p:cNvSpPr/>
          <p:nvPr/>
        </p:nvSpPr>
        <p:spPr>
          <a:xfrm rot="21425169">
            <a:off x="831186" y="3833950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1361b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08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2" grpId="0" animBg="1"/>
      <p:bldP spid="5" grpId="0" animBg="1"/>
      <p:bldP spid="4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45736" y="1226933"/>
            <a:ext cx="2460275" cy="4834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In der Trennungszeit</a:t>
            </a:r>
            <a:endParaRPr lang="de-DE" sz="2000" b="1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502578" y="2103453"/>
            <a:ext cx="8269416" cy="338941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grundsätzlich kann jeder Ehegatte die ihm gehörenden Haushaltsgegenstände vom anderen Ehegatten herausverlangen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der Alleineigentümer ist jedoch verpflichtet, diese Haushaltsgegenstände dem anderen Ehegatten bei Bedarf zum Gebrauch zu überlassen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im gemeinsamen Eigentum befindliche Haushaltsgegenstände zwischen den Ehegatten nach den Grundsätzen der Billigkeit verteilt werden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Streit über Aufteilung – auf Antrag kann das Familiengericht für die Trennungszeit eine vorläufige Nutzungsregelung treffen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445736" y="1778861"/>
            <a:ext cx="3283722" cy="4236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Haushaltssachen (§ 1361a BGB)</a:t>
            </a:r>
            <a:endParaRPr lang="de-DE"/>
          </a:p>
        </p:txBody>
      </p:sp>
      <p:sp>
        <p:nvSpPr>
          <p:cNvPr id="13" name="Gefaltete Ecke 12"/>
          <p:cNvSpPr/>
          <p:nvPr/>
        </p:nvSpPr>
        <p:spPr>
          <a:xfrm rot="21425169">
            <a:off x="831186" y="3833950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1361a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7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4" grpId="0" animBg="1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339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14337" y="1001280"/>
            <a:ext cx="3421857" cy="483469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Zeitraum nach der Scheidung</a:t>
            </a:r>
            <a:endParaRPr lang="de-DE" sz="2000"/>
          </a:p>
        </p:txBody>
      </p:sp>
      <p:sp>
        <p:nvSpPr>
          <p:cNvPr id="5" name="Abgerundetes Rechteck 4"/>
          <p:cNvSpPr/>
          <p:nvPr/>
        </p:nvSpPr>
        <p:spPr>
          <a:xfrm>
            <a:off x="2402566" y="1762937"/>
            <a:ext cx="8269416" cy="10857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</a:t>
            </a:r>
            <a:r>
              <a:rPr lang="de-DE" dirty="0" smtClean="0"/>
              <a:t>ine </a:t>
            </a:r>
            <a:r>
              <a:rPr lang="de-DE" dirty="0"/>
              <a:t>endgültige Zuweisung der Ehewohnung an einen Ehegatten allein kann das Familiengericht erst mit der Ehescheidung auf Antrag hin </a:t>
            </a:r>
            <a:r>
              <a:rPr lang="de-DE" dirty="0" smtClean="0"/>
              <a:t>aussprechen.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414337" y="1551132"/>
            <a:ext cx="3014663" cy="4236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Ehewohnung § 1568a BGB</a:t>
            </a:r>
            <a:endParaRPr lang="de-DE"/>
          </a:p>
        </p:txBody>
      </p:sp>
      <p:sp>
        <p:nvSpPr>
          <p:cNvPr id="13" name="Gefaltete Ecke 12"/>
          <p:cNvSpPr/>
          <p:nvPr/>
        </p:nvSpPr>
        <p:spPr>
          <a:xfrm rot="21425169">
            <a:off x="10215385" y="387767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1568a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88016" y="3108998"/>
            <a:ext cx="5498422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Ehegatte = Alleineigentümer der Ehewohnung: </a:t>
            </a:r>
          </a:p>
          <a:p>
            <a:pPr lvl="0"/>
            <a:r>
              <a:rPr lang="de-DE" dirty="0" smtClean="0"/>
              <a:t>	er </a:t>
            </a:r>
            <a:r>
              <a:rPr lang="de-DE" dirty="0"/>
              <a:t>erhält die Ehewohnung</a:t>
            </a:r>
          </a:p>
          <a:p>
            <a:pPr lvl="0"/>
            <a:r>
              <a:rPr lang="de-DE" dirty="0"/>
              <a:t>Ausnahmefälle: unbillige Härte, Kindeswohlgefährdung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6311055" y="3120040"/>
            <a:ext cx="4884059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Ehegatten = beide Eigentümer:</a:t>
            </a:r>
          </a:p>
          <a:p>
            <a:pPr lvl="0"/>
            <a:r>
              <a:rPr lang="de-DE" dirty="0"/>
              <a:t>Ehewohnung wird einem Ehegatten zugewiesen</a:t>
            </a:r>
          </a:p>
          <a:p>
            <a:pPr lvl="0"/>
            <a:r>
              <a:rPr lang="de-DE" dirty="0"/>
              <a:t>es ist ein Mietverhältnis zu begründen – </a:t>
            </a:r>
            <a:endParaRPr lang="de-DE" dirty="0" smtClean="0"/>
          </a:p>
          <a:p>
            <a:pPr lvl="0"/>
            <a:r>
              <a:rPr lang="de-DE" dirty="0" smtClean="0"/>
              <a:t>Zahlung </a:t>
            </a:r>
            <a:r>
              <a:rPr lang="de-DE" dirty="0"/>
              <a:t>eines Mietzinses an den anderen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288016" y="4319175"/>
            <a:ext cx="5281635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 dirty="0"/>
              <a:t>Ehegatten = Mieter: </a:t>
            </a:r>
          </a:p>
          <a:p>
            <a:pPr lvl="0"/>
            <a:r>
              <a:rPr lang="de-DE" dirty="0"/>
              <a:t>sie verständigen sich darüber, wer die Wohnung allein bewohnen wird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311055" y="4510023"/>
            <a:ext cx="5387719" cy="180262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Gericht entscheidet nach billigem Ermessen nach Prüfung der Umstände des Einzelfalls, dabei hat derjenige „bessere Chancen“, der im größeren Maße auf die Wohnung angewiesen ist – z. B. gewöhnlicher Aufenthaltsort des gemeinsamen minderjährigen Kindes </a:t>
            </a:r>
          </a:p>
        </p:txBody>
      </p:sp>
    </p:spTree>
    <p:extLst>
      <p:ext uri="{BB962C8B-B14F-4D97-AF65-F5344CB8AC3E}">
        <p14:creationId xmlns:p14="http://schemas.microsoft.com/office/powerpoint/2010/main" val="232089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4" grpId="0" animBg="1"/>
      <p:bldP spid="13" grpId="0" animBg="1"/>
      <p:bldP spid="12" grpId="0" animBg="1"/>
      <p:bldP spid="14" grpId="0" animBg="1"/>
      <p:bldP spid="15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131103" y="1707896"/>
            <a:ext cx="3693434" cy="56076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= Antragsverfahren (§ 203 I FamFG)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828675" y="1339327"/>
            <a:ext cx="1857376" cy="4236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/>
              <a:t>Das Verfahren</a:t>
            </a:r>
            <a:endParaRPr lang="de-DE" sz="2000"/>
          </a:p>
        </p:txBody>
      </p:sp>
      <p:sp>
        <p:nvSpPr>
          <p:cNvPr id="12" name="Abgerundetes Rechteck 11"/>
          <p:cNvSpPr/>
          <p:nvPr/>
        </p:nvSpPr>
        <p:spPr>
          <a:xfrm>
            <a:off x="2131103" y="2268663"/>
            <a:ext cx="9113159" cy="266052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Zuständigkeiten: </a:t>
            </a:r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sachlich:</a:t>
            </a:r>
            <a:r>
              <a:rPr lang="de-DE" dirty="0"/>
              <a:t> AG als Familiengerecht (§§ 23a I S. 1 Nr. 1, 23b I GVG)</a:t>
            </a:r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örtlich: </a:t>
            </a:r>
            <a:r>
              <a:rPr lang="de-DE" dirty="0"/>
              <a:t>ausschließlich in der Rangfolge des § 201 </a:t>
            </a:r>
            <a:r>
              <a:rPr lang="de-DE" dirty="0" err="1"/>
              <a:t>FamFG</a:t>
            </a:r>
            <a:endParaRPr lang="de-DE" dirty="0"/>
          </a:p>
          <a:p>
            <a:pPr lvl="1"/>
            <a:r>
              <a:rPr lang="de-DE" dirty="0"/>
              <a:t>1. während der Anhängigkeit einer Ehesache das Gericht, bei dem die Ehesache im ersten Rechtszug anhängig ist oder war</a:t>
            </a:r>
          </a:p>
          <a:p>
            <a:pPr lvl="1"/>
            <a:r>
              <a:rPr lang="de-DE" dirty="0"/>
              <a:t>2. das Gericht in dessen Bezirk sich die gemeinsame Wohnung der Ehegatten befindet</a:t>
            </a:r>
          </a:p>
          <a:p>
            <a:pPr lvl="1"/>
            <a:r>
              <a:rPr lang="de-DE" dirty="0"/>
              <a:t>3. das Gericht, in dessen Bezirk der Antragsgegner seinen gewöhnlichen Aufenthalt hat</a:t>
            </a:r>
          </a:p>
          <a:p>
            <a:pPr lvl="1"/>
            <a:r>
              <a:rPr lang="de-DE" dirty="0"/>
              <a:t>4. das Gericht, in dessen Bezirk der Antragsteller seinen gewöhnlichen Aufenthalt hat</a:t>
            </a:r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funktionell: </a:t>
            </a:r>
            <a:r>
              <a:rPr lang="de-DE" dirty="0"/>
              <a:t>Richter (§§ 3, 14 RPflG)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2131103" y="5197582"/>
            <a:ext cx="9113159" cy="10857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wird eine Ehesache rechtshängig, während eine Ehewohnungs- oder Haushaltssache bei einem anderen Gericht im ersten Rechtszug anhängig ist, ist diese von Amts wegen an das Gericht der Ehesache abzugeben (§ 202 FamFG)</a:t>
            </a:r>
          </a:p>
        </p:txBody>
      </p:sp>
      <p:sp>
        <p:nvSpPr>
          <p:cNvPr id="13" name="Gefaltete Ecke 12"/>
          <p:cNvSpPr/>
          <p:nvPr/>
        </p:nvSpPr>
        <p:spPr>
          <a:xfrm rot="21425169">
            <a:off x="7864211" y="1122879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203 I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Gefaltete Ecke 15"/>
          <p:cNvSpPr/>
          <p:nvPr/>
        </p:nvSpPr>
        <p:spPr>
          <a:xfrm rot="21425169">
            <a:off x="451529" y="4964976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202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05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12" grpId="0" animBg="1"/>
      <p:bldP spid="15" grpId="0" animBg="1"/>
      <p:bldP spid="13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402566" y="1762937"/>
            <a:ext cx="8269416" cy="108576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</a:t>
            </a:r>
            <a:r>
              <a:rPr lang="de-DE" dirty="0" smtClean="0"/>
              <a:t>ine </a:t>
            </a:r>
            <a:r>
              <a:rPr lang="de-DE" dirty="0"/>
              <a:t>endgültige Aufteilung der Haushaltsgegenstände erfolgt gerichtlich erst bei der Scheidung der </a:t>
            </a:r>
            <a:r>
              <a:rPr lang="de-DE" dirty="0" smtClean="0"/>
              <a:t>Ehe.</a:t>
            </a: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414337" y="1551132"/>
            <a:ext cx="3421857" cy="423610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Haushaltssachen (§ 1568b BGB)</a:t>
            </a:r>
          </a:p>
        </p:txBody>
      </p:sp>
      <p:sp>
        <p:nvSpPr>
          <p:cNvPr id="13" name="Gefaltete Ecke 12"/>
          <p:cNvSpPr/>
          <p:nvPr/>
        </p:nvSpPr>
        <p:spPr>
          <a:xfrm rot="21425169">
            <a:off x="10215385" y="387767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1568b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402566" y="3126885"/>
            <a:ext cx="5498422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dabei wird insbesondere berücksichtigt, ob es sich um gemeinsames Eigentum oder Alleineigentum handelt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2402566" y="4437988"/>
            <a:ext cx="5281635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Gericht teilt die gemeinsamen Gegenstände gerecht und zweckmäßig unter den Eheleuten auf</a:t>
            </a:r>
          </a:p>
        </p:txBody>
      </p:sp>
    </p:spTree>
    <p:extLst>
      <p:ext uri="{BB962C8B-B14F-4D97-AF65-F5344CB8AC3E}">
        <p14:creationId xmlns:p14="http://schemas.microsoft.com/office/powerpoint/2010/main" val="77588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13" grpId="0" animBg="1"/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5" y="1324707"/>
            <a:ext cx="6114443" cy="155176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Inhalt des Antrags: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Angabe </a:t>
            </a:r>
            <a:r>
              <a:rPr lang="de-DE" dirty="0"/>
              <a:t>der Gegenstände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Angabe</a:t>
            </a:r>
            <a:r>
              <a:rPr lang="de-DE" dirty="0"/>
              <a:t>, welche Zuteilung begehrt wird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Angaben</a:t>
            </a:r>
            <a:r>
              <a:rPr lang="de-DE" dirty="0"/>
              <a:t>, ob Kinder im Haushalt der Ehegatten leben 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2051285" y="2953325"/>
            <a:ext cx="6964128" cy="1085760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Gericht kann die Ehegatten auffordern, eine genaue Auflistung aller Haushaltsgegenstände einzureichen (§ 206 FamFG)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2051285" y="4327159"/>
            <a:ext cx="8146944" cy="20391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Beteiligte: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in Ehewohnungssachen: auch der Vermieter der Wohnung, der Grundstückseigentümer, der Dritte und Personen, mit denen die Ehegatten oder einer von ihnen hinsichtlich der Wohnung in Rechtsgemeinschaft stehen, sind zu beteiligen (§ 204 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leben Kinder im Haushalt der Ehegatten ist das Jugendamt auf seinen Antrag zu beteiligen (§ 204 II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13" name="Gefaltete Ecke 12"/>
          <p:cNvSpPr/>
          <p:nvPr/>
        </p:nvSpPr>
        <p:spPr>
          <a:xfrm rot="21425169">
            <a:off x="8872360" y="2678943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206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Gefaltete Ecke 13"/>
          <p:cNvSpPr/>
          <p:nvPr/>
        </p:nvSpPr>
        <p:spPr>
          <a:xfrm rot="550768">
            <a:off x="10235423" y="4436022"/>
            <a:ext cx="1446195" cy="15001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204 I,II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68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343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705203" y="454664"/>
            <a:ext cx="48118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Ehewohnungs- und Haushaltssachen </a:t>
            </a:r>
            <a:endParaRPr lang="de-DE" sz="2000" b="1" dirty="0">
              <a:effectLst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828671" y="1011073"/>
            <a:ext cx="9527074" cy="58981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JA soll angehört werden, wenn Kinder im Haushalt der Ehegatten leben (§ 205 I FamFG)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828671" y="1634613"/>
            <a:ext cx="9527074" cy="71856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das Gericht hat dem JA die Entscheidung mitzuteilen (§ 205 II S. 1 FamFG)</a:t>
            </a:r>
          </a:p>
          <a:p>
            <a:pPr lvl="0"/>
            <a:r>
              <a:rPr lang="de-DE"/>
              <a:t>JA steht Beschwerde zu (§ 205 II S. 2 FamFG) </a:t>
            </a:r>
          </a:p>
        </p:txBody>
      </p:sp>
      <p:sp>
        <p:nvSpPr>
          <p:cNvPr id="15" name="Abgerundetes Rechteck 14"/>
          <p:cNvSpPr/>
          <p:nvPr/>
        </p:nvSpPr>
        <p:spPr>
          <a:xfrm>
            <a:off x="828671" y="2403130"/>
            <a:ext cx="10365909" cy="76623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Gericht soll die Angelegenheit mit den Ehegatten in einem Termin erörtern (§ 207 S. 1 FamFG) – das persönliche Erscheinen der Ehegatten soll angeordnet werden (§ 207 S. 2 FamFG)</a:t>
            </a:r>
          </a:p>
        </p:txBody>
      </p:sp>
      <p:sp>
        <p:nvSpPr>
          <p:cNvPr id="13" name="Gefaltete Ecke 12"/>
          <p:cNvSpPr/>
          <p:nvPr/>
        </p:nvSpPr>
        <p:spPr>
          <a:xfrm rot="21425169">
            <a:off x="9846585" y="683863"/>
            <a:ext cx="1317016" cy="127329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205 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171809">
            <a:off x="9846585" y="1787728"/>
            <a:ext cx="1317016" cy="127329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205 II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S.1+2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Abgerundetes Rechteck 15"/>
          <p:cNvSpPr/>
          <p:nvPr/>
        </p:nvSpPr>
        <p:spPr>
          <a:xfrm>
            <a:off x="828671" y="3210627"/>
            <a:ext cx="10365909" cy="766233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stirbt einer der Ehegatten vor Abschluss des Verfahrens, gilt dieses als in der Hauptsache erledigt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208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</p:txBody>
      </p:sp>
      <p:sp>
        <p:nvSpPr>
          <p:cNvPr id="17" name="Gefaltete Ecke 16"/>
          <p:cNvSpPr/>
          <p:nvPr/>
        </p:nvSpPr>
        <p:spPr>
          <a:xfrm rot="171809">
            <a:off x="10479925" y="2815760"/>
            <a:ext cx="1317016" cy="127329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207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S.1</a:t>
            </a:r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Abgerundetes Rechteck 18"/>
          <p:cNvSpPr/>
          <p:nvPr/>
        </p:nvSpPr>
        <p:spPr>
          <a:xfrm>
            <a:off x="828670" y="4021690"/>
            <a:ext cx="10365909" cy="462454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Endentscheidung wird erst mit Rechtskraft wirksam (§ 209 II S.1 FamFG)</a:t>
            </a:r>
          </a:p>
        </p:txBody>
      </p:sp>
      <p:sp>
        <p:nvSpPr>
          <p:cNvPr id="21" name="Abgerundetes Rechteck 20"/>
          <p:cNvSpPr/>
          <p:nvPr/>
        </p:nvSpPr>
        <p:spPr>
          <a:xfrm>
            <a:off x="828669" y="4513786"/>
            <a:ext cx="10365909" cy="229807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in Ehewohnungssachen gem. § 1361b BGB soll das Gericht die sofortige Wirksamkeit anordnen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209 II S. 2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hier kann das Gericht auch die Zulässigkeit der Vollstreckung vor der Zustellung an den Antragsgegner anordnen (§ 209 III S. 1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lvl="0"/>
            <a:r>
              <a:rPr lang="de-DE" dirty="0"/>
              <a:t>die Wirksamkeit tritt in dem Zeitpunkt ein, in dem die Entscheidung </a:t>
            </a:r>
            <a:r>
              <a:rPr lang="de-DE"/>
              <a:t>der </a:t>
            </a:r>
            <a:r>
              <a:rPr lang="de-DE" smtClean="0"/>
              <a:t>Geschäftsstelle </a:t>
            </a:r>
            <a:r>
              <a:rPr lang="de-DE" dirty="0"/>
              <a:t>des Gerichts zur Bekanntmachung übergeben wird – dieser Zeitpunkt ist auf der Entscheidung zu </a:t>
            </a:r>
            <a:r>
              <a:rPr lang="de-DE"/>
              <a:t>vermerken </a:t>
            </a:r>
            <a:endParaRPr lang="de-DE" smtClean="0"/>
          </a:p>
          <a:p>
            <a:pPr lvl="0"/>
            <a:r>
              <a:rPr lang="de-DE" smtClean="0"/>
              <a:t>(§ </a:t>
            </a:r>
            <a:r>
              <a:rPr lang="de-DE" dirty="0"/>
              <a:t>209 III S. 2 und 3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</p:txBody>
      </p:sp>
      <p:sp>
        <p:nvSpPr>
          <p:cNvPr id="20" name="Gefaltete Ecke 19"/>
          <p:cNvSpPr/>
          <p:nvPr/>
        </p:nvSpPr>
        <p:spPr>
          <a:xfrm rot="21405668">
            <a:off x="10731321" y="5139892"/>
            <a:ext cx="1317016" cy="127329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209 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 rot="21405668">
            <a:off x="10233146" y="3783741"/>
            <a:ext cx="1317016" cy="127329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208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193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 animBg="1"/>
      <p:bldP spid="15" grpId="0" animBg="1"/>
      <p:bldP spid="13" grpId="0" animBg="1"/>
      <p:bldP spid="11" grpId="0" animBg="1"/>
      <p:bldP spid="16" grpId="0" animBg="1"/>
      <p:bldP spid="17" grpId="0" animBg="1"/>
      <p:bldP spid="19" grpId="0" animBg="1"/>
      <p:bldP spid="21" grpId="0" animBg="1"/>
      <p:bldP spid="20" grpId="0" animBg="1"/>
      <p:bldP spid="18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966</Words>
  <Application>Microsoft Office PowerPoint</Application>
  <PresentationFormat>Breitbild</PresentationFormat>
  <Paragraphs>133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8</cp:revision>
  <dcterms:created xsi:type="dcterms:W3CDTF">2023-08-29T15:18:02Z</dcterms:created>
  <dcterms:modified xsi:type="dcterms:W3CDTF">2023-08-29T16:34:07Z</dcterms:modified>
</cp:coreProperties>
</file>