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5" r:id="rId3"/>
    <p:sldId id="288" r:id="rId4"/>
    <p:sldId id="289" r:id="rId5"/>
    <p:sldId id="290" r:id="rId6"/>
    <p:sldId id="291" r:id="rId7"/>
    <p:sldId id="29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7" autoAdjust="0"/>
    <p:restoredTop sz="94660"/>
  </p:normalViewPr>
  <p:slideViewPr>
    <p:cSldViewPr snapToGrid="0">
      <p:cViewPr varScale="1">
        <p:scale>
          <a:sx n="47" d="100"/>
          <a:sy n="47" d="100"/>
        </p:scale>
        <p:origin x="16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11/8/2024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familienratgeber.de/woerterbuch.php?range=b#lex650"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F28608-24EA-4F18-820B-6AE20CDEF871}"/>
              </a:ext>
            </a:extLst>
          </p:cNvPr>
          <p:cNvSpPr>
            <a:spLocks noGrp="1"/>
          </p:cNvSpPr>
          <p:nvPr>
            <p:ph type="ctrTitle"/>
          </p:nvPr>
        </p:nvSpPr>
        <p:spPr/>
        <p:txBody>
          <a:bodyPr/>
          <a:lstStyle/>
          <a:p>
            <a:r>
              <a:rPr lang="de-DE" dirty="0"/>
              <a:t>Persönlichkeitsrecht</a:t>
            </a:r>
          </a:p>
        </p:txBody>
      </p:sp>
      <p:sp>
        <p:nvSpPr>
          <p:cNvPr id="3" name="Untertitel 2">
            <a:extLst>
              <a:ext uri="{FF2B5EF4-FFF2-40B4-BE49-F238E27FC236}">
                <a16:creationId xmlns:a16="http://schemas.microsoft.com/office/drawing/2014/main" id="{389DE893-2616-4BFF-A220-98602D1519BF}"/>
              </a:ext>
            </a:extLst>
          </p:cNvPr>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244357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0" y="-98323"/>
            <a:ext cx="12192000" cy="6980904"/>
          </a:xfrm>
          <a:prstGeom prst="rect">
            <a:avLst/>
          </a:prstGeom>
        </p:spPr>
      </p:pic>
    </p:spTree>
    <p:extLst>
      <p:ext uri="{BB962C8B-B14F-4D97-AF65-F5344CB8AC3E}">
        <p14:creationId xmlns:p14="http://schemas.microsoft.com/office/powerpoint/2010/main" val="1185322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904875" y="582156"/>
            <a:ext cx="10229850" cy="1692771"/>
          </a:xfrm>
          <a:prstGeom prst="rect">
            <a:avLst/>
          </a:prstGeom>
          <a:noFill/>
        </p:spPr>
        <p:txBody>
          <a:bodyPr wrap="square" rtlCol="0">
            <a:spAutoFit/>
          </a:bodyPr>
          <a:lstStyle/>
          <a:p>
            <a:pPr algn="ctr"/>
            <a:r>
              <a:rPr lang="de-DE" sz="4000" b="1" dirty="0">
                <a:latin typeface="Arial Narrow" panose="020B0606020202030204" pitchFamily="34" charset="0"/>
              </a:rPr>
              <a:t>Persönlichkeitsrecht</a:t>
            </a:r>
          </a:p>
          <a:p>
            <a:pPr algn="ctr"/>
            <a:endParaRPr lang="de-DE" sz="4000" b="1" dirty="0">
              <a:latin typeface="Arial Narrow" panose="020B0606020202030204" pitchFamily="34" charset="0"/>
            </a:endParaRPr>
          </a:p>
          <a:p>
            <a:endParaRPr lang="de-DE" sz="2400" dirty="0">
              <a:latin typeface="Arial Narrow" panose="020B0606020202030204" pitchFamily="34" charset="0"/>
            </a:endParaRPr>
          </a:p>
        </p:txBody>
      </p:sp>
      <p:sp>
        <p:nvSpPr>
          <p:cNvPr id="4" name="Textfeld 3"/>
          <p:cNvSpPr txBox="1"/>
          <p:nvPr/>
        </p:nvSpPr>
        <p:spPr>
          <a:xfrm>
            <a:off x="654153" y="1028432"/>
            <a:ext cx="3524250" cy="584775"/>
          </a:xfrm>
          <a:prstGeom prst="rect">
            <a:avLst/>
          </a:prstGeom>
          <a:noFill/>
        </p:spPr>
        <p:txBody>
          <a:bodyPr wrap="square" rtlCol="0">
            <a:spAutoFit/>
          </a:bodyPr>
          <a:lstStyle/>
          <a:p>
            <a:r>
              <a:rPr lang="de-DE" sz="3200" dirty="0">
                <a:latin typeface="Arial Narrow" panose="020B0606020202030204" pitchFamily="34" charset="0"/>
              </a:rPr>
              <a:t>Rechtsfähigkeit</a:t>
            </a:r>
          </a:p>
        </p:txBody>
      </p:sp>
      <p:sp>
        <p:nvSpPr>
          <p:cNvPr id="2" name="Textfeld 1"/>
          <p:cNvSpPr txBox="1"/>
          <p:nvPr/>
        </p:nvSpPr>
        <p:spPr>
          <a:xfrm>
            <a:off x="7362825" y="1790700"/>
            <a:ext cx="4829175" cy="2062103"/>
          </a:xfrm>
          <a:prstGeom prst="rect">
            <a:avLst/>
          </a:prstGeom>
          <a:noFill/>
        </p:spPr>
        <p:txBody>
          <a:bodyPr wrap="square" rtlCol="0">
            <a:spAutoFit/>
          </a:bodyPr>
          <a:lstStyle/>
          <a:p>
            <a:r>
              <a:rPr lang="de-DE" sz="3200" dirty="0">
                <a:latin typeface="Arial Narrow" panose="020B0606020202030204" pitchFamily="34" charset="0"/>
              </a:rPr>
              <a:t>Beschränkte Geschäftsfähigkeit</a:t>
            </a:r>
          </a:p>
          <a:p>
            <a:endParaRPr lang="de-DE" sz="3200" dirty="0">
              <a:latin typeface="Arial Narrow" panose="020B0606020202030204" pitchFamily="34" charset="0"/>
            </a:endParaRPr>
          </a:p>
          <a:p>
            <a:r>
              <a:rPr lang="de-DE" sz="3200" dirty="0">
                <a:latin typeface="Arial Narrow" panose="020B0606020202030204" pitchFamily="34" charset="0"/>
              </a:rPr>
              <a:t>Geschäftsfähigkeit</a:t>
            </a:r>
          </a:p>
        </p:txBody>
      </p:sp>
      <p:sp>
        <p:nvSpPr>
          <p:cNvPr id="5" name="Textfeld 4"/>
          <p:cNvSpPr txBox="1"/>
          <p:nvPr/>
        </p:nvSpPr>
        <p:spPr>
          <a:xfrm>
            <a:off x="904875" y="4286250"/>
            <a:ext cx="3743325" cy="584775"/>
          </a:xfrm>
          <a:prstGeom prst="rect">
            <a:avLst/>
          </a:prstGeom>
          <a:noFill/>
        </p:spPr>
        <p:txBody>
          <a:bodyPr wrap="square" rtlCol="0">
            <a:spAutoFit/>
          </a:bodyPr>
          <a:lstStyle/>
          <a:p>
            <a:r>
              <a:rPr lang="de-DE" sz="3200" dirty="0">
                <a:latin typeface="Arial Narrow" panose="020B0606020202030204" pitchFamily="34" charset="0"/>
              </a:rPr>
              <a:t>Entmündigung</a:t>
            </a:r>
          </a:p>
        </p:txBody>
      </p:sp>
    </p:spTree>
    <p:extLst>
      <p:ext uri="{BB962C8B-B14F-4D97-AF65-F5344CB8AC3E}">
        <p14:creationId xmlns:p14="http://schemas.microsoft.com/office/powerpoint/2010/main" val="3552932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78661" y="88497"/>
            <a:ext cx="12240000" cy="6752591"/>
          </a:xfrm>
          <a:prstGeom prst="rect">
            <a:avLst/>
          </a:prstGeom>
        </p:spPr>
      </p:pic>
    </p:spTree>
    <p:extLst>
      <p:ext uri="{BB962C8B-B14F-4D97-AF65-F5344CB8AC3E}">
        <p14:creationId xmlns:p14="http://schemas.microsoft.com/office/powerpoint/2010/main" val="859285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325105" y="1997839"/>
            <a:ext cx="9291233" cy="2585323"/>
          </a:xfrm>
          <a:prstGeom prst="rect">
            <a:avLst/>
          </a:prstGeom>
        </p:spPr>
        <p:txBody>
          <a:bodyPr wrap="square">
            <a:spAutoFit/>
          </a:bodyPr>
          <a:lstStyle/>
          <a:p>
            <a:pPr algn="ctr"/>
            <a:r>
              <a:rPr lang="de-DE" b="1" dirty="0">
                <a:solidFill>
                  <a:srgbClr val="6E5E50"/>
                </a:solidFill>
                <a:latin typeface="Arial Rounded Bold"/>
              </a:rPr>
              <a:t>Geschäftsfähigkeit</a:t>
            </a:r>
            <a:br>
              <a:rPr lang="de-DE" dirty="0">
                <a:solidFill>
                  <a:srgbClr val="6E5E50"/>
                </a:solidFill>
                <a:latin typeface="Arial Rounded Bold"/>
              </a:rPr>
            </a:br>
            <a:r>
              <a:rPr lang="de-DE" b="1" dirty="0">
                <a:solidFill>
                  <a:srgbClr val="FF0000"/>
                </a:solidFill>
                <a:latin typeface="Arial Rounded Bold"/>
              </a:rPr>
              <a:t>Bin ich automatisch geschäftsunfähig, wenn ich eine Betreuung habe?</a:t>
            </a:r>
          </a:p>
          <a:p>
            <a:pPr algn="ctr"/>
            <a:endParaRPr lang="de-DE" dirty="0">
              <a:solidFill>
                <a:srgbClr val="6E5E50"/>
              </a:solidFill>
              <a:latin typeface="Arial Rounded Bold"/>
            </a:endParaRPr>
          </a:p>
          <a:p>
            <a:pPr algn="ctr"/>
            <a:endParaRPr lang="de-DE" dirty="0">
              <a:solidFill>
                <a:srgbClr val="6E5E50"/>
              </a:solidFill>
              <a:latin typeface="Arial Rounded Bold"/>
            </a:endParaRPr>
          </a:p>
          <a:p>
            <a:r>
              <a:rPr lang="de-DE" dirty="0">
                <a:solidFill>
                  <a:srgbClr val="000000"/>
                </a:solidFill>
                <a:latin typeface="Arial" panose="020B0604020202020204" pitchFamily="34" charset="0"/>
              </a:rPr>
              <a:t>Nein! Auch wenn Sie eine*n Betreuer*in haben, können Sie voll geschäftsfähig sein. Dies kann dazu führen, dass Betreuer*in und betreute Person gegensätzliche Entscheidungen treffen. Beide Entscheidungen sind erst einmal rechtsgültig. Bei Streitigkeiten muss das Gericht entscheiden, ob die betreute Person geschäftsunfähig ist (Paragraf 104, Bürgerliches Gesetzbuch)</a:t>
            </a:r>
            <a:endParaRPr lang="de-DE"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143710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048000" y="335846"/>
            <a:ext cx="6096000" cy="6740307"/>
          </a:xfrm>
          <a:prstGeom prst="rect">
            <a:avLst/>
          </a:prstGeom>
        </p:spPr>
        <p:txBody>
          <a:bodyPr>
            <a:spAutoFit/>
          </a:bodyPr>
          <a:lstStyle/>
          <a:p>
            <a:pPr algn="ctr"/>
            <a:r>
              <a:rPr lang="de-DE" b="1" dirty="0">
                <a:solidFill>
                  <a:srgbClr val="000000"/>
                </a:solidFill>
                <a:latin typeface="Arial Rounded Bold"/>
              </a:rPr>
              <a:t>Begriffserklärung: Voll geschäftsfähig</a:t>
            </a:r>
          </a:p>
          <a:p>
            <a:pPr algn="ctr"/>
            <a:endParaRPr lang="de-DE" b="1" dirty="0">
              <a:solidFill>
                <a:srgbClr val="000000"/>
              </a:solidFill>
              <a:latin typeface="Arial Rounded Bold"/>
            </a:endParaRPr>
          </a:p>
          <a:p>
            <a:pPr algn="ctr"/>
            <a:endParaRPr lang="de-DE" b="1" dirty="0">
              <a:solidFill>
                <a:srgbClr val="000000"/>
              </a:solidFill>
              <a:latin typeface="Arial Rounded Bold"/>
            </a:endParaRPr>
          </a:p>
          <a:p>
            <a:r>
              <a:rPr lang="de-DE" dirty="0">
                <a:solidFill>
                  <a:srgbClr val="000000"/>
                </a:solidFill>
                <a:latin typeface="Arial" panose="020B0604020202020204" pitchFamily="34" charset="0"/>
              </a:rPr>
              <a:t>Voll geschäftsfähig ist normalerweise jeder Mensch über 18 Jahre. Das heißt, man kann ab diesem Alter Rechtsgeschäfte eingehen. Rechtsgeschäfte sind zum Beispiel Mietverträge, Arbeitsverträge, das Eröffnen eines Bankkontos, Heiraten oder Kaufverträge. Unterschreibt man zum Beispiel einen Mietvertrag, dann ist dieser Vertrag gültig. Hält man sich nicht an den Vertrag, kann man vor Gericht verklagt werden.</a:t>
            </a:r>
            <a:br>
              <a:rPr lang="de-DE" dirty="0">
                <a:solidFill>
                  <a:srgbClr val="000000"/>
                </a:solidFill>
                <a:latin typeface="Arial" panose="020B0604020202020204" pitchFamily="34" charset="0"/>
              </a:rPr>
            </a:br>
            <a:r>
              <a:rPr lang="de-DE" dirty="0">
                <a:solidFill>
                  <a:srgbClr val="000000"/>
                </a:solidFill>
                <a:latin typeface="Arial" panose="020B0604020202020204" pitchFamily="34" charset="0"/>
              </a:rPr>
              <a:t>Es kann vorkommen, dass man seine Geschäftsfähigkeit verliert. Zum Beispiel wegen einer psychischen Erkrankung oder durch die Folgen eines Unfalls.</a:t>
            </a:r>
            <a:br>
              <a:rPr lang="de-DE" dirty="0">
                <a:solidFill>
                  <a:srgbClr val="000000"/>
                </a:solidFill>
                <a:latin typeface="Arial" panose="020B0604020202020204" pitchFamily="34" charset="0"/>
              </a:rPr>
            </a:br>
            <a:r>
              <a:rPr lang="de-DE" dirty="0">
                <a:solidFill>
                  <a:srgbClr val="000000"/>
                </a:solidFill>
                <a:latin typeface="Arial" panose="020B0604020202020204" pitchFamily="34" charset="0"/>
              </a:rPr>
              <a:t>Es kann dann beispielsweise passieren, dass eine Person nicht mehr vernünftig für sich selbst entscheiden kann. Wenn das </a:t>
            </a:r>
            <a:r>
              <a:rPr lang="de-DE" i="1" u="sng" dirty="0">
                <a:solidFill>
                  <a:srgbClr val="000000"/>
                </a:solidFill>
                <a:latin typeface="Arial" panose="020B0604020202020204" pitchFamily="34" charset="0"/>
                <a:hlinkClick r:id="rId2" tooltip="Begriff &quot;Betreuungsgericht&quot; im Wörterbuch nachschlagen"/>
              </a:rPr>
              <a:t>Betreuungsgericht</a:t>
            </a:r>
            <a:r>
              <a:rPr lang="de-DE" dirty="0">
                <a:solidFill>
                  <a:srgbClr val="000000"/>
                </a:solidFill>
                <a:latin typeface="Arial" panose="020B0604020202020204" pitchFamily="34" charset="0"/>
              </a:rPr>
              <a:t> davon erfährt, spricht es mit der Person. Das Gericht prüft, bei welchen Entscheidungen diese Person Hilfe braucht. Für diese Bereiche bestimmt das Gericht dann eine*n Betreuer*in. Die Betreuerin oder der Betreuer geht dann die Rechtsgeschäfte für diese Person ein.</a:t>
            </a:r>
          </a:p>
          <a:p>
            <a:br>
              <a:rPr lang="de-DE" dirty="0">
                <a:solidFill>
                  <a:srgbClr val="000000"/>
                </a:solidFill>
                <a:latin typeface="Arial" panose="020B0604020202020204" pitchFamily="34" charset="0"/>
              </a:rPr>
            </a:br>
            <a:endParaRPr lang="de-DE" dirty="0"/>
          </a:p>
        </p:txBody>
      </p:sp>
    </p:spTree>
    <p:extLst>
      <p:ext uri="{BB962C8B-B14F-4D97-AF65-F5344CB8AC3E}">
        <p14:creationId xmlns:p14="http://schemas.microsoft.com/office/powerpoint/2010/main" val="1839882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t>Entmündigung</a:t>
            </a:r>
          </a:p>
        </p:txBody>
      </p:sp>
      <p:sp>
        <p:nvSpPr>
          <p:cNvPr id="3" name="Inhaltsplatzhalter 2"/>
          <p:cNvSpPr>
            <a:spLocks noGrp="1"/>
          </p:cNvSpPr>
          <p:nvPr>
            <p:ph idx="1"/>
          </p:nvPr>
        </p:nvSpPr>
        <p:spPr/>
        <p:txBody>
          <a:bodyPr/>
          <a:lstStyle/>
          <a:p>
            <a:r>
              <a:rPr lang="de-DE" dirty="0"/>
              <a:t>Wurde abgeschafft !!!</a:t>
            </a:r>
          </a:p>
          <a:p>
            <a:r>
              <a:rPr lang="de-DE" dirty="0"/>
              <a:t>Bestellung eines Betreuers wirkt sich nicht auf die Geschäftsfähigkeit aus</a:t>
            </a:r>
          </a:p>
          <a:p>
            <a:r>
              <a:rPr lang="de-DE" dirty="0"/>
              <a:t>Ausnahme: § 53 II S. 2 ZPO</a:t>
            </a:r>
          </a:p>
          <a:p>
            <a:r>
              <a:rPr lang="de-DE" dirty="0"/>
              <a:t>Ausnahme: § 1825 BGB -&gt; Einwilligungsvorbehalt</a:t>
            </a:r>
          </a:p>
        </p:txBody>
      </p:sp>
    </p:spTree>
    <p:extLst>
      <p:ext uri="{BB962C8B-B14F-4D97-AF65-F5344CB8AC3E}">
        <p14:creationId xmlns:p14="http://schemas.microsoft.com/office/powerpoint/2010/main" val="1737245837"/>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280</Words>
  <Application>Microsoft Office PowerPoint</Application>
  <PresentationFormat>Breitbild</PresentationFormat>
  <Paragraphs>21</Paragraphs>
  <Slides>7</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7</vt:i4>
      </vt:variant>
    </vt:vector>
  </HeadingPairs>
  <TitlesOfParts>
    <vt:vector size="13" baseType="lpstr">
      <vt:lpstr>Arial</vt:lpstr>
      <vt:lpstr>Arial Narrow</vt:lpstr>
      <vt:lpstr>Arial Rounded Bold</vt:lpstr>
      <vt:lpstr>Century Gothic</vt:lpstr>
      <vt:lpstr>Wingdings 3</vt:lpstr>
      <vt:lpstr>Segment</vt:lpstr>
      <vt:lpstr>Persönlichkeitsrecht</vt:lpstr>
      <vt:lpstr>PowerPoint-Präsentation</vt:lpstr>
      <vt:lpstr>PowerPoint-Präsentation</vt:lpstr>
      <vt:lpstr>PowerPoint-Präsentation</vt:lpstr>
      <vt:lpstr>PowerPoint-Präsentation</vt:lpstr>
      <vt:lpstr>PowerPoint-Präsentation</vt:lpstr>
      <vt:lpstr>Entmündigung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Persönlichkeitsrecht</dc:title>
  <dc:creator>Neuendorf-Schulz, Simone</dc:creator>
  <cp:lastModifiedBy>Neuendorf-Schulz, Simone</cp:lastModifiedBy>
  <cp:revision>1</cp:revision>
  <dcterms:created xsi:type="dcterms:W3CDTF">2024-11-08T12:31:24Z</dcterms:created>
  <dcterms:modified xsi:type="dcterms:W3CDTF">2024-11-08T12:34:34Z</dcterms:modified>
</cp:coreProperties>
</file>