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7" r:id="rId2"/>
    <p:sldId id="308" r:id="rId3"/>
    <p:sldId id="309" r:id="rId4"/>
    <p:sldId id="310" r:id="rId5"/>
    <p:sldId id="311" r:id="rId6"/>
    <p:sldId id="31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1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80421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37257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8412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64686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917648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244865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003489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63863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30790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258509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602727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929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over/>
  </p:transition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48878" y="-715258"/>
            <a:ext cx="4339630" cy="5452073"/>
            <a:chOff x="0" y="0"/>
            <a:chExt cx="7205472" cy="905256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205472" cy="9052560"/>
            </a:xfrm>
            <a:custGeom>
              <a:avLst/>
              <a:gdLst/>
              <a:ahLst/>
              <a:cxnLst/>
              <a:rect l="l" t="t" r="r" b="b"/>
              <a:pathLst>
                <a:path w="7205472" h="9052560">
                  <a:moveTo>
                    <a:pt x="0" y="0"/>
                  </a:moveTo>
                  <a:lnTo>
                    <a:pt x="7205472" y="0"/>
                  </a:lnTo>
                  <a:lnTo>
                    <a:pt x="7205472" y="9052560"/>
                  </a:lnTo>
                  <a:lnTo>
                    <a:pt x="0" y="9052560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111193" r="-111193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66675"/>
              <a:ext cx="7205472" cy="8985885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defTabSz="609630">
                <a:lnSpc>
                  <a:spcPts val="4320"/>
                </a:lnSpc>
              </a:pPr>
              <a:r>
                <a:rPr lang="en-US" sz="4000">
                  <a:solidFill>
                    <a:srgbClr val="303030"/>
                  </a:solidFill>
                  <a:latin typeface="Recoleta"/>
                  <a:ea typeface="Recoleta"/>
                  <a:cs typeface="Recoleta"/>
                  <a:sym typeface="Recoleta"/>
                </a:rPr>
                <a:t>Ersuchen §38 GBO</a:t>
              </a: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434146" y="932688"/>
            <a:ext cx="5916606" cy="4992624"/>
            <a:chOff x="0" y="0"/>
            <a:chExt cx="11833212" cy="998524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1833206" cy="9985248"/>
            </a:xfrm>
            <a:custGeom>
              <a:avLst/>
              <a:gdLst/>
              <a:ahLst/>
              <a:cxnLst/>
              <a:rect l="l" t="t" r="r" b="b"/>
              <a:pathLst>
                <a:path w="11833206" h="9985248">
                  <a:moveTo>
                    <a:pt x="0" y="0"/>
                  </a:moveTo>
                  <a:lnTo>
                    <a:pt x="11833206" y="0"/>
                  </a:lnTo>
                  <a:lnTo>
                    <a:pt x="11833206" y="9985248"/>
                  </a:lnTo>
                  <a:lnTo>
                    <a:pt x="0" y="9985248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58266" r="-58266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28575"/>
              <a:ext cx="11833212" cy="9956673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361968" lvl="1" indent="-180984" defTabSz="609630">
                <a:lnSpc>
                  <a:spcPts val="2160"/>
                </a:lnSpc>
                <a:buFont typeface="Arial"/>
                <a:buChar char="•"/>
              </a:pP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Ersuchen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ersetzt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Antrag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&amp;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wird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immer von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einer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Behörde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gestellt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(§ 13 Abs. 1 GBO)</a:t>
              </a:r>
            </a:p>
            <a:p>
              <a:pPr marL="361968" lvl="1" indent="-180984" defTabSz="609630">
                <a:lnSpc>
                  <a:spcPts val="2160"/>
                </a:lnSpc>
                <a:buFont typeface="Arial"/>
                <a:buChar char="•"/>
              </a:pP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Ersuchen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ersetzt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Eintragungsantrag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, die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Eintragungsbewilligung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(§19 GBO) und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andere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erforderliche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Erklärungen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Dritter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sowie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einen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Unrichtigkeitsnachweis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(§ 22 GBO)</a:t>
              </a:r>
            </a:p>
            <a:p>
              <a:pPr marL="361968" lvl="1" indent="-180984" defTabSz="609630">
                <a:lnSpc>
                  <a:spcPts val="2160"/>
                </a:lnSpc>
              </a:pPr>
              <a:endParaRPr lang="en-US" sz="20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</p:grpSp>
      <p:sp>
        <p:nvSpPr>
          <p:cNvPr id="8" name="Freeform 8"/>
          <p:cNvSpPr/>
          <p:nvPr/>
        </p:nvSpPr>
        <p:spPr>
          <a:xfrm rot="-603147">
            <a:off x="1413665" y="3216562"/>
            <a:ext cx="2722497" cy="2207698"/>
          </a:xfrm>
          <a:custGeom>
            <a:avLst/>
            <a:gdLst/>
            <a:ahLst/>
            <a:cxnLst/>
            <a:rect l="l" t="t" r="r" b="b"/>
            <a:pathLst>
              <a:path w="4083746" h="3311547">
                <a:moveTo>
                  <a:pt x="0" y="0"/>
                </a:moveTo>
                <a:lnTo>
                  <a:pt x="4083746" y="0"/>
                </a:lnTo>
                <a:lnTo>
                  <a:pt x="4083746" y="3311547"/>
                </a:lnTo>
                <a:lnTo>
                  <a:pt x="0" y="331154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de-DE" sz="120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" y="0"/>
            <a:ext cx="4167270" cy="6858000"/>
            <a:chOff x="0" y="0"/>
            <a:chExt cx="833454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334502" cy="13716000"/>
            </a:xfrm>
            <a:custGeom>
              <a:avLst/>
              <a:gdLst/>
              <a:ahLst/>
              <a:cxnLst/>
              <a:rect l="l" t="t" r="r" b="b"/>
              <a:pathLst>
                <a:path w="8334502" h="13716000">
                  <a:moveTo>
                    <a:pt x="0" y="0"/>
                  </a:moveTo>
                  <a:lnTo>
                    <a:pt x="4519041" y="0"/>
                  </a:lnTo>
                  <a:lnTo>
                    <a:pt x="4775581" y="164465"/>
                  </a:lnTo>
                  <a:cubicBezTo>
                    <a:pt x="6922770" y="1615059"/>
                    <a:pt x="8334502" y="4071620"/>
                    <a:pt x="8334502" y="6858000"/>
                  </a:cubicBezTo>
                  <a:cubicBezTo>
                    <a:pt x="8334502" y="9644380"/>
                    <a:pt x="6922770" y="12100941"/>
                    <a:pt x="4775581" y="13551536"/>
                  </a:cubicBezTo>
                  <a:lnTo>
                    <a:pt x="4519041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303030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686835" y="1153573"/>
            <a:ext cx="3200400" cy="4461163"/>
            <a:chOff x="0" y="0"/>
            <a:chExt cx="6400800" cy="892232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400800" cy="8922331"/>
            </a:xfrm>
            <a:custGeom>
              <a:avLst/>
              <a:gdLst/>
              <a:ahLst/>
              <a:cxnLst/>
              <a:rect l="l" t="t" r="r" b="b"/>
              <a:pathLst>
                <a:path w="6400800" h="8922331">
                  <a:moveTo>
                    <a:pt x="0" y="0"/>
                  </a:moveTo>
                  <a:lnTo>
                    <a:pt x="6400800" y="0"/>
                  </a:lnTo>
                  <a:lnTo>
                    <a:pt x="6400800" y="8922331"/>
                  </a:lnTo>
                  <a:lnTo>
                    <a:pt x="0" y="8922331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128847" r="-128847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66675"/>
              <a:ext cx="6400800" cy="8855651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defTabSz="609630">
                <a:lnSpc>
                  <a:spcPts val="4752"/>
                </a:lnSpc>
              </a:pPr>
              <a:r>
                <a:rPr lang="en-US" sz="4400" dirty="0" err="1">
                  <a:solidFill>
                    <a:srgbClr val="F0DFC8"/>
                  </a:solidFill>
                  <a:latin typeface="Nickainley"/>
                  <a:ea typeface="Nickainley"/>
                  <a:cs typeface="Nickainley"/>
                  <a:sym typeface="Nickainley"/>
                </a:rPr>
                <a:t>Behörden</a:t>
              </a:r>
              <a:r>
                <a:rPr lang="en-US" sz="4400" dirty="0">
                  <a:solidFill>
                    <a:srgbClr val="F0DFC8"/>
                  </a:solidFill>
                  <a:latin typeface="Nickainley"/>
                  <a:ea typeface="Nickainley"/>
                  <a:cs typeface="Nickainley"/>
                  <a:sym typeface="Nickainley"/>
                </a:rPr>
                <a:t> die </a:t>
              </a:r>
              <a:r>
                <a:rPr lang="en-US" sz="4400" dirty="0" err="1">
                  <a:solidFill>
                    <a:srgbClr val="F0DFC8"/>
                  </a:solidFill>
                  <a:latin typeface="Nickainley"/>
                  <a:ea typeface="Nickainley"/>
                  <a:cs typeface="Nickainley"/>
                  <a:sym typeface="Nickainley"/>
                </a:rPr>
                <a:t>ein</a:t>
              </a:r>
              <a:r>
                <a:rPr lang="en-US" sz="4400" dirty="0">
                  <a:solidFill>
                    <a:srgbClr val="F0DFC8"/>
                  </a:solidFill>
                  <a:latin typeface="Nickainley"/>
                  <a:ea typeface="Nickainley"/>
                  <a:cs typeface="Nickainley"/>
                  <a:sym typeface="Nickainley"/>
                </a:rPr>
                <a:t> </a:t>
              </a:r>
              <a:r>
                <a:rPr lang="en-US" sz="4400" dirty="0" err="1">
                  <a:solidFill>
                    <a:srgbClr val="F0DFC8"/>
                  </a:solidFill>
                  <a:latin typeface="Nickainley"/>
                  <a:ea typeface="Nickainley"/>
                  <a:cs typeface="Nickainley"/>
                  <a:sym typeface="Nickainley"/>
                </a:rPr>
                <a:t>Ersuchen</a:t>
              </a:r>
              <a:r>
                <a:rPr lang="en-US" sz="4400" dirty="0">
                  <a:solidFill>
                    <a:srgbClr val="F0DFC8"/>
                  </a:solidFill>
                  <a:latin typeface="Nickainley"/>
                  <a:ea typeface="Nickainley"/>
                  <a:cs typeface="Nickainley"/>
                  <a:sym typeface="Nickainley"/>
                </a:rPr>
                <a:t> </a:t>
              </a:r>
              <a:r>
                <a:rPr lang="en-US" sz="4400" dirty="0" err="1">
                  <a:solidFill>
                    <a:srgbClr val="F0DFC8"/>
                  </a:solidFill>
                  <a:latin typeface="Nickainley"/>
                  <a:ea typeface="Nickainley"/>
                  <a:cs typeface="Nickainley"/>
                  <a:sym typeface="Nickainley"/>
                </a:rPr>
                <a:t>stellen</a:t>
              </a:r>
              <a:r>
                <a:rPr lang="en-US" sz="4400" dirty="0">
                  <a:solidFill>
                    <a:srgbClr val="F0DFC8"/>
                  </a:solidFill>
                  <a:latin typeface="Nickainley"/>
                  <a:ea typeface="Nickainley"/>
                  <a:cs typeface="Nickainley"/>
                  <a:sym typeface="Nickainley"/>
                </a:rPr>
                <a:t> </a:t>
              </a:r>
              <a:r>
                <a:rPr lang="en-US" sz="4400" dirty="0" err="1">
                  <a:solidFill>
                    <a:srgbClr val="F0DFC8"/>
                  </a:solidFill>
                  <a:latin typeface="Nickainley"/>
                  <a:ea typeface="Nickainley"/>
                  <a:cs typeface="Nickainley"/>
                  <a:sym typeface="Nickainley"/>
                </a:rPr>
                <a:t>können</a:t>
              </a:r>
              <a:endParaRPr lang="en-US" sz="4400" dirty="0">
                <a:solidFill>
                  <a:srgbClr val="F0DFC8"/>
                </a:solidFill>
                <a:latin typeface="Nickainley"/>
                <a:ea typeface="Nickainley"/>
                <a:cs typeface="Nickainley"/>
                <a:sym typeface="Nickainley"/>
              </a:endParaRP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4447306" y="591344"/>
            <a:ext cx="6906491" cy="5864225"/>
            <a:chOff x="0" y="0"/>
            <a:chExt cx="13812982" cy="1172845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3812982" cy="11171239"/>
            </a:xfrm>
            <a:custGeom>
              <a:avLst/>
              <a:gdLst/>
              <a:ahLst/>
              <a:cxnLst/>
              <a:rect l="l" t="t" r="r" b="b"/>
              <a:pathLst>
                <a:path w="13812982" h="11171239">
                  <a:moveTo>
                    <a:pt x="0" y="0"/>
                  </a:moveTo>
                  <a:lnTo>
                    <a:pt x="13812982" y="0"/>
                  </a:lnTo>
                  <a:lnTo>
                    <a:pt x="13812982" y="11171239"/>
                  </a:lnTo>
                  <a:lnTo>
                    <a:pt x="0" y="11171239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53765" r="-53765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595312"/>
              <a:ext cx="13812977" cy="11133138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400" u="sng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Prozessgericht</a:t>
              </a:r>
              <a:r>
                <a:rPr lang="en-US" sz="2400" u="sng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aufgrund</a:t>
              </a:r>
              <a:r>
                <a:rPr lang="en-US" sz="24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einstweiliger</a:t>
              </a:r>
              <a:r>
                <a:rPr lang="en-US" sz="24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Verfügung</a:t>
              </a:r>
              <a:r>
                <a:rPr lang="en-US" sz="24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§ 941 ZPO</a:t>
              </a:r>
            </a:p>
            <a:p>
              <a:pPr marL="253377" lvl="1" defTabSz="609630">
                <a:lnSpc>
                  <a:spcPts val="3024"/>
                </a:lnSpc>
              </a:pPr>
              <a:endParaRPr lang="en-US" sz="24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400" u="sng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Vollstreckungsgericht</a:t>
              </a:r>
              <a:r>
                <a:rPr lang="en-US" sz="2400" u="sng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im</a:t>
              </a:r>
              <a:r>
                <a:rPr lang="en-US" sz="24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Zwangsversteigerungs</a:t>
              </a:r>
              <a:r>
                <a:rPr lang="en-US" sz="24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- und </a:t>
              </a:r>
              <a:r>
                <a:rPr lang="en-US" sz="24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Zwangsverwaltungsverfahren</a:t>
              </a:r>
              <a:r>
                <a:rPr lang="en-US" sz="24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, §§ 19, 34, 130, 146, 158, 161 ZVG</a:t>
              </a:r>
            </a:p>
            <a:p>
              <a:pPr marL="253377" lvl="1" defTabSz="609630">
                <a:lnSpc>
                  <a:spcPts val="3024"/>
                </a:lnSpc>
              </a:pPr>
              <a:endParaRPr lang="en-US" sz="24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400" u="sng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Insolvenzgericht</a:t>
              </a:r>
              <a:r>
                <a:rPr lang="en-US" sz="2400" u="sng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wegen</a:t>
              </a:r>
              <a:r>
                <a:rPr lang="en-US" sz="24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Veräußerungsverbot</a:t>
              </a:r>
              <a:r>
                <a:rPr lang="en-US" sz="24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oder</a:t>
              </a:r>
              <a:r>
                <a:rPr lang="en-US" sz="24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Insolvenzvermerk</a:t>
              </a:r>
              <a:r>
                <a:rPr lang="en-US" sz="24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§§21 II Nr. 2, 25 I, 23 III, 32, 200 II </a:t>
              </a:r>
              <a:r>
                <a:rPr lang="en-US" sz="24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InsO</a:t>
              </a:r>
              <a:endParaRPr lang="en-US" sz="24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253377" lvl="1" defTabSz="609630">
                <a:lnSpc>
                  <a:spcPts val="3024"/>
                </a:lnSpc>
              </a:pPr>
              <a:endParaRPr lang="en-US" sz="24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400" u="sng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Finanzamt</a:t>
              </a:r>
              <a:r>
                <a:rPr lang="en-US" sz="2400" u="sng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wegen</a:t>
              </a:r>
              <a:r>
                <a:rPr lang="en-US" sz="24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Zwangshypothek</a:t>
              </a:r>
              <a:r>
                <a:rPr lang="en-US" sz="24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für </a:t>
              </a:r>
              <a:r>
                <a:rPr lang="en-US" sz="24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Steuerforderungen</a:t>
              </a:r>
              <a:r>
                <a:rPr lang="en-US" sz="24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</a:p>
            <a:p>
              <a:pPr marL="253377" lvl="1" defTabSz="609630">
                <a:lnSpc>
                  <a:spcPts val="3024"/>
                </a:lnSpc>
              </a:pPr>
              <a:endParaRPr lang="en-US" sz="24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400" u="sng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Gerichtskasse</a:t>
              </a:r>
              <a:r>
                <a:rPr lang="en-US" sz="2400" u="sng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wegen</a:t>
              </a:r>
              <a:r>
                <a:rPr lang="en-US" sz="24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Gerichtskosten</a:t>
              </a:r>
              <a:endParaRPr lang="en-US" sz="24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506755" lvl="1" indent="-253378" defTabSz="609630">
                <a:lnSpc>
                  <a:spcPts val="3024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</p:grp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" y="0"/>
            <a:ext cx="4167270" cy="6858000"/>
            <a:chOff x="0" y="0"/>
            <a:chExt cx="833454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334502" cy="13716000"/>
            </a:xfrm>
            <a:custGeom>
              <a:avLst/>
              <a:gdLst/>
              <a:ahLst/>
              <a:cxnLst/>
              <a:rect l="l" t="t" r="r" b="b"/>
              <a:pathLst>
                <a:path w="8334502" h="13716000">
                  <a:moveTo>
                    <a:pt x="0" y="0"/>
                  </a:moveTo>
                  <a:lnTo>
                    <a:pt x="4519041" y="0"/>
                  </a:lnTo>
                  <a:lnTo>
                    <a:pt x="4775581" y="164465"/>
                  </a:lnTo>
                  <a:cubicBezTo>
                    <a:pt x="6922770" y="1615059"/>
                    <a:pt x="8334502" y="4071620"/>
                    <a:pt x="8334502" y="6858000"/>
                  </a:cubicBezTo>
                  <a:cubicBezTo>
                    <a:pt x="8334502" y="9644380"/>
                    <a:pt x="6922770" y="12100941"/>
                    <a:pt x="4775581" y="13551536"/>
                  </a:cubicBezTo>
                  <a:lnTo>
                    <a:pt x="4519041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303030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686835" y="1153573"/>
            <a:ext cx="3200400" cy="4461163"/>
            <a:chOff x="0" y="0"/>
            <a:chExt cx="6400800" cy="892232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400800" cy="8922331"/>
            </a:xfrm>
            <a:custGeom>
              <a:avLst/>
              <a:gdLst/>
              <a:ahLst/>
              <a:cxnLst/>
              <a:rect l="l" t="t" r="r" b="b"/>
              <a:pathLst>
                <a:path w="6400800" h="8922331">
                  <a:moveTo>
                    <a:pt x="0" y="0"/>
                  </a:moveTo>
                  <a:lnTo>
                    <a:pt x="6400800" y="0"/>
                  </a:lnTo>
                  <a:lnTo>
                    <a:pt x="6400800" y="8922331"/>
                  </a:lnTo>
                  <a:lnTo>
                    <a:pt x="0" y="8922331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128847" r="-128847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66675"/>
              <a:ext cx="6400800" cy="8855651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defTabSz="609630">
                <a:lnSpc>
                  <a:spcPts val="4752"/>
                </a:lnSpc>
              </a:pPr>
              <a:r>
                <a:rPr lang="en-US" sz="4400">
                  <a:solidFill>
                    <a:srgbClr val="F0DFC8"/>
                  </a:solidFill>
                  <a:latin typeface="Nickainley"/>
                  <a:ea typeface="Nickainley"/>
                  <a:cs typeface="Nickainley"/>
                  <a:sym typeface="Nickainley"/>
                </a:rPr>
                <a:t>Form und Inhalt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4447306" y="591344"/>
            <a:ext cx="6906489" cy="5585619"/>
            <a:chOff x="0" y="0"/>
            <a:chExt cx="13812977" cy="1117123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3812982" cy="11171239"/>
            </a:xfrm>
            <a:custGeom>
              <a:avLst/>
              <a:gdLst/>
              <a:ahLst/>
              <a:cxnLst/>
              <a:rect l="l" t="t" r="r" b="b"/>
              <a:pathLst>
                <a:path w="13812982" h="11171239">
                  <a:moveTo>
                    <a:pt x="0" y="0"/>
                  </a:moveTo>
                  <a:lnTo>
                    <a:pt x="13812982" y="0"/>
                  </a:lnTo>
                  <a:lnTo>
                    <a:pt x="13812982" y="11171239"/>
                  </a:lnTo>
                  <a:lnTo>
                    <a:pt x="0" y="11171239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53765" r="-53765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38100"/>
              <a:ext cx="13812977" cy="11133138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Ersuchen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bedarf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der Schriftform &amp; muss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eigenhändig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unterschrieben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sowie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mit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Siegel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oder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Stempel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versehen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sein § 29 Abs. 3 GBO</a:t>
              </a:r>
            </a:p>
            <a:p>
              <a:pPr marL="253377" lvl="1" defTabSz="609630">
                <a:lnSpc>
                  <a:spcPts val="3024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Ersuchen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hat den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Erfordernissen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der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ermächtigenden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gesetzlichen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Vorschrift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zu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entsprechen</a:t>
              </a: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253377" lvl="1" defTabSz="609630">
                <a:lnSpc>
                  <a:spcPts val="3024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es muss die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vom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Grundbuchamt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vorzunehmende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Eintragung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selbst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nennen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, da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eine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Bezugnahme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auf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beigefügte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Anlagen nicht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zulässig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ist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</a:p>
            <a:p>
              <a:pPr marL="506755" lvl="1" indent="-253378" defTabSz="609630">
                <a:lnSpc>
                  <a:spcPts val="3024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</p:grp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09709" y="1022350"/>
            <a:ext cx="709613" cy="2095500"/>
            <a:chOff x="0" y="0"/>
            <a:chExt cx="1419225" cy="4191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419225" cy="4191000"/>
            </a:xfrm>
            <a:custGeom>
              <a:avLst/>
              <a:gdLst/>
              <a:ahLst/>
              <a:cxnLst/>
              <a:rect l="l" t="t" r="r" b="b"/>
              <a:pathLst>
                <a:path w="1419225" h="4191000">
                  <a:moveTo>
                    <a:pt x="1419225" y="4191000"/>
                  </a:moveTo>
                  <a:lnTo>
                    <a:pt x="0" y="3034919"/>
                  </a:lnTo>
                  <a:lnTo>
                    <a:pt x="0" y="0"/>
                  </a:lnTo>
                  <a:lnTo>
                    <a:pt x="1419225" y="1156081"/>
                  </a:lnTo>
                  <a:lnTo>
                    <a:pt x="1419225" y="4191000"/>
                  </a:lnTo>
                  <a:close/>
                </a:path>
              </a:pathLst>
            </a:custGeom>
            <a:solidFill>
              <a:srgbClr val="795833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409709" y="837743"/>
            <a:ext cx="403225" cy="1705432"/>
            <a:chOff x="0" y="0"/>
            <a:chExt cx="806450" cy="3410864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06450" cy="3410839"/>
            </a:xfrm>
            <a:custGeom>
              <a:avLst/>
              <a:gdLst/>
              <a:ahLst/>
              <a:cxnLst/>
              <a:rect l="l" t="t" r="r" b="b"/>
              <a:pathLst>
                <a:path w="806450" h="3410839">
                  <a:moveTo>
                    <a:pt x="806450" y="3035681"/>
                  </a:moveTo>
                  <a:lnTo>
                    <a:pt x="0" y="3410839"/>
                  </a:lnTo>
                  <a:lnTo>
                    <a:pt x="0" y="366014"/>
                  </a:lnTo>
                  <a:lnTo>
                    <a:pt x="806450" y="0"/>
                  </a:lnTo>
                  <a:lnTo>
                    <a:pt x="806450" y="3035681"/>
                  </a:lnTo>
                  <a:close/>
                </a:path>
              </a:pathLst>
            </a:custGeom>
            <a:solidFill>
              <a:srgbClr val="51ABB2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644659" y="640893"/>
            <a:ext cx="168275" cy="1713192"/>
            <a:chOff x="0" y="0"/>
            <a:chExt cx="336550" cy="342638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336550" cy="3426333"/>
            </a:xfrm>
            <a:custGeom>
              <a:avLst/>
              <a:gdLst/>
              <a:ahLst/>
              <a:cxnLst/>
              <a:rect l="l" t="t" r="r" b="b"/>
              <a:pathLst>
                <a:path w="336550" h="3426333">
                  <a:moveTo>
                    <a:pt x="336550" y="3426333"/>
                  </a:moveTo>
                  <a:lnTo>
                    <a:pt x="0" y="3091180"/>
                  </a:lnTo>
                  <a:lnTo>
                    <a:pt x="0" y="0"/>
                  </a:lnTo>
                  <a:lnTo>
                    <a:pt x="336550" y="338328"/>
                  </a:lnTo>
                  <a:lnTo>
                    <a:pt x="336550" y="3426333"/>
                  </a:lnTo>
                  <a:close/>
                </a:path>
              </a:pathLst>
            </a:custGeom>
            <a:solidFill>
              <a:srgbClr val="795833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1223206" y="635718"/>
            <a:ext cx="328613" cy="1742357"/>
            <a:chOff x="0" y="0"/>
            <a:chExt cx="657225" cy="348471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57225" cy="3484753"/>
            </a:xfrm>
            <a:custGeom>
              <a:avLst/>
              <a:gdLst/>
              <a:ahLst/>
              <a:cxnLst/>
              <a:rect l="l" t="t" r="r" b="b"/>
              <a:pathLst>
                <a:path w="657225" h="3484753">
                  <a:moveTo>
                    <a:pt x="657225" y="3087497"/>
                  </a:moveTo>
                  <a:lnTo>
                    <a:pt x="0" y="3484753"/>
                  </a:lnTo>
                  <a:lnTo>
                    <a:pt x="0" y="397256"/>
                  </a:lnTo>
                  <a:lnTo>
                    <a:pt x="657225" y="0"/>
                  </a:lnTo>
                  <a:lnTo>
                    <a:pt x="657225" y="3087497"/>
                  </a:lnTo>
                  <a:close/>
                </a:path>
              </a:pathLst>
            </a:custGeom>
            <a:solidFill>
              <a:srgbClr val="795833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644056" y="635717"/>
            <a:ext cx="10907865" cy="1541456"/>
            <a:chOff x="0" y="0"/>
            <a:chExt cx="21815730" cy="3082912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1815679" cy="3082925"/>
            </a:xfrm>
            <a:custGeom>
              <a:avLst/>
              <a:gdLst/>
              <a:ahLst/>
              <a:cxnLst/>
              <a:rect l="l" t="t" r="r" b="b"/>
              <a:pathLst>
                <a:path w="21815679" h="3082925">
                  <a:moveTo>
                    <a:pt x="0" y="0"/>
                  </a:moveTo>
                  <a:lnTo>
                    <a:pt x="21815679" y="0"/>
                  </a:lnTo>
                  <a:lnTo>
                    <a:pt x="21815679" y="3082925"/>
                  </a:lnTo>
                  <a:lnTo>
                    <a:pt x="0" y="3082925"/>
                  </a:lnTo>
                  <a:close/>
                </a:path>
              </a:pathLst>
            </a:custGeom>
            <a:solidFill>
              <a:srgbClr val="303030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958507" y="800392"/>
            <a:ext cx="10264699" cy="1212102"/>
            <a:chOff x="0" y="0"/>
            <a:chExt cx="20529398" cy="2424204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0529393" cy="2424206"/>
            </a:xfrm>
            <a:custGeom>
              <a:avLst/>
              <a:gdLst/>
              <a:ahLst/>
              <a:cxnLst/>
              <a:rect l="l" t="t" r="r" b="b"/>
              <a:pathLst>
                <a:path w="20529393" h="2424206">
                  <a:moveTo>
                    <a:pt x="0" y="0"/>
                  </a:moveTo>
                  <a:lnTo>
                    <a:pt x="20529393" y="0"/>
                  </a:lnTo>
                  <a:lnTo>
                    <a:pt x="20529393" y="2424206"/>
                  </a:lnTo>
                  <a:lnTo>
                    <a:pt x="0" y="2424206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115009" b="-115008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57150"/>
              <a:ext cx="20529398" cy="2367054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defTabSz="609630">
                <a:lnSpc>
                  <a:spcPts val="4320"/>
                </a:lnSpc>
              </a:pPr>
              <a:r>
                <a:rPr lang="en-US" sz="4000">
                  <a:solidFill>
                    <a:srgbClr val="F0DFC8"/>
                  </a:solidFill>
                  <a:latin typeface="Nickainley"/>
                  <a:ea typeface="Nickainley"/>
                  <a:cs typeface="Nickainley"/>
                  <a:sym typeface="Nickainley"/>
                </a:rPr>
                <a:t>Ersuchen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1367625" y="2490438"/>
            <a:ext cx="9708997" cy="3567173"/>
            <a:chOff x="0" y="0"/>
            <a:chExt cx="19417995" cy="7134346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9417990" cy="7134340"/>
            </a:xfrm>
            <a:custGeom>
              <a:avLst/>
              <a:gdLst/>
              <a:ahLst/>
              <a:cxnLst/>
              <a:rect l="l" t="t" r="r" b="b"/>
              <a:pathLst>
                <a:path w="19417990" h="7134340">
                  <a:moveTo>
                    <a:pt x="0" y="0"/>
                  </a:moveTo>
                  <a:lnTo>
                    <a:pt x="19417990" y="0"/>
                  </a:lnTo>
                  <a:lnTo>
                    <a:pt x="19417990" y="7134340"/>
                  </a:lnTo>
                  <a:lnTo>
                    <a:pt x="0" y="7134340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3033" b="-3033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1254824"/>
              <a:ext cx="19417995" cy="587952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361968" lvl="1" indent="-180984" defTabSz="609630">
                <a:lnSpc>
                  <a:spcPts val="2160"/>
                </a:lnSpc>
                <a:buFont typeface="Arial"/>
                <a:buChar char="•"/>
              </a:pP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Bezeichnung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des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Grundstücks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&amp; der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Geldbeträge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in Euro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oder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sonst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zugelassener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Währung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§ 28 GBO</a:t>
              </a:r>
            </a:p>
            <a:p>
              <a:pPr marL="180984" lvl="1" defTabSz="609630">
                <a:lnSpc>
                  <a:spcPts val="2160"/>
                </a:lnSpc>
              </a:pPr>
              <a:endParaRPr lang="en-US" sz="20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361968" lvl="1" indent="-180984" defTabSz="609630">
                <a:lnSpc>
                  <a:spcPts val="2160"/>
                </a:lnSpc>
                <a:buFont typeface="Arial"/>
                <a:buChar char="•"/>
              </a:pP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Bezeichnung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des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Berechtigten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§ 15 GBV</a:t>
              </a:r>
            </a:p>
            <a:p>
              <a:pPr marL="180984" lvl="1" defTabSz="609630">
                <a:lnSpc>
                  <a:spcPts val="2160"/>
                </a:lnSpc>
              </a:pPr>
              <a:endParaRPr lang="en-US" sz="20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361968" lvl="1" indent="-180984" defTabSz="609630">
                <a:lnSpc>
                  <a:spcPts val="2160"/>
                </a:lnSpc>
                <a:buFont typeface="Arial"/>
                <a:buChar char="•"/>
              </a:pP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Voreintragung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des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Betroffenen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§ 39 GBO</a:t>
              </a:r>
            </a:p>
            <a:p>
              <a:pPr marL="180984" lvl="1" defTabSz="609630">
                <a:lnSpc>
                  <a:spcPts val="2160"/>
                </a:lnSpc>
              </a:pPr>
              <a:endParaRPr lang="en-US" sz="20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361968" lvl="1" indent="-180984" defTabSz="609630">
                <a:lnSpc>
                  <a:spcPts val="2160"/>
                </a:lnSpc>
                <a:buFont typeface="Arial"/>
                <a:buChar char="•"/>
              </a:pP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Beibringung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der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steuerlichen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Unbedenklichkeitsbescheinigung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bei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einem</a:t>
              </a:r>
              <a:r>
                <a:rPr lang="en-US" sz="20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0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Eigentumswechsel</a:t>
              </a:r>
              <a:endParaRPr lang="en-US" sz="20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</p:grpSp>
      <p:sp>
        <p:nvSpPr>
          <p:cNvPr id="18" name="Textfeld 17">
            <a:extLst>
              <a:ext uri="{FF2B5EF4-FFF2-40B4-BE49-F238E27FC236}">
                <a16:creationId xmlns:a16="http://schemas.microsoft.com/office/drawing/2014/main" id="{5773F9A2-1173-F061-B17A-45B63140F4EB}"/>
              </a:ext>
            </a:extLst>
          </p:cNvPr>
          <p:cNvSpPr txBox="1"/>
          <p:nvPr/>
        </p:nvSpPr>
        <p:spPr>
          <a:xfrm>
            <a:off x="1260754" y="2751891"/>
            <a:ext cx="95766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630"/>
            <a:r>
              <a:rPr lang="en-US" sz="20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es </a:t>
            </a:r>
            <a:r>
              <a:rPr lang="en-US" sz="20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müssen</a:t>
            </a:r>
            <a:r>
              <a:rPr lang="en-US" sz="20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0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grundsätzlich</a:t>
            </a:r>
            <a:r>
              <a:rPr lang="en-US" sz="20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die </a:t>
            </a:r>
            <a:r>
              <a:rPr lang="en-US" sz="20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allgemeinen</a:t>
            </a:r>
            <a:r>
              <a:rPr lang="en-US" sz="20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0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Eintragungsvoraussetzungen</a:t>
            </a:r>
            <a:r>
              <a:rPr lang="en-US" sz="20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0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erfüllt</a:t>
            </a:r>
            <a:r>
              <a:rPr lang="en-US" sz="20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sein:</a:t>
            </a:r>
          </a:p>
          <a:p>
            <a:pPr defTabSz="609630"/>
            <a:endParaRPr lang="de-DE" sz="2000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85800" y="-6293"/>
            <a:ext cx="5336988" cy="6864293"/>
          </a:xfrm>
          <a:custGeom>
            <a:avLst/>
            <a:gdLst/>
            <a:ahLst/>
            <a:cxnLst/>
            <a:rect l="l" t="t" r="r" b="b"/>
            <a:pathLst>
              <a:path w="8005482" h="10296440">
                <a:moveTo>
                  <a:pt x="0" y="0"/>
                </a:moveTo>
                <a:lnTo>
                  <a:pt x="8005482" y="0"/>
                </a:lnTo>
                <a:lnTo>
                  <a:pt x="8005482" y="10296440"/>
                </a:lnTo>
                <a:lnTo>
                  <a:pt x="0" y="102964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de-DE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6022789" y="-6293"/>
            <a:ext cx="5045255" cy="6864293"/>
          </a:xfrm>
          <a:custGeom>
            <a:avLst/>
            <a:gdLst/>
            <a:ahLst/>
            <a:cxnLst/>
            <a:rect l="l" t="t" r="r" b="b"/>
            <a:pathLst>
              <a:path w="7567883" h="10296440">
                <a:moveTo>
                  <a:pt x="0" y="0"/>
                </a:moveTo>
                <a:lnTo>
                  <a:pt x="7567883" y="0"/>
                </a:lnTo>
                <a:lnTo>
                  <a:pt x="7567883" y="10296440"/>
                </a:lnTo>
                <a:lnTo>
                  <a:pt x="0" y="102964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defTabSz="609630"/>
            <a:endParaRPr lang="de-DE" sz="120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09709" y="1022350"/>
            <a:ext cx="709613" cy="2095500"/>
            <a:chOff x="0" y="0"/>
            <a:chExt cx="1419225" cy="4191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419225" cy="4191000"/>
            </a:xfrm>
            <a:custGeom>
              <a:avLst/>
              <a:gdLst/>
              <a:ahLst/>
              <a:cxnLst/>
              <a:rect l="l" t="t" r="r" b="b"/>
              <a:pathLst>
                <a:path w="1419225" h="4191000">
                  <a:moveTo>
                    <a:pt x="1419225" y="4191000"/>
                  </a:moveTo>
                  <a:lnTo>
                    <a:pt x="0" y="3034919"/>
                  </a:lnTo>
                  <a:lnTo>
                    <a:pt x="0" y="0"/>
                  </a:lnTo>
                  <a:lnTo>
                    <a:pt x="1419225" y="1156081"/>
                  </a:lnTo>
                  <a:lnTo>
                    <a:pt x="1419225" y="4191000"/>
                  </a:lnTo>
                  <a:close/>
                </a:path>
              </a:pathLst>
            </a:custGeom>
            <a:solidFill>
              <a:srgbClr val="795833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409709" y="837743"/>
            <a:ext cx="403225" cy="1705432"/>
            <a:chOff x="0" y="0"/>
            <a:chExt cx="806450" cy="3410864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06450" cy="3410839"/>
            </a:xfrm>
            <a:custGeom>
              <a:avLst/>
              <a:gdLst/>
              <a:ahLst/>
              <a:cxnLst/>
              <a:rect l="l" t="t" r="r" b="b"/>
              <a:pathLst>
                <a:path w="806450" h="3410839">
                  <a:moveTo>
                    <a:pt x="806450" y="3035681"/>
                  </a:moveTo>
                  <a:lnTo>
                    <a:pt x="0" y="3410839"/>
                  </a:lnTo>
                  <a:lnTo>
                    <a:pt x="0" y="366014"/>
                  </a:lnTo>
                  <a:lnTo>
                    <a:pt x="806450" y="0"/>
                  </a:lnTo>
                  <a:lnTo>
                    <a:pt x="806450" y="3035681"/>
                  </a:lnTo>
                  <a:close/>
                </a:path>
              </a:pathLst>
            </a:custGeom>
            <a:solidFill>
              <a:srgbClr val="51ABB2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644659" y="640893"/>
            <a:ext cx="168275" cy="1713192"/>
            <a:chOff x="0" y="0"/>
            <a:chExt cx="336550" cy="342638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336550" cy="3426333"/>
            </a:xfrm>
            <a:custGeom>
              <a:avLst/>
              <a:gdLst/>
              <a:ahLst/>
              <a:cxnLst/>
              <a:rect l="l" t="t" r="r" b="b"/>
              <a:pathLst>
                <a:path w="336550" h="3426333">
                  <a:moveTo>
                    <a:pt x="336550" y="3426333"/>
                  </a:moveTo>
                  <a:lnTo>
                    <a:pt x="0" y="3091180"/>
                  </a:lnTo>
                  <a:lnTo>
                    <a:pt x="0" y="0"/>
                  </a:lnTo>
                  <a:lnTo>
                    <a:pt x="336550" y="338328"/>
                  </a:lnTo>
                  <a:lnTo>
                    <a:pt x="336550" y="3426333"/>
                  </a:lnTo>
                  <a:close/>
                </a:path>
              </a:pathLst>
            </a:custGeom>
            <a:solidFill>
              <a:srgbClr val="795833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1223206" y="635718"/>
            <a:ext cx="328613" cy="1742357"/>
            <a:chOff x="0" y="0"/>
            <a:chExt cx="657225" cy="348471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57225" cy="3484753"/>
            </a:xfrm>
            <a:custGeom>
              <a:avLst/>
              <a:gdLst/>
              <a:ahLst/>
              <a:cxnLst/>
              <a:rect l="l" t="t" r="r" b="b"/>
              <a:pathLst>
                <a:path w="657225" h="3484753">
                  <a:moveTo>
                    <a:pt x="657225" y="3087497"/>
                  </a:moveTo>
                  <a:lnTo>
                    <a:pt x="0" y="3484753"/>
                  </a:lnTo>
                  <a:lnTo>
                    <a:pt x="0" y="397256"/>
                  </a:lnTo>
                  <a:lnTo>
                    <a:pt x="657225" y="0"/>
                  </a:lnTo>
                  <a:lnTo>
                    <a:pt x="657225" y="3087497"/>
                  </a:lnTo>
                  <a:close/>
                </a:path>
              </a:pathLst>
            </a:custGeom>
            <a:solidFill>
              <a:srgbClr val="795833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644056" y="635717"/>
            <a:ext cx="10907865" cy="1541456"/>
            <a:chOff x="0" y="0"/>
            <a:chExt cx="21815730" cy="3082912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1815679" cy="3082925"/>
            </a:xfrm>
            <a:custGeom>
              <a:avLst/>
              <a:gdLst/>
              <a:ahLst/>
              <a:cxnLst/>
              <a:rect l="l" t="t" r="r" b="b"/>
              <a:pathLst>
                <a:path w="21815679" h="3082925">
                  <a:moveTo>
                    <a:pt x="0" y="0"/>
                  </a:moveTo>
                  <a:lnTo>
                    <a:pt x="21815679" y="0"/>
                  </a:lnTo>
                  <a:lnTo>
                    <a:pt x="21815679" y="3082925"/>
                  </a:lnTo>
                  <a:lnTo>
                    <a:pt x="0" y="3082925"/>
                  </a:lnTo>
                  <a:close/>
                </a:path>
              </a:pathLst>
            </a:custGeom>
            <a:solidFill>
              <a:srgbClr val="303030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958507" y="800392"/>
            <a:ext cx="10264699" cy="1212102"/>
            <a:chOff x="0" y="0"/>
            <a:chExt cx="20529398" cy="2424204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0529393" cy="2424206"/>
            </a:xfrm>
            <a:custGeom>
              <a:avLst/>
              <a:gdLst/>
              <a:ahLst/>
              <a:cxnLst/>
              <a:rect l="l" t="t" r="r" b="b"/>
              <a:pathLst>
                <a:path w="20529393" h="2424206">
                  <a:moveTo>
                    <a:pt x="0" y="0"/>
                  </a:moveTo>
                  <a:lnTo>
                    <a:pt x="20529393" y="0"/>
                  </a:lnTo>
                  <a:lnTo>
                    <a:pt x="20529393" y="2424206"/>
                  </a:lnTo>
                  <a:lnTo>
                    <a:pt x="0" y="2424206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115009" b="-115008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57150"/>
              <a:ext cx="20529398" cy="2367054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defTabSz="609630">
                <a:lnSpc>
                  <a:spcPts val="4320"/>
                </a:lnSpc>
              </a:pPr>
              <a:r>
                <a:rPr lang="en-US" sz="4000">
                  <a:solidFill>
                    <a:srgbClr val="F0DFC8"/>
                  </a:solidFill>
                  <a:latin typeface="Nickainley"/>
                  <a:ea typeface="Nickainley"/>
                  <a:cs typeface="Nickainley"/>
                  <a:sym typeface="Nickainley"/>
                </a:rPr>
                <a:t>Prüfung des Grundbuchamtes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1367625" y="2490438"/>
            <a:ext cx="9708997" cy="3567173"/>
            <a:chOff x="0" y="0"/>
            <a:chExt cx="19417995" cy="7134346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9417990" cy="7134340"/>
            </a:xfrm>
            <a:custGeom>
              <a:avLst/>
              <a:gdLst/>
              <a:ahLst/>
              <a:cxnLst/>
              <a:rect l="l" t="t" r="r" b="b"/>
              <a:pathLst>
                <a:path w="19417990" h="7134340">
                  <a:moveTo>
                    <a:pt x="0" y="0"/>
                  </a:moveTo>
                  <a:lnTo>
                    <a:pt x="19417990" y="0"/>
                  </a:lnTo>
                  <a:lnTo>
                    <a:pt x="19417990" y="7134340"/>
                  </a:lnTo>
                  <a:lnTo>
                    <a:pt x="0" y="7134340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3033" b="-3033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38100"/>
              <a:ext cx="19417995" cy="709624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434362" lvl="1" indent="-217181" defTabSz="609630">
                <a:lnSpc>
                  <a:spcPts val="2592"/>
                </a:lnSpc>
                <a:buFont typeface="Arial"/>
                <a:buChar char="•"/>
              </a:pPr>
              <a:r>
                <a:rPr lang="en-US" sz="24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eigene</a:t>
              </a: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Zuständigkeit</a:t>
              </a:r>
              <a:endParaRPr lang="en-US" sz="24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217181" lvl="1" defTabSz="609630">
                <a:lnSpc>
                  <a:spcPts val="2592"/>
                </a:lnSpc>
              </a:pPr>
              <a:endParaRPr lang="en-US" sz="24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434362" lvl="1" indent="-217181" defTabSz="609630">
                <a:lnSpc>
                  <a:spcPts val="2592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das </a:t>
              </a:r>
              <a:r>
                <a:rPr lang="en-US" sz="24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Ersuchen</a:t>
              </a: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wie</a:t>
              </a: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folgt</a:t>
              </a: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:</a:t>
              </a:r>
            </a:p>
            <a:p>
              <a:pPr marL="217181" lvl="1" defTabSz="609630">
                <a:lnSpc>
                  <a:spcPts val="2592"/>
                </a:lnSpc>
              </a:pPr>
              <a:endParaRPr lang="en-US" sz="24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defTabSz="609630">
                <a:lnSpc>
                  <a:spcPts val="2592"/>
                </a:lnSpc>
              </a:pP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     a) </a:t>
              </a:r>
              <a:r>
                <a:rPr lang="en-US" sz="24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Zuständigkeit</a:t>
              </a: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der </a:t>
              </a:r>
              <a:r>
                <a:rPr lang="en-US" sz="24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ersuchenden</a:t>
              </a: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Behörde</a:t>
              </a: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nach</a:t>
              </a: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gesetzlicher</a:t>
              </a: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 </a:t>
              </a:r>
            </a:p>
            <a:p>
              <a:pPr defTabSz="609630">
                <a:lnSpc>
                  <a:spcPts val="2592"/>
                </a:lnSpc>
              </a:pP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         </a:t>
              </a:r>
              <a:r>
                <a:rPr lang="en-US" sz="24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Vorschrift</a:t>
              </a:r>
              <a:endParaRPr lang="en-US" sz="24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defTabSz="609630">
                <a:lnSpc>
                  <a:spcPts val="2592"/>
                </a:lnSpc>
              </a:pP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     b) Form des </a:t>
              </a:r>
              <a:r>
                <a:rPr lang="en-US" sz="24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Ersuchens</a:t>
              </a:r>
              <a:endParaRPr lang="en-US" sz="24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defTabSz="609630">
                <a:lnSpc>
                  <a:spcPts val="2592"/>
                </a:lnSpc>
              </a:pP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     c) </a:t>
              </a:r>
              <a:r>
                <a:rPr lang="en-US" sz="24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Voreintragung</a:t>
              </a: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des </a:t>
              </a:r>
              <a:r>
                <a:rPr lang="en-US" sz="24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Betroffenen</a:t>
              </a: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(</a:t>
              </a:r>
              <a:r>
                <a:rPr lang="en-US" sz="24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soweit</a:t>
              </a: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400" dirty="0" err="1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erforderlich</a:t>
              </a:r>
              <a:r>
                <a:rPr lang="en-US" sz="2400" dirty="0">
                  <a:solidFill>
                    <a:srgbClr val="303030"/>
                  </a:solidFill>
                  <a:latin typeface="Inter"/>
                  <a:ea typeface="Inter"/>
                  <a:cs typeface="Inter"/>
                  <a:sym typeface="Inter"/>
                </a:rPr>
                <a:t>)</a:t>
              </a:r>
            </a:p>
          </p:txBody>
        </p:sp>
      </p:grp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Microsoft Office PowerPoint</Application>
  <PresentationFormat>Breitbild</PresentationFormat>
  <Paragraphs>37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Calibri</vt:lpstr>
      <vt:lpstr>Inter</vt:lpstr>
      <vt:lpstr>Nickainley</vt:lpstr>
      <vt:lpstr>Recoleta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Simmerl-Hübner, Susanne</dc:creator>
  <cp:lastModifiedBy>Simmerl-Hübner, Susanne</cp:lastModifiedBy>
  <cp:revision>1</cp:revision>
  <dcterms:created xsi:type="dcterms:W3CDTF">2026-04-07T13:47:11Z</dcterms:created>
  <dcterms:modified xsi:type="dcterms:W3CDTF">2026-04-07T13:47:52Z</dcterms:modified>
</cp:coreProperties>
</file>