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307" r:id="rId2"/>
    <p:sldId id="308" r:id="rId3"/>
    <p:sldId id="309" r:id="rId4"/>
    <p:sldId id="310" r:id="rId5"/>
    <p:sldId id="311" r:id="rId6"/>
    <p:sldId id="312" r:id="rId7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977" autoAdjust="0"/>
    <p:restoredTop sz="94660"/>
  </p:normalViewPr>
  <p:slideViewPr>
    <p:cSldViewPr snapToGrid="0">
      <p:cViewPr varScale="1">
        <p:scale>
          <a:sx n="103" d="100"/>
          <a:sy n="103" d="100"/>
        </p:scale>
        <p:origin x="138" y="135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1420283"/>
            <a:ext cx="5181600" cy="98001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2590800"/>
            <a:ext cx="4267200" cy="11684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048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096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9144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2192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5240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8288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1337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4385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2280421"/>
      </p:ext>
    </p:extLst>
  </p:cSld>
  <p:clrMapOvr>
    <a:masterClrMapping/>
  </p:clrMapOvr>
  <p:transition spd="slow">
    <p:cover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537257"/>
      </p:ext>
    </p:extLst>
  </p:cSld>
  <p:clrMapOvr>
    <a:masterClrMapping/>
  </p:clrMapOvr>
  <p:transition spd="slow">
    <p:cover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419600" y="183092"/>
            <a:ext cx="1371600" cy="3901017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0" y="183092"/>
            <a:ext cx="4013200" cy="39010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688412"/>
      </p:ext>
    </p:extLst>
  </p:cSld>
  <p:clrMapOvr>
    <a:masterClrMapping/>
  </p:clrMapOvr>
  <p:transition spd="slow">
    <p:cover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9564686"/>
      </p:ext>
    </p:extLst>
  </p:cSld>
  <p:clrMapOvr>
    <a:masterClrMapping/>
  </p:clrMapOvr>
  <p:transition spd="slow">
    <p:cover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1542" y="2937934"/>
            <a:ext cx="5181600" cy="908050"/>
          </a:xfrm>
        </p:spPr>
        <p:txBody>
          <a:bodyPr anchor="t"/>
          <a:lstStyle>
            <a:lvl1pPr algn="l">
              <a:defRPr sz="2667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1542" y="1937809"/>
            <a:ext cx="5181600" cy="1000125"/>
          </a:xfrm>
        </p:spPr>
        <p:txBody>
          <a:bodyPr anchor="b"/>
          <a:lstStyle>
            <a:lvl1pPr marL="0" indent="0">
              <a:buNone/>
              <a:defRPr sz="1333">
                <a:solidFill>
                  <a:schemeClr val="tx1">
                    <a:tint val="75000"/>
                  </a:schemeClr>
                </a:solidFill>
              </a:defRPr>
            </a:lvl1pPr>
            <a:lvl2pPr marL="30481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2pPr>
            <a:lvl3pPr marL="609630" indent="0">
              <a:buNone/>
              <a:defRPr sz="1067">
                <a:solidFill>
                  <a:schemeClr val="tx1">
                    <a:tint val="75000"/>
                  </a:schemeClr>
                </a:solidFill>
              </a:defRPr>
            </a:lvl3pPr>
            <a:lvl4pPr marL="914446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4pPr>
            <a:lvl5pPr marL="1219261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5pPr>
            <a:lvl6pPr marL="1524076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6pPr>
            <a:lvl7pPr marL="1828891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7pPr>
            <a:lvl8pPr marL="2133707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8pPr>
            <a:lvl9pPr marL="2438522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9917648"/>
      </p:ext>
    </p:extLst>
  </p:cSld>
  <p:clrMapOvr>
    <a:masterClrMapping/>
  </p:clrMapOvr>
  <p:transition spd="slow">
    <p:cover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4800" y="1066800"/>
            <a:ext cx="2692400" cy="3017309"/>
          </a:xfrm>
        </p:spPr>
        <p:txBody>
          <a:bodyPr/>
          <a:lstStyle>
            <a:lvl1pPr>
              <a:defRPr sz="1867"/>
            </a:lvl1pPr>
            <a:lvl2pPr>
              <a:defRPr sz="1600"/>
            </a:lvl2pPr>
            <a:lvl3pPr>
              <a:defRPr sz="1333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98800" y="1066800"/>
            <a:ext cx="2692400" cy="3017309"/>
          </a:xfrm>
        </p:spPr>
        <p:txBody>
          <a:bodyPr/>
          <a:lstStyle>
            <a:lvl1pPr>
              <a:defRPr sz="1867"/>
            </a:lvl1pPr>
            <a:lvl2pPr>
              <a:defRPr sz="1600"/>
            </a:lvl2pPr>
            <a:lvl3pPr>
              <a:defRPr sz="1333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3244865"/>
      </p:ext>
    </p:extLst>
  </p:cSld>
  <p:clrMapOvr>
    <a:masterClrMapping/>
  </p:clrMapOvr>
  <p:transition spd="slow">
    <p:cover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4800" y="1023409"/>
            <a:ext cx="2693459" cy="426508"/>
          </a:xfrm>
        </p:spPr>
        <p:txBody>
          <a:bodyPr anchor="b"/>
          <a:lstStyle>
            <a:lvl1pPr marL="0" indent="0">
              <a:buNone/>
              <a:defRPr sz="1600" b="1"/>
            </a:lvl1pPr>
            <a:lvl2pPr marL="304815" indent="0">
              <a:buNone/>
              <a:defRPr sz="1333" b="1"/>
            </a:lvl2pPr>
            <a:lvl3pPr marL="609630" indent="0">
              <a:buNone/>
              <a:defRPr sz="1200" b="1"/>
            </a:lvl3pPr>
            <a:lvl4pPr marL="914446" indent="0">
              <a:buNone/>
              <a:defRPr sz="1067" b="1"/>
            </a:lvl4pPr>
            <a:lvl5pPr marL="1219261" indent="0">
              <a:buNone/>
              <a:defRPr sz="1067" b="1"/>
            </a:lvl5pPr>
            <a:lvl6pPr marL="1524076" indent="0">
              <a:buNone/>
              <a:defRPr sz="1067" b="1"/>
            </a:lvl6pPr>
            <a:lvl7pPr marL="1828891" indent="0">
              <a:buNone/>
              <a:defRPr sz="1067" b="1"/>
            </a:lvl7pPr>
            <a:lvl8pPr marL="2133707" indent="0">
              <a:buNone/>
              <a:defRPr sz="1067" b="1"/>
            </a:lvl8pPr>
            <a:lvl9pPr marL="2438522" indent="0">
              <a:buNone/>
              <a:defRPr sz="1067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4800" y="1449917"/>
            <a:ext cx="2693459" cy="2634192"/>
          </a:xfrm>
        </p:spPr>
        <p:txBody>
          <a:bodyPr/>
          <a:lstStyle>
            <a:lvl1pPr>
              <a:defRPr sz="1600"/>
            </a:lvl1pPr>
            <a:lvl2pPr>
              <a:defRPr sz="1333"/>
            </a:lvl2pPr>
            <a:lvl3pPr>
              <a:defRPr sz="1200"/>
            </a:lvl3pPr>
            <a:lvl4pPr>
              <a:defRPr sz="1067"/>
            </a:lvl4pPr>
            <a:lvl5pPr>
              <a:defRPr sz="1067"/>
            </a:lvl5pPr>
            <a:lvl6pPr>
              <a:defRPr sz="1067"/>
            </a:lvl6pPr>
            <a:lvl7pPr>
              <a:defRPr sz="1067"/>
            </a:lvl7pPr>
            <a:lvl8pPr>
              <a:defRPr sz="1067"/>
            </a:lvl8pPr>
            <a:lvl9pPr>
              <a:defRPr sz="10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096684" y="1023409"/>
            <a:ext cx="2694517" cy="426508"/>
          </a:xfrm>
        </p:spPr>
        <p:txBody>
          <a:bodyPr anchor="b"/>
          <a:lstStyle>
            <a:lvl1pPr marL="0" indent="0">
              <a:buNone/>
              <a:defRPr sz="1600" b="1"/>
            </a:lvl1pPr>
            <a:lvl2pPr marL="304815" indent="0">
              <a:buNone/>
              <a:defRPr sz="1333" b="1"/>
            </a:lvl2pPr>
            <a:lvl3pPr marL="609630" indent="0">
              <a:buNone/>
              <a:defRPr sz="1200" b="1"/>
            </a:lvl3pPr>
            <a:lvl4pPr marL="914446" indent="0">
              <a:buNone/>
              <a:defRPr sz="1067" b="1"/>
            </a:lvl4pPr>
            <a:lvl5pPr marL="1219261" indent="0">
              <a:buNone/>
              <a:defRPr sz="1067" b="1"/>
            </a:lvl5pPr>
            <a:lvl6pPr marL="1524076" indent="0">
              <a:buNone/>
              <a:defRPr sz="1067" b="1"/>
            </a:lvl6pPr>
            <a:lvl7pPr marL="1828891" indent="0">
              <a:buNone/>
              <a:defRPr sz="1067" b="1"/>
            </a:lvl7pPr>
            <a:lvl8pPr marL="2133707" indent="0">
              <a:buNone/>
              <a:defRPr sz="1067" b="1"/>
            </a:lvl8pPr>
            <a:lvl9pPr marL="2438522" indent="0">
              <a:buNone/>
              <a:defRPr sz="1067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096684" y="1449917"/>
            <a:ext cx="2694517" cy="2634192"/>
          </a:xfrm>
        </p:spPr>
        <p:txBody>
          <a:bodyPr/>
          <a:lstStyle>
            <a:lvl1pPr>
              <a:defRPr sz="1600"/>
            </a:lvl1pPr>
            <a:lvl2pPr>
              <a:defRPr sz="1333"/>
            </a:lvl2pPr>
            <a:lvl3pPr>
              <a:defRPr sz="1200"/>
            </a:lvl3pPr>
            <a:lvl4pPr>
              <a:defRPr sz="1067"/>
            </a:lvl4pPr>
            <a:lvl5pPr>
              <a:defRPr sz="1067"/>
            </a:lvl5pPr>
            <a:lvl6pPr>
              <a:defRPr sz="1067"/>
            </a:lvl6pPr>
            <a:lvl7pPr>
              <a:defRPr sz="1067"/>
            </a:lvl7pPr>
            <a:lvl8pPr>
              <a:defRPr sz="1067"/>
            </a:lvl8pPr>
            <a:lvl9pPr>
              <a:defRPr sz="10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4/7/2026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7003489"/>
      </p:ext>
    </p:extLst>
  </p:cSld>
  <p:clrMapOvr>
    <a:masterClrMapping/>
  </p:clrMapOvr>
  <p:transition spd="slow">
    <p:cover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4/7/2026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9063863"/>
      </p:ext>
    </p:extLst>
  </p:cSld>
  <p:clrMapOvr>
    <a:masterClrMapping/>
  </p:clrMapOvr>
  <p:transition spd="slow">
    <p:cover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4/7/2026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1230790"/>
      </p:ext>
    </p:extLst>
  </p:cSld>
  <p:clrMapOvr>
    <a:masterClrMapping/>
  </p:clrMapOvr>
  <p:transition spd="slow">
    <p:cover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182033"/>
            <a:ext cx="2005542" cy="774700"/>
          </a:xfrm>
        </p:spPr>
        <p:txBody>
          <a:bodyPr anchor="b"/>
          <a:lstStyle>
            <a:lvl1pPr algn="l">
              <a:defRPr sz="1333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83367" y="182034"/>
            <a:ext cx="3407833" cy="3902075"/>
          </a:xfrm>
        </p:spPr>
        <p:txBody>
          <a:bodyPr/>
          <a:lstStyle>
            <a:lvl1pPr>
              <a:defRPr sz="2133"/>
            </a:lvl1pPr>
            <a:lvl2pPr>
              <a:defRPr sz="1867"/>
            </a:lvl2pPr>
            <a:lvl3pPr>
              <a:defRPr sz="1600"/>
            </a:lvl3pPr>
            <a:lvl4pPr>
              <a:defRPr sz="1333"/>
            </a:lvl4pPr>
            <a:lvl5pPr>
              <a:defRPr sz="1333"/>
            </a:lvl5pPr>
            <a:lvl6pPr>
              <a:defRPr sz="1333"/>
            </a:lvl6pPr>
            <a:lvl7pPr>
              <a:defRPr sz="1333"/>
            </a:lvl7pPr>
            <a:lvl8pPr>
              <a:defRPr sz="1333"/>
            </a:lvl8pPr>
            <a:lvl9pPr>
              <a:defRPr sz="13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800" y="956734"/>
            <a:ext cx="2005542" cy="3127375"/>
          </a:xfrm>
        </p:spPr>
        <p:txBody>
          <a:bodyPr/>
          <a:lstStyle>
            <a:lvl1pPr marL="0" indent="0">
              <a:buNone/>
              <a:defRPr sz="933"/>
            </a:lvl1pPr>
            <a:lvl2pPr marL="304815" indent="0">
              <a:buNone/>
              <a:defRPr sz="800"/>
            </a:lvl2pPr>
            <a:lvl3pPr marL="609630" indent="0">
              <a:buNone/>
              <a:defRPr sz="667"/>
            </a:lvl3pPr>
            <a:lvl4pPr marL="914446" indent="0">
              <a:buNone/>
              <a:defRPr sz="600"/>
            </a:lvl4pPr>
            <a:lvl5pPr marL="1219261" indent="0">
              <a:buNone/>
              <a:defRPr sz="600"/>
            </a:lvl5pPr>
            <a:lvl6pPr marL="1524076" indent="0">
              <a:buNone/>
              <a:defRPr sz="600"/>
            </a:lvl6pPr>
            <a:lvl7pPr marL="1828891" indent="0">
              <a:buNone/>
              <a:defRPr sz="600"/>
            </a:lvl7pPr>
            <a:lvl8pPr marL="2133707" indent="0">
              <a:buNone/>
              <a:defRPr sz="600"/>
            </a:lvl8pPr>
            <a:lvl9pPr marL="2438522" indent="0">
              <a:buNone/>
              <a:defRPr sz="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9258509"/>
      </p:ext>
    </p:extLst>
  </p:cSld>
  <p:clrMapOvr>
    <a:masterClrMapping/>
  </p:clrMapOvr>
  <p:transition spd="slow">
    <p:cover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94859" y="3200400"/>
            <a:ext cx="3657600" cy="377825"/>
          </a:xfrm>
        </p:spPr>
        <p:txBody>
          <a:bodyPr anchor="b"/>
          <a:lstStyle>
            <a:lvl1pPr algn="l">
              <a:defRPr sz="1333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194859" y="408517"/>
            <a:ext cx="3657600" cy="2743200"/>
          </a:xfrm>
        </p:spPr>
        <p:txBody>
          <a:bodyPr/>
          <a:lstStyle>
            <a:lvl1pPr marL="0" indent="0">
              <a:buNone/>
              <a:defRPr sz="2133"/>
            </a:lvl1pPr>
            <a:lvl2pPr marL="304815" indent="0">
              <a:buNone/>
              <a:defRPr sz="1867"/>
            </a:lvl2pPr>
            <a:lvl3pPr marL="609630" indent="0">
              <a:buNone/>
              <a:defRPr sz="1600"/>
            </a:lvl3pPr>
            <a:lvl4pPr marL="914446" indent="0">
              <a:buNone/>
              <a:defRPr sz="1333"/>
            </a:lvl4pPr>
            <a:lvl5pPr marL="1219261" indent="0">
              <a:buNone/>
              <a:defRPr sz="1333"/>
            </a:lvl5pPr>
            <a:lvl6pPr marL="1524076" indent="0">
              <a:buNone/>
              <a:defRPr sz="1333"/>
            </a:lvl6pPr>
            <a:lvl7pPr marL="1828891" indent="0">
              <a:buNone/>
              <a:defRPr sz="1333"/>
            </a:lvl7pPr>
            <a:lvl8pPr marL="2133707" indent="0">
              <a:buNone/>
              <a:defRPr sz="1333"/>
            </a:lvl8pPr>
            <a:lvl9pPr marL="2438522" indent="0">
              <a:buNone/>
              <a:defRPr sz="1333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94859" y="3578225"/>
            <a:ext cx="3657600" cy="536575"/>
          </a:xfrm>
        </p:spPr>
        <p:txBody>
          <a:bodyPr/>
          <a:lstStyle>
            <a:lvl1pPr marL="0" indent="0">
              <a:buNone/>
              <a:defRPr sz="933"/>
            </a:lvl1pPr>
            <a:lvl2pPr marL="304815" indent="0">
              <a:buNone/>
              <a:defRPr sz="800"/>
            </a:lvl2pPr>
            <a:lvl3pPr marL="609630" indent="0">
              <a:buNone/>
              <a:defRPr sz="667"/>
            </a:lvl3pPr>
            <a:lvl4pPr marL="914446" indent="0">
              <a:buNone/>
              <a:defRPr sz="600"/>
            </a:lvl4pPr>
            <a:lvl5pPr marL="1219261" indent="0">
              <a:buNone/>
              <a:defRPr sz="600"/>
            </a:lvl5pPr>
            <a:lvl6pPr marL="1524076" indent="0">
              <a:buNone/>
              <a:defRPr sz="600"/>
            </a:lvl6pPr>
            <a:lvl7pPr marL="1828891" indent="0">
              <a:buNone/>
              <a:defRPr sz="600"/>
            </a:lvl7pPr>
            <a:lvl8pPr marL="2133707" indent="0">
              <a:buNone/>
              <a:defRPr sz="600"/>
            </a:lvl8pPr>
            <a:lvl9pPr marL="2438522" indent="0">
              <a:buNone/>
              <a:defRPr sz="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9602727"/>
      </p:ext>
    </p:extLst>
  </p:cSld>
  <p:clrMapOvr>
    <a:masterClrMapping/>
  </p:clrMapOvr>
  <p:transition spd="slow">
    <p:cover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04800" y="183092"/>
            <a:ext cx="5486400" cy="76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4800" y="1066800"/>
            <a:ext cx="5486400" cy="301730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04800" y="4237567"/>
            <a:ext cx="1422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4/7/2026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082800" y="4237567"/>
            <a:ext cx="1930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368800" y="4237567"/>
            <a:ext cx="1422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19290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>
    <p:cover/>
  </p:transition>
  <p:txStyles>
    <p:titleStyle>
      <a:lvl1pPr algn="ctr" defTabSz="609630" rtl="0" eaLnBrk="1" latinLnBrk="0" hangingPunct="1">
        <a:spcBef>
          <a:spcPct val="0"/>
        </a:spcBef>
        <a:buNone/>
        <a:defRPr sz="2933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11" indent="-228611" algn="l" defTabSz="609630" rtl="0" eaLnBrk="1" latinLnBrk="0" hangingPunct="1">
        <a:spcBef>
          <a:spcPct val="20000"/>
        </a:spcBef>
        <a:buFont typeface="Arial" pitchFamily="34" charset="0"/>
        <a:buChar char="•"/>
        <a:defRPr sz="2133" kern="1200">
          <a:solidFill>
            <a:schemeClr val="tx1"/>
          </a:solidFill>
          <a:latin typeface="+mn-lt"/>
          <a:ea typeface="+mn-ea"/>
          <a:cs typeface="+mn-cs"/>
        </a:defRPr>
      </a:lvl1pPr>
      <a:lvl2pPr marL="495325" indent="-190510" algn="l" defTabSz="609630" rtl="0" eaLnBrk="1" latinLnBrk="0" hangingPunct="1">
        <a:spcBef>
          <a:spcPct val="20000"/>
        </a:spcBef>
        <a:buFont typeface="Arial" pitchFamily="34" charset="0"/>
        <a:buChar char="–"/>
        <a:defRPr sz="1867" kern="1200">
          <a:solidFill>
            <a:schemeClr val="tx1"/>
          </a:solidFill>
          <a:latin typeface="+mn-lt"/>
          <a:ea typeface="+mn-ea"/>
          <a:cs typeface="+mn-cs"/>
        </a:defRPr>
      </a:lvl2pPr>
      <a:lvl3pPr marL="762038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66853" indent="-152408" algn="l" defTabSz="609630" rtl="0" eaLnBrk="1" latinLnBrk="0" hangingPunct="1">
        <a:spcBef>
          <a:spcPct val="20000"/>
        </a:spcBef>
        <a:buFont typeface="Arial" pitchFamily="34" charset="0"/>
        <a:buChar char="–"/>
        <a:defRPr sz="1333" kern="1200">
          <a:solidFill>
            <a:schemeClr val="tx1"/>
          </a:solidFill>
          <a:latin typeface="+mn-lt"/>
          <a:ea typeface="+mn-ea"/>
          <a:cs typeface="+mn-cs"/>
        </a:defRPr>
      </a:lvl4pPr>
      <a:lvl5pPr marL="1371669" indent="-152408" algn="l" defTabSz="609630" rtl="0" eaLnBrk="1" latinLnBrk="0" hangingPunct="1">
        <a:spcBef>
          <a:spcPct val="20000"/>
        </a:spcBef>
        <a:buFont typeface="Arial" pitchFamily="34" charset="0"/>
        <a:buChar char="»"/>
        <a:defRPr sz="1333" kern="1200">
          <a:solidFill>
            <a:schemeClr val="tx1"/>
          </a:solidFill>
          <a:latin typeface="+mn-lt"/>
          <a:ea typeface="+mn-ea"/>
          <a:cs typeface="+mn-cs"/>
        </a:defRPr>
      </a:lvl5pPr>
      <a:lvl6pPr marL="1676484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6pPr>
      <a:lvl7pPr marL="1981299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7pPr>
      <a:lvl8pPr marL="2286114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8pPr>
      <a:lvl9pPr marL="2590930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1pPr>
      <a:lvl2pPr marL="304815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2pPr>
      <a:lvl3pPr marL="609630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46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1219261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1524076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91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2133707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2438522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sv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DFC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348878" y="-715258"/>
            <a:ext cx="4339630" cy="5452073"/>
            <a:chOff x="0" y="0"/>
            <a:chExt cx="7205472" cy="905256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7205472" cy="9052560"/>
            </a:xfrm>
            <a:custGeom>
              <a:avLst/>
              <a:gdLst/>
              <a:ahLst/>
              <a:cxnLst/>
              <a:rect l="l" t="t" r="r" b="b"/>
              <a:pathLst>
                <a:path w="7205472" h="9052560">
                  <a:moveTo>
                    <a:pt x="0" y="0"/>
                  </a:moveTo>
                  <a:lnTo>
                    <a:pt x="7205472" y="0"/>
                  </a:lnTo>
                  <a:lnTo>
                    <a:pt x="7205472" y="9052560"/>
                  </a:lnTo>
                  <a:lnTo>
                    <a:pt x="0" y="9052560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-111193" r="-111193"/>
              </a:stretch>
            </a:blipFill>
          </p:spPr>
          <p:txBody>
            <a:bodyPr/>
            <a:lstStyle/>
            <a:p>
              <a:pPr defTabSz="609630"/>
              <a:endParaRPr lang="de-DE" sz="12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66675"/>
              <a:ext cx="7205472" cy="8985885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defTabSz="609630">
                <a:lnSpc>
                  <a:spcPts val="4320"/>
                </a:lnSpc>
              </a:pPr>
              <a:r>
                <a:rPr lang="en-US" sz="4000">
                  <a:solidFill>
                    <a:srgbClr val="303030"/>
                  </a:solidFill>
                  <a:latin typeface="Recoleta"/>
                  <a:ea typeface="Recoleta"/>
                  <a:cs typeface="Recoleta"/>
                  <a:sym typeface="Recoleta"/>
                </a:rPr>
                <a:t>Ersuchen §38 GBO</a:t>
              </a:r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5434146" y="932688"/>
            <a:ext cx="5916606" cy="4992624"/>
            <a:chOff x="0" y="0"/>
            <a:chExt cx="11833212" cy="9985248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11833206" cy="9985248"/>
            </a:xfrm>
            <a:custGeom>
              <a:avLst/>
              <a:gdLst/>
              <a:ahLst/>
              <a:cxnLst/>
              <a:rect l="l" t="t" r="r" b="b"/>
              <a:pathLst>
                <a:path w="11833206" h="9985248">
                  <a:moveTo>
                    <a:pt x="0" y="0"/>
                  </a:moveTo>
                  <a:lnTo>
                    <a:pt x="11833206" y="0"/>
                  </a:lnTo>
                  <a:lnTo>
                    <a:pt x="11833206" y="9985248"/>
                  </a:lnTo>
                  <a:lnTo>
                    <a:pt x="0" y="9985248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-58266" r="-58266"/>
              </a:stretch>
            </a:blipFill>
          </p:spPr>
          <p:txBody>
            <a:bodyPr/>
            <a:lstStyle/>
            <a:p>
              <a:pPr defTabSz="609630"/>
              <a:endParaRPr lang="de-DE" sz="12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28575"/>
              <a:ext cx="11833212" cy="9956673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marL="361968" lvl="1" indent="-180984" defTabSz="609630">
                <a:lnSpc>
                  <a:spcPts val="2160"/>
                </a:lnSpc>
                <a:buFont typeface="Arial"/>
                <a:buChar char="•"/>
              </a:pPr>
              <a:r>
                <a:rPr lang="en-US" sz="20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Ersuchen</a:t>
              </a:r>
              <a:r>
                <a:rPr lang="en-US" sz="20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0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ersetzt</a:t>
              </a:r>
              <a:r>
                <a:rPr lang="en-US" sz="20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0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Antrag</a:t>
              </a:r>
              <a:r>
                <a:rPr lang="en-US" sz="20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&amp; </a:t>
              </a:r>
              <a:r>
                <a:rPr lang="en-US" sz="20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wird</a:t>
              </a:r>
              <a:r>
                <a:rPr lang="en-US" sz="20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immer von </a:t>
              </a:r>
              <a:r>
                <a:rPr lang="en-US" sz="20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einer</a:t>
              </a:r>
              <a:r>
                <a:rPr lang="en-US" sz="20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0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Behörde</a:t>
              </a:r>
              <a:r>
                <a:rPr lang="en-US" sz="20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0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gestellt</a:t>
              </a:r>
              <a:r>
                <a:rPr lang="en-US" sz="20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(§ 13 Abs. 1 GBO)</a:t>
              </a:r>
            </a:p>
            <a:p>
              <a:pPr marL="361968" lvl="1" indent="-180984" defTabSz="609630">
                <a:lnSpc>
                  <a:spcPts val="2160"/>
                </a:lnSpc>
                <a:buFont typeface="Arial"/>
                <a:buChar char="•"/>
              </a:pPr>
              <a:r>
                <a:rPr lang="en-US" sz="20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Ersuchen</a:t>
              </a:r>
              <a:r>
                <a:rPr lang="en-US" sz="20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0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ersetzt</a:t>
              </a:r>
              <a:r>
                <a:rPr lang="en-US" sz="20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0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Eintragungsantrag</a:t>
              </a:r>
              <a:r>
                <a:rPr lang="en-US" sz="20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, die </a:t>
              </a:r>
              <a:r>
                <a:rPr lang="en-US" sz="20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Eintragungsbewilligung</a:t>
              </a:r>
              <a:r>
                <a:rPr lang="en-US" sz="20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(§19 GBO) und </a:t>
              </a:r>
              <a:r>
                <a:rPr lang="en-US" sz="20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andere</a:t>
              </a:r>
              <a:r>
                <a:rPr lang="en-US" sz="20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0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erforderliche</a:t>
              </a:r>
              <a:r>
                <a:rPr lang="en-US" sz="20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0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Erklärungen</a:t>
              </a:r>
              <a:r>
                <a:rPr lang="en-US" sz="20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0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Dritter</a:t>
              </a:r>
              <a:r>
                <a:rPr lang="en-US" sz="20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0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sowie</a:t>
              </a:r>
              <a:r>
                <a:rPr lang="en-US" sz="20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0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einen</a:t>
              </a:r>
              <a:r>
                <a:rPr lang="en-US" sz="20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0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Unrichtigkeitsnachweis</a:t>
              </a:r>
              <a:r>
                <a:rPr lang="en-US" sz="20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(§ 22 GBO)</a:t>
              </a:r>
            </a:p>
            <a:p>
              <a:pPr marL="361968" lvl="1" indent="-180984" defTabSz="609630">
                <a:lnSpc>
                  <a:spcPts val="2160"/>
                </a:lnSpc>
              </a:pPr>
              <a:endParaRPr lang="en-US" sz="20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</p:txBody>
        </p:sp>
      </p:grpSp>
      <p:sp>
        <p:nvSpPr>
          <p:cNvPr id="8" name="Freeform 8"/>
          <p:cNvSpPr/>
          <p:nvPr/>
        </p:nvSpPr>
        <p:spPr>
          <a:xfrm rot="-603147">
            <a:off x="1413665" y="3216562"/>
            <a:ext cx="2722497" cy="2207698"/>
          </a:xfrm>
          <a:custGeom>
            <a:avLst/>
            <a:gdLst/>
            <a:ahLst/>
            <a:cxnLst/>
            <a:rect l="l" t="t" r="r" b="b"/>
            <a:pathLst>
              <a:path w="4083746" h="3311547">
                <a:moveTo>
                  <a:pt x="0" y="0"/>
                </a:moveTo>
                <a:lnTo>
                  <a:pt x="4083746" y="0"/>
                </a:lnTo>
                <a:lnTo>
                  <a:pt x="4083746" y="3311547"/>
                </a:lnTo>
                <a:lnTo>
                  <a:pt x="0" y="331154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09630"/>
            <a:endParaRPr lang="de-DE" sz="1200">
              <a:solidFill>
                <a:prstClr val="black"/>
              </a:solidFill>
              <a:latin typeface="Calibri"/>
            </a:endParaRPr>
          </a:p>
        </p:txBody>
      </p:sp>
    </p:spTree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DFC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" y="0"/>
            <a:ext cx="4167270" cy="6858000"/>
            <a:chOff x="0" y="0"/>
            <a:chExt cx="8334540" cy="137160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8334502" cy="13716000"/>
            </a:xfrm>
            <a:custGeom>
              <a:avLst/>
              <a:gdLst/>
              <a:ahLst/>
              <a:cxnLst/>
              <a:rect l="l" t="t" r="r" b="b"/>
              <a:pathLst>
                <a:path w="8334502" h="13716000">
                  <a:moveTo>
                    <a:pt x="0" y="0"/>
                  </a:moveTo>
                  <a:lnTo>
                    <a:pt x="4519041" y="0"/>
                  </a:lnTo>
                  <a:lnTo>
                    <a:pt x="4775581" y="164465"/>
                  </a:lnTo>
                  <a:cubicBezTo>
                    <a:pt x="6922770" y="1615059"/>
                    <a:pt x="8334502" y="4071620"/>
                    <a:pt x="8334502" y="6858000"/>
                  </a:cubicBezTo>
                  <a:cubicBezTo>
                    <a:pt x="8334502" y="9644380"/>
                    <a:pt x="6922770" y="12100941"/>
                    <a:pt x="4775581" y="13551536"/>
                  </a:cubicBezTo>
                  <a:lnTo>
                    <a:pt x="4519041" y="13716000"/>
                  </a:lnTo>
                  <a:lnTo>
                    <a:pt x="0" y="13716000"/>
                  </a:lnTo>
                  <a:close/>
                </a:path>
              </a:pathLst>
            </a:custGeom>
            <a:solidFill>
              <a:srgbClr val="303030"/>
            </a:solidFill>
          </p:spPr>
          <p:txBody>
            <a:bodyPr/>
            <a:lstStyle/>
            <a:p>
              <a:pPr defTabSz="609630"/>
              <a:endParaRPr lang="de-DE" sz="120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686835" y="1153573"/>
            <a:ext cx="3200400" cy="4461163"/>
            <a:chOff x="0" y="0"/>
            <a:chExt cx="6400800" cy="8922326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6400800" cy="8922331"/>
            </a:xfrm>
            <a:custGeom>
              <a:avLst/>
              <a:gdLst/>
              <a:ahLst/>
              <a:cxnLst/>
              <a:rect l="l" t="t" r="r" b="b"/>
              <a:pathLst>
                <a:path w="6400800" h="8922331">
                  <a:moveTo>
                    <a:pt x="0" y="0"/>
                  </a:moveTo>
                  <a:lnTo>
                    <a:pt x="6400800" y="0"/>
                  </a:lnTo>
                  <a:lnTo>
                    <a:pt x="6400800" y="8922331"/>
                  </a:lnTo>
                  <a:lnTo>
                    <a:pt x="0" y="8922331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-128847" r="-128847"/>
              </a:stretch>
            </a:blipFill>
          </p:spPr>
          <p:txBody>
            <a:bodyPr/>
            <a:lstStyle/>
            <a:p>
              <a:pPr defTabSz="609630"/>
              <a:endParaRPr lang="de-DE" sz="12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66675"/>
              <a:ext cx="6400800" cy="8855651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defTabSz="609630">
                <a:lnSpc>
                  <a:spcPts val="4752"/>
                </a:lnSpc>
              </a:pPr>
              <a:r>
                <a:rPr lang="en-US" sz="4400" dirty="0" err="1">
                  <a:solidFill>
                    <a:srgbClr val="F0DFC8"/>
                  </a:solidFill>
                  <a:latin typeface="Nickainley"/>
                  <a:ea typeface="Nickainley"/>
                  <a:cs typeface="Nickainley"/>
                  <a:sym typeface="Nickainley"/>
                </a:rPr>
                <a:t>Behörden</a:t>
              </a:r>
              <a:r>
                <a:rPr lang="en-US" sz="4400" dirty="0">
                  <a:solidFill>
                    <a:srgbClr val="F0DFC8"/>
                  </a:solidFill>
                  <a:latin typeface="Nickainley"/>
                  <a:ea typeface="Nickainley"/>
                  <a:cs typeface="Nickainley"/>
                  <a:sym typeface="Nickainley"/>
                </a:rPr>
                <a:t> die </a:t>
              </a:r>
              <a:r>
                <a:rPr lang="en-US" sz="4400" dirty="0" err="1">
                  <a:solidFill>
                    <a:srgbClr val="F0DFC8"/>
                  </a:solidFill>
                  <a:latin typeface="Nickainley"/>
                  <a:ea typeface="Nickainley"/>
                  <a:cs typeface="Nickainley"/>
                  <a:sym typeface="Nickainley"/>
                </a:rPr>
                <a:t>ein</a:t>
              </a:r>
              <a:r>
                <a:rPr lang="en-US" sz="4400" dirty="0">
                  <a:solidFill>
                    <a:srgbClr val="F0DFC8"/>
                  </a:solidFill>
                  <a:latin typeface="Nickainley"/>
                  <a:ea typeface="Nickainley"/>
                  <a:cs typeface="Nickainley"/>
                  <a:sym typeface="Nickainley"/>
                </a:rPr>
                <a:t> </a:t>
              </a:r>
              <a:r>
                <a:rPr lang="en-US" sz="4400" dirty="0" err="1">
                  <a:solidFill>
                    <a:srgbClr val="F0DFC8"/>
                  </a:solidFill>
                  <a:latin typeface="Nickainley"/>
                  <a:ea typeface="Nickainley"/>
                  <a:cs typeface="Nickainley"/>
                  <a:sym typeface="Nickainley"/>
                </a:rPr>
                <a:t>Ersuchen</a:t>
              </a:r>
              <a:r>
                <a:rPr lang="en-US" sz="4400" dirty="0">
                  <a:solidFill>
                    <a:srgbClr val="F0DFC8"/>
                  </a:solidFill>
                  <a:latin typeface="Nickainley"/>
                  <a:ea typeface="Nickainley"/>
                  <a:cs typeface="Nickainley"/>
                  <a:sym typeface="Nickainley"/>
                </a:rPr>
                <a:t> </a:t>
              </a:r>
              <a:r>
                <a:rPr lang="en-US" sz="4400" dirty="0" err="1">
                  <a:solidFill>
                    <a:srgbClr val="F0DFC8"/>
                  </a:solidFill>
                  <a:latin typeface="Nickainley"/>
                  <a:ea typeface="Nickainley"/>
                  <a:cs typeface="Nickainley"/>
                  <a:sym typeface="Nickainley"/>
                </a:rPr>
                <a:t>stellen</a:t>
              </a:r>
              <a:r>
                <a:rPr lang="en-US" sz="4400" dirty="0">
                  <a:solidFill>
                    <a:srgbClr val="F0DFC8"/>
                  </a:solidFill>
                  <a:latin typeface="Nickainley"/>
                  <a:ea typeface="Nickainley"/>
                  <a:cs typeface="Nickainley"/>
                  <a:sym typeface="Nickainley"/>
                </a:rPr>
                <a:t> </a:t>
              </a:r>
              <a:r>
                <a:rPr lang="en-US" sz="4400" dirty="0" err="1">
                  <a:solidFill>
                    <a:srgbClr val="F0DFC8"/>
                  </a:solidFill>
                  <a:latin typeface="Nickainley"/>
                  <a:ea typeface="Nickainley"/>
                  <a:cs typeface="Nickainley"/>
                  <a:sym typeface="Nickainley"/>
                </a:rPr>
                <a:t>können</a:t>
              </a:r>
              <a:endParaRPr lang="en-US" sz="4400" dirty="0">
                <a:solidFill>
                  <a:srgbClr val="F0DFC8"/>
                </a:solidFill>
                <a:latin typeface="Nickainley"/>
                <a:ea typeface="Nickainley"/>
                <a:cs typeface="Nickainley"/>
                <a:sym typeface="Nickainley"/>
              </a:endParaRPr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4447306" y="591344"/>
            <a:ext cx="6906491" cy="5864225"/>
            <a:chOff x="0" y="0"/>
            <a:chExt cx="13812982" cy="11728450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13812982" cy="11171239"/>
            </a:xfrm>
            <a:custGeom>
              <a:avLst/>
              <a:gdLst/>
              <a:ahLst/>
              <a:cxnLst/>
              <a:rect l="l" t="t" r="r" b="b"/>
              <a:pathLst>
                <a:path w="13812982" h="11171239">
                  <a:moveTo>
                    <a:pt x="0" y="0"/>
                  </a:moveTo>
                  <a:lnTo>
                    <a:pt x="13812982" y="0"/>
                  </a:lnTo>
                  <a:lnTo>
                    <a:pt x="13812982" y="11171239"/>
                  </a:lnTo>
                  <a:lnTo>
                    <a:pt x="0" y="11171239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-53765" r="-53765"/>
              </a:stretch>
            </a:blipFill>
          </p:spPr>
          <p:txBody>
            <a:bodyPr/>
            <a:lstStyle/>
            <a:p>
              <a:pPr defTabSz="609630"/>
              <a:endParaRPr lang="de-DE" sz="12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595312"/>
              <a:ext cx="13812977" cy="11133138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marL="506755" lvl="1" indent="-253378" defTabSz="609630">
                <a:lnSpc>
                  <a:spcPts val="3024"/>
                </a:lnSpc>
                <a:buFont typeface="Arial"/>
                <a:buChar char="•"/>
              </a:pPr>
              <a:r>
                <a:rPr lang="en-US" sz="2400" u="sng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Prozessgericht</a:t>
              </a:r>
              <a:r>
                <a:rPr lang="en-US" sz="2400" u="sng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aufgrund</a:t>
              </a:r>
              <a:r>
                <a:rPr lang="en-US" sz="24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einstweiliger</a:t>
              </a:r>
              <a:r>
                <a:rPr lang="en-US" sz="24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Verfügung</a:t>
              </a:r>
              <a:r>
                <a:rPr lang="en-US" sz="24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 § 941 ZPO</a:t>
              </a:r>
            </a:p>
            <a:p>
              <a:pPr marL="253377" lvl="1" defTabSz="609630">
                <a:lnSpc>
                  <a:spcPts val="3024"/>
                </a:lnSpc>
              </a:pPr>
              <a:endParaRPr lang="en-US" sz="2400" dirty="0">
                <a:solidFill>
                  <a:srgbClr val="795833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506755" lvl="1" indent="-253378" defTabSz="609630">
                <a:lnSpc>
                  <a:spcPts val="3024"/>
                </a:lnSpc>
                <a:buFont typeface="Arial"/>
                <a:buChar char="•"/>
              </a:pPr>
              <a:r>
                <a:rPr lang="en-US" sz="2400" u="sng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Vollstreckungsgericht</a:t>
              </a:r>
              <a:r>
                <a:rPr lang="en-US" sz="2400" u="sng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im</a:t>
              </a:r>
              <a:r>
                <a:rPr lang="en-US" sz="24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Zwangsversteigerungs</a:t>
              </a:r>
              <a:r>
                <a:rPr lang="en-US" sz="24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- und </a:t>
              </a:r>
              <a:r>
                <a:rPr lang="en-US" sz="24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Zwangsverwaltungsverfahren</a:t>
              </a:r>
              <a:r>
                <a:rPr lang="en-US" sz="24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 , §§ 19, 34, 130, 146, 158, 161 ZVG</a:t>
              </a:r>
            </a:p>
            <a:p>
              <a:pPr marL="253377" lvl="1" defTabSz="609630">
                <a:lnSpc>
                  <a:spcPts val="3024"/>
                </a:lnSpc>
              </a:pPr>
              <a:endParaRPr lang="en-US" sz="2400" dirty="0">
                <a:solidFill>
                  <a:srgbClr val="795833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506755" lvl="1" indent="-253378" defTabSz="609630">
                <a:lnSpc>
                  <a:spcPts val="3024"/>
                </a:lnSpc>
                <a:buFont typeface="Arial"/>
                <a:buChar char="•"/>
              </a:pPr>
              <a:r>
                <a:rPr lang="en-US" sz="2400" u="sng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Insolvenzgericht</a:t>
              </a:r>
              <a:r>
                <a:rPr lang="en-US" sz="2400" u="sng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wegen</a:t>
              </a:r>
              <a:r>
                <a:rPr lang="en-US" sz="24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Veräußerungsverbot</a:t>
              </a:r>
              <a:r>
                <a:rPr lang="en-US" sz="24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oder</a:t>
              </a:r>
              <a:r>
                <a:rPr lang="en-US" sz="24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Insolvenzvermerk</a:t>
              </a:r>
              <a:r>
                <a:rPr lang="en-US" sz="24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 §§21 II Nr. 2, 25 I, 23 III, 32, 200 II </a:t>
              </a:r>
              <a:r>
                <a:rPr lang="en-US" sz="24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InsO</a:t>
              </a:r>
              <a:endParaRPr lang="en-US" sz="2400" dirty="0">
                <a:solidFill>
                  <a:srgbClr val="795833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253377" lvl="1" defTabSz="609630">
                <a:lnSpc>
                  <a:spcPts val="3024"/>
                </a:lnSpc>
              </a:pPr>
              <a:endParaRPr lang="en-US" sz="2400" dirty="0">
                <a:solidFill>
                  <a:srgbClr val="795833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506755" lvl="1" indent="-253378" defTabSz="609630">
                <a:lnSpc>
                  <a:spcPts val="3024"/>
                </a:lnSpc>
                <a:buFont typeface="Arial"/>
                <a:buChar char="•"/>
              </a:pPr>
              <a:r>
                <a:rPr lang="en-US" sz="2400" u="sng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Finanzamt</a:t>
              </a:r>
              <a:r>
                <a:rPr lang="en-US" sz="2400" u="sng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wegen</a:t>
              </a:r>
              <a:r>
                <a:rPr lang="en-US" sz="24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Zwangshypothek</a:t>
              </a:r>
              <a:r>
                <a:rPr lang="en-US" sz="24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 für </a:t>
              </a:r>
              <a:r>
                <a:rPr lang="en-US" sz="24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Steuerforderungen</a:t>
              </a:r>
              <a:r>
                <a:rPr lang="en-US" sz="24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</a:p>
            <a:p>
              <a:pPr marL="253377" lvl="1" defTabSz="609630">
                <a:lnSpc>
                  <a:spcPts val="3024"/>
                </a:lnSpc>
              </a:pPr>
              <a:endParaRPr lang="en-US" sz="2400" dirty="0">
                <a:solidFill>
                  <a:srgbClr val="795833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506755" lvl="1" indent="-253378" defTabSz="609630">
                <a:lnSpc>
                  <a:spcPts val="3024"/>
                </a:lnSpc>
                <a:buFont typeface="Arial"/>
                <a:buChar char="•"/>
              </a:pPr>
              <a:r>
                <a:rPr lang="en-US" sz="2400" u="sng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Gerichtskasse</a:t>
              </a:r>
              <a:r>
                <a:rPr lang="en-US" sz="2400" u="sng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wegen</a:t>
              </a:r>
              <a:r>
                <a:rPr lang="en-US" sz="24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Gerichtskosten</a:t>
              </a:r>
              <a:endParaRPr lang="en-US" sz="2400" dirty="0">
                <a:solidFill>
                  <a:srgbClr val="795833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506755" lvl="1" indent="-253378" defTabSz="609630">
                <a:lnSpc>
                  <a:spcPts val="3024"/>
                </a:lnSpc>
              </a:pPr>
              <a:endParaRPr lang="en-US" sz="2800" dirty="0">
                <a:solidFill>
                  <a:srgbClr val="795833"/>
                </a:solidFill>
                <a:latin typeface="Inter"/>
                <a:ea typeface="Inter"/>
                <a:cs typeface="Inter"/>
                <a:sym typeface="Inter"/>
              </a:endParaRPr>
            </a:p>
          </p:txBody>
        </p:sp>
      </p:grpSp>
    </p:spTree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DFC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" y="0"/>
            <a:ext cx="4167270" cy="6858000"/>
            <a:chOff x="0" y="0"/>
            <a:chExt cx="8334540" cy="137160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8334502" cy="13716000"/>
            </a:xfrm>
            <a:custGeom>
              <a:avLst/>
              <a:gdLst/>
              <a:ahLst/>
              <a:cxnLst/>
              <a:rect l="l" t="t" r="r" b="b"/>
              <a:pathLst>
                <a:path w="8334502" h="13716000">
                  <a:moveTo>
                    <a:pt x="0" y="0"/>
                  </a:moveTo>
                  <a:lnTo>
                    <a:pt x="4519041" y="0"/>
                  </a:lnTo>
                  <a:lnTo>
                    <a:pt x="4775581" y="164465"/>
                  </a:lnTo>
                  <a:cubicBezTo>
                    <a:pt x="6922770" y="1615059"/>
                    <a:pt x="8334502" y="4071620"/>
                    <a:pt x="8334502" y="6858000"/>
                  </a:cubicBezTo>
                  <a:cubicBezTo>
                    <a:pt x="8334502" y="9644380"/>
                    <a:pt x="6922770" y="12100941"/>
                    <a:pt x="4775581" y="13551536"/>
                  </a:cubicBezTo>
                  <a:lnTo>
                    <a:pt x="4519041" y="13716000"/>
                  </a:lnTo>
                  <a:lnTo>
                    <a:pt x="0" y="13716000"/>
                  </a:lnTo>
                  <a:close/>
                </a:path>
              </a:pathLst>
            </a:custGeom>
            <a:solidFill>
              <a:srgbClr val="303030"/>
            </a:solidFill>
          </p:spPr>
          <p:txBody>
            <a:bodyPr/>
            <a:lstStyle/>
            <a:p>
              <a:pPr defTabSz="609630"/>
              <a:endParaRPr lang="de-DE" sz="120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686835" y="1153573"/>
            <a:ext cx="3200400" cy="4461163"/>
            <a:chOff x="0" y="0"/>
            <a:chExt cx="6400800" cy="8922326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6400800" cy="8922331"/>
            </a:xfrm>
            <a:custGeom>
              <a:avLst/>
              <a:gdLst/>
              <a:ahLst/>
              <a:cxnLst/>
              <a:rect l="l" t="t" r="r" b="b"/>
              <a:pathLst>
                <a:path w="6400800" h="8922331">
                  <a:moveTo>
                    <a:pt x="0" y="0"/>
                  </a:moveTo>
                  <a:lnTo>
                    <a:pt x="6400800" y="0"/>
                  </a:lnTo>
                  <a:lnTo>
                    <a:pt x="6400800" y="8922331"/>
                  </a:lnTo>
                  <a:lnTo>
                    <a:pt x="0" y="8922331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-128847" r="-128847"/>
              </a:stretch>
            </a:blipFill>
          </p:spPr>
          <p:txBody>
            <a:bodyPr/>
            <a:lstStyle/>
            <a:p>
              <a:pPr defTabSz="609630"/>
              <a:endParaRPr lang="de-DE" sz="12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66675"/>
              <a:ext cx="6400800" cy="8855651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defTabSz="609630">
                <a:lnSpc>
                  <a:spcPts val="4752"/>
                </a:lnSpc>
              </a:pPr>
              <a:r>
                <a:rPr lang="en-US" sz="4400">
                  <a:solidFill>
                    <a:srgbClr val="F0DFC8"/>
                  </a:solidFill>
                  <a:latin typeface="Nickainley"/>
                  <a:ea typeface="Nickainley"/>
                  <a:cs typeface="Nickainley"/>
                  <a:sym typeface="Nickainley"/>
                </a:rPr>
                <a:t>Form und Inhalt</a:t>
              </a:r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4447306" y="591344"/>
            <a:ext cx="6906489" cy="5585619"/>
            <a:chOff x="0" y="0"/>
            <a:chExt cx="13812977" cy="11171238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13812982" cy="11171239"/>
            </a:xfrm>
            <a:custGeom>
              <a:avLst/>
              <a:gdLst/>
              <a:ahLst/>
              <a:cxnLst/>
              <a:rect l="l" t="t" r="r" b="b"/>
              <a:pathLst>
                <a:path w="13812982" h="11171239">
                  <a:moveTo>
                    <a:pt x="0" y="0"/>
                  </a:moveTo>
                  <a:lnTo>
                    <a:pt x="13812982" y="0"/>
                  </a:lnTo>
                  <a:lnTo>
                    <a:pt x="13812982" y="11171239"/>
                  </a:lnTo>
                  <a:lnTo>
                    <a:pt x="0" y="11171239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-53765" r="-53765"/>
              </a:stretch>
            </a:blipFill>
          </p:spPr>
          <p:txBody>
            <a:bodyPr/>
            <a:lstStyle/>
            <a:p>
              <a:pPr defTabSz="609630"/>
              <a:endParaRPr lang="de-DE" sz="12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38100"/>
              <a:ext cx="13812977" cy="11133138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marL="506755" lvl="1" indent="-253378" defTabSz="609630">
                <a:lnSpc>
                  <a:spcPts val="3024"/>
                </a:lnSpc>
                <a:buFont typeface="Arial"/>
                <a:buChar char="•"/>
              </a:pPr>
              <a:r>
                <a:rPr lang="en-US" sz="28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Ersuchen</a:t>
              </a:r>
              <a:r>
                <a:rPr lang="en-US" sz="28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8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bedarf</a:t>
              </a:r>
              <a:r>
                <a:rPr lang="en-US" sz="28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 der Schriftform &amp; muss </a:t>
              </a:r>
              <a:r>
                <a:rPr lang="en-US" sz="28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eigenhändig</a:t>
              </a:r>
              <a:r>
                <a:rPr lang="en-US" sz="28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8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unterschrieben</a:t>
              </a:r>
              <a:r>
                <a:rPr lang="en-US" sz="28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8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sowie</a:t>
              </a:r>
              <a:r>
                <a:rPr lang="en-US" sz="28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8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mit</a:t>
              </a:r>
              <a:r>
                <a:rPr lang="en-US" sz="28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 Siegel </a:t>
              </a:r>
              <a:r>
                <a:rPr lang="en-US" sz="28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oder</a:t>
              </a:r>
              <a:r>
                <a:rPr lang="en-US" sz="28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 Stempel </a:t>
              </a:r>
              <a:r>
                <a:rPr lang="en-US" sz="28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versehen</a:t>
              </a:r>
              <a:r>
                <a:rPr lang="en-US" sz="28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 sein § 29 Abs. 3 GBO</a:t>
              </a:r>
            </a:p>
            <a:p>
              <a:pPr marL="253377" lvl="1" defTabSz="609630">
                <a:lnSpc>
                  <a:spcPts val="3024"/>
                </a:lnSpc>
              </a:pPr>
              <a:endParaRPr lang="en-US" sz="2800" dirty="0">
                <a:solidFill>
                  <a:srgbClr val="795833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506755" lvl="1" indent="-253378" defTabSz="609630">
                <a:lnSpc>
                  <a:spcPts val="3024"/>
                </a:lnSpc>
                <a:buFont typeface="Arial"/>
                <a:buChar char="•"/>
              </a:pPr>
              <a:r>
                <a:rPr lang="en-US" sz="28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Ersuchen</a:t>
              </a:r>
              <a:r>
                <a:rPr lang="en-US" sz="28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 hat den </a:t>
              </a:r>
              <a:r>
                <a:rPr lang="en-US" sz="28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Erfordernissen</a:t>
              </a:r>
              <a:r>
                <a:rPr lang="en-US" sz="28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 der </a:t>
              </a:r>
              <a:r>
                <a:rPr lang="en-US" sz="28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ermächtigenden</a:t>
              </a:r>
              <a:r>
                <a:rPr lang="en-US" sz="28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8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gesetzlichen</a:t>
              </a:r>
              <a:r>
                <a:rPr lang="en-US" sz="28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8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Vorschrift</a:t>
              </a:r>
              <a:r>
                <a:rPr lang="en-US" sz="28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8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zu</a:t>
              </a:r>
              <a:r>
                <a:rPr lang="en-US" sz="28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8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entsprechen</a:t>
              </a:r>
              <a:endParaRPr lang="en-US" sz="2800" dirty="0">
                <a:solidFill>
                  <a:srgbClr val="795833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253377" lvl="1" defTabSz="609630">
                <a:lnSpc>
                  <a:spcPts val="3024"/>
                </a:lnSpc>
              </a:pPr>
              <a:endParaRPr lang="en-US" sz="2800" dirty="0">
                <a:solidFill>
                  <a:srgbClr val="795833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506755" lvl="1" indent="-253378" defTabSz="609630">
                <a:lnSpc>
                  <a:spcPts val="3024"/>
                </a:lnSpc>
                <a:buFont typeface="Arial"/>
                <a:buChar char="•"/>
              </a:pPr>
              <a:r>
                <a:rPr lang="en-US" sz="28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es muss die </a:t>
              </a:r>
              <a:r>
                <a:rPr lang="en-US" sz="28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vom</a:t>
              </a:r>
              <a:r>
                <a:rPr lang="en-US" sz="28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8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Grundbuchamt</a:t>
              </a:r>
              <a:r>
                <a:rPr lang="en-US" sz="28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8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vorzunehmende</a:t>
              </a:r>
              <a:r>
                <a:rPr lang="en-US" sz="28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8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Eintragung</a:t>
              </a:r>
              <a:r>
                <a:rPr lang="en-US" sz="28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8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selbst</a:t>
              </a:r>
              <a:r>
                <a:rPr lang="en-US" sz="28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8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nennen</a:t>
              </a:r>
              <a:r>
                <a:rPr lang="en-US" sz="28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, da </a:t>
              </a:r>
              <a:r>
                <a:rPr lang="en-US" sz="28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eine</a:t>
              </a:r>
              <a:r>
                <a:rPr lang="en-US" sz="28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8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Bezugnahme</a:t>
              </a:r>
              <a:r>
                <a:rPr lang="en-US" sz="28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 auf </a:t>
              </a:r>
              <a:r>
                <a:rPr lang="en-US" sz="28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beigefügte</a:t>
              </a:r>
              <a:r>
                <a:rPr lang="en-US" sz="28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 Anlagen nicht </a:t>
              </a:r>
              <a:r>
                <a:rPr lang="en-US" sz="28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zulässig</a:t>
              </a:r>
              <a:r>
                <a:rPr lang="en-US" sz="28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8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ist</a:t>
              </a:r>
              <a:r>
                <a:rPr lang="en-US" sz="28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</a:p>
            <a:p>
              <a:pPr marL="506755" lvl="1" indent="-253378" defTabSz="609630">
                <a:lnSpc>
                  <a:spcPts val="3024"/>
                </a:lnSpc>
              </a:pPr>
              <a:endParaRPr lang="en-US" sz="2800" dirty="0">
                <a:solidFill>
                  <a:srgbClr val="795833"/>
                </a:solidFill>
                <a:latin typeface="Inter"/>
                <a:ea typeface="Inter"/>
                <a:cs typeface="Inter"/>
                <a:sym typeface="Inter"/>
              </a:endParaRPr>
            </a:p>
          </p:txBody>
        </p:sp>
      </p:grpSp>
    </p:spTree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DFC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409709" y="1022350"/>
            <a:ext cx="709613" cy="2095500"/>
            <a:chOff x="0" y="0"/>
            <a:chExt cx="1419225" cy="41910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419225" cy="4191000"/>
            </a:xfrm>
            <a:custGeom>
              <a:avLst/>
              <a:gdLst/>
              <a:ahLst/>
              <a:cxnLst/>
              <a:rect l="l" t="t" r="r" b="b"/>
              <a:pathLst>
                <a:path w="1419225" h="4191000">
                  <a:moveTo>
                    <a:pt x="1419225" y="4191000"/>
                  </a:moveTo>
                  <a:lnTo>
                    <a:pt x="0" y="3034919"/>
                  </a:lnTo>
                  <a:lnTo>
                    <a:pt x="0" y="0"/>
                  </a:lnTo>
                  <a:lnTo>
                    <a:pt x="1419225" y="1156081"/>
                  </a:lnTo>
                  <a:lnTo>
                    <a:pt x="1419225" y="4191000"/>
                  </a:lnTo>
                  <a:close/>
                </a:path>
              </a:pathLst>
            </a:custGeom>
            <a:solidFill>
              <a:srgbClr val="795833"/>
            </a:solidFill>
          </p:spPr>
          <p:txBody>
            <a:bodyPr/>
            <a:lstStyle/>
            <a:p>
              <a:pPr defTabSz="609630"/>
              <a:endParaRPr lang="de-DE" sz="120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409709" y="837743"/>
            <a:ext cx="403225" cy="1705432"/>
            <a:chOff x="0" y="0"/>
            <a:chExt cx="806450" cy="3410864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806450" cy="3410839"/>
            </a:xfrm>
            <a:custGeom>
              <a:avLst/>
              <a:gdLst/>
              <a:ahLst/>
              <a:cxnLst/>
              <a:rect l="l" t="t" r="r" b="b"/>
              <a:pathLst>
                <a:path w="806450" h="3410839">
                  <a:moveTo>
                    <a:pt x="806450" y="3035681"/>
                  </a:moveTo>
                  <a:lnTo>
                    <a:pt x="0" y="3410839"/>
                  </a:lnTo>
                  <a:lnTo>
                    <a:pt x="0" y="366014"/>
                  </a:lnTo>
                  <a:lnTo>
                    <a:pt x="806450" y="0"/>
                  </a:lnTo>
                  <a:lnTo>
                    <a:pt x="806450" y="3035681"/>
                  </a:lnTo>
                  <a:close/>
                </a:path>
              </a:pathLst>
            </a:custGeom>
            <a:solidFill>
              <a:srgbClr val="51ABB2"/>
            </a:solidFill>
          </p:spPr>
          <p:txBody>
            <a:bodyPr/>
            <a:lstStyle/>
            <a:p>
              <a:pPr defTabSz="609630"/>
              <a:endParaRPr lang="de-DE" sz="120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644659" y="640893"/>
            <a:ext cx="168275" cy="1713192"/>
            <a:chOff x="0" y="0"/>
            <a:chExt cx="336550" cy="3426384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336550" cy="3426333"/>
            </a:xfrm>
            <a:custGeom>
              <a:avLst/>
              <a:gdLst/>
              <a:ahLst/>
              <a:cxnLst/>
              <a:rect l="l" t="t" r="r" b="b"/>
              <a:pathLst>
                <a:path w="336550" h="3426333">
                  <a:moveTo>
                    <a:pt x="336550" y="3426333"/>
                  </a:moveTo>
                  <a:lnTo>
                    <a:pt x="0" y="3091180"/>
                  </a:lnTo>
                  <a:lnTo>
                    <a:pt x="0" y="0"/>
                  </a:lnTo>
                  <a:lnTo>
                    <a:pt x="336550" y="338328"/>
                  </a:lnTo>
                  <a:lnTo>
                    <a:pt x="336550" y="3426333"/>
                  </a:lnTo>
                  <a:close/>
                </a:path>
              </a:pathLst>
            </a:custGeom>
            <a:solidFill>
              <a:srgbClr val="795833"/>
            </a:solidFill>
          </p:spPr>
          <p:txBody>
            <a:bodyPr/>
            <a:lstStyle/>
            <a:p>
              <a:pPr defTabSz="609630"/>
              <a:endParaRPr lang="de-DE" sz="120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11223206" y="635718"/>
            <a:ext cx="328613" cy="1742357"/>
            <a:chOff x="0" y="0"/>
            <a:chExt cx="657225" cy="3484715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657225" cy="3484753"/>
            </a:xfrm>
            <a:custGeom>
              <a:avLst/>
              <a:gdLst/>
              <a:ahLst/>
              <a:cxnLst/>
              <a:rect l="l" t="t" r="r" b="b"/>
              <a:pathLst>
                <a:path w="657225" h="3484753">
                  <a:moveTo>
                    <a:pt x="657225" y="3087497"/>
                  </a:moveTo>
                  <a:lnTo>
                    <a:pt x="0" y="3484753"/>
                  </a:lnTo>
                  <a:lnTo>
                    <a:pt x="0" y="397256"/>
                  </a:lnTo>
                  <a:lnTo>
                    <a:pt x="657225" y="0"/>
                  </a:lnTo>
                  <a:lnTo>
                    <a:pt x="657225" y="3087497"/>
                  </a:lnTo>
                  <a:close/>
                </a:path>
              </a:pathLst>
            </a:custGeom>
            <a:solidFill>
              <a:srgbClr val="795833"/>
            </a:solidFill>
          </p:spPr>
          <p:txBody>
            <a:bodyPr/>
            <a:lstStyle/>
            <a:p>
              <a:pPr defTabSz="609630"/>
              <a:endParaRPr lang="de-DE" sz="120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644056" y="635717"/>
            <a:ext cx="10907865" cy="1541456"/>
            <a:chOff x="0" y="0"/>
            <a:chExt cx="21815730" cy="3082912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21815679" cy="3082925"/>
            </a:xfrm>
            <a:custGeom>
              <a:avLst/>
              <a:gdLst/>
              <a:ahLst/>
              <a:cxnLst/>
              <a:rect l="l" t="t" r="r" b="b"/>
              <a:pathLst>
                <a:path w="21815679" h="3082925">
                  <a:moveTo>
                    <a:pt x="0" y="0"/>
                  </a:moveTo>
                  <a:lnTo>
                    <a:pt x="21815679" y="0"/>
                  </a:lnTo>
                  <a:lnTo>
                    <a:pt x="21815679" y="3082925"/>
                  </a:lnTo>
                  <a:lnTo>
                    <a:pt x="0" y="3082925"/>
                  </a:lnTo>
                  <a:close/>
                </a:path>
              </a:pathLst>
            </a:custGeom>
            <a:solidFill>
              <a:srgbClr val="303030"/>
            </a:solidFill>
          </p:spPr>
          <p:txBody>
            <a:bodyPr/>
            <a:lstStyle/>
            <a:p>
              <a:pPr defTabSz="609630"/>
              <a:endParaRPr lang="de-DE" sz="120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958507" y="800392"/>
            <a:ext cx="10264699" cy="1212102"/>
            <a:chOff x="0" y="0"/>
            <a:chExt cx="20529398" cy="2424204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20529393" cy="2424206"/>
            </a:xfrm>
            <a:custGeom>
              <a:avLst/>
              <a:gdLst/>
              <a:ahLst/>
              <a:cxnLst/>
              <a:rect l="l" t="t" r="r" b="b"/>
              <a:pathLst>
                <a:path w="20529393" h="2424206">
                  <a:moveTo>
                    <a:pt x="0" y="0"/>
                  </a:moveTo>
                  <a:lnTo>
                    <a:pt x="20529393" y="0"/>
                  </a:lnTo>
                  <a:lnTo>
                    <a:pt x="20529393" y="2424206"/>
                  </a:lnTo>
                  <a:lnTo>
                    <a:pt x="0" y="2424206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115009" b="-115008"/>
              </a:stretch>
            </a:blipFill>
          </p:spPr>
          <p:txBody>
            <a:bodyPr/>
            <a:lstStyle/>
            <a:p>
              <a:pPr defTabSz="609630"/>
              <a:endParaRPr lang="de-DE" sz="12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0" y="57150"/>
              <a:ext cx="20529398" cy="2367054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defTabSz="609630">
                <a:lnSpc>
                  <a:spcPts val="4320"/>
                </a:lnSpc>
              </a:pPr>
              <a:r>
                <a:rPr lang="en-US" sz="4000">
                  <a:solidFill>
                    <a:srgbClr val="F0DFC8"/>
                  </a:solidFill>
                  <a:latin typeface="Nickainley"/>
                  <a:ea typeface="Nickainley"/>
                  <a:cs typeface="Nickainley"/>
                  <a:sym typeface="Nickainley"/>
                </a:rPr>
                <a:t>Ersuchen</a:t>
              </a:r>
            </a:p>
          </p:txBody>
        </p:sp>
      </p:grpSp>
      <p:grpSp>
        <p:nvGrpSpPr>
          <p:cNvPr id="15" name="Group 15"/>
          <p:cNvGrpSpPr/>
          <p:nvPr/>
        </p:nvGrpSpPr>
        <p:grpSpPr>
          <a:xfrm>
            <a:off x="1367625" y="2490438"/>
            <a:ext cx="9708997" cy="3567173"/>
            <a:chOff x="0" y="0"/>
            <a:chExt cx="19417995" cy="7134346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19417990" cy="7134340"/>
            </a:xfrm>
            <a:custGeom>
              <a:avLst/>
              <a:gdLst/>
              <a:ahLst/>
              <a:cxnLst/>
              <a:rect l="l" t="t" r="r" b="b"/>
              <a:pathLst>
                <a:path w="19417990" h="7134340">
                  <a:moveTo>
                    <a:pt x="0" y="0"/>
                  </a:moveTo>
                  <a:lnTo>
                    <a:pt x="19417990" y="0"/>
                  </a:lnTo>
                  <a:lnTo>
                    <a:pt x="19417990" y="7134340"/>
                  </a:lnTo>
                  <a:lnTo>
                    <a:pt x="0" y="7134340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3033" b="-3033"/>
              </a:stretch>
            </a:blipFill>
          </p:spPr>
          <p:txBody>
            <a:bodyPr/>
            <a:lstStyle/>
            <a:p>
              <a:pPr defTabSz="609630"/>
              <a:endParaRPr lang="de-DE" sz="12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0" y="1254824"/>
              <a:ext cx="19417995" cy="5879522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marL="361968" lvl="1" indent="-180984" defTabSz="609630">
                <a:lnSpc>
                  <a:spcPts val="2160"/>
                </a:lnSpc>
                <a:buFont typeface="Arial"/>
                <a:buChar char="•"/>
              </a:pPr>
              <a:r>
                <a:rPr lang="en-US" sz="20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Bezeichnung</a:t>
              </a:r>
              <a:r>
                <a:rPr lang="en-US" sz="20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des </a:t>
              </a:r>
              <a:r>
                <a:rPr lang="en-US" sz="20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Grundstücks</a:t>
              </a:r>
              <a:r>
                <a:rPr lang="en-US" sz="20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&amp; der </a:t>
              </a:r>
              <a:r>
                <a:rPr lang="en-US" sz="20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Geldbeträge</a:t>
              </a:r>
              <a:r>
                <a:rPr lang="en-US" sz="20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in Euro </a:t>
              </a:r>
              <a:r>
                <a:rPr lang="en-US" sz="20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oder</a:t>
              </a:r>
              <a:r>
                <a:rPr lang="en-US" sz="20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0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sonst</a:t>
              </a:r>
              <a:r>
                <a:rPr lang="en-US" sz="20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0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zugelassener</a:t>
              </a:r>
              <a:r>
                <a:rPr lang="en-US" sz="20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0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Währung</a:t>
              </a:r>
              <a:r>
                <a:rPr lang="en-US" sz="20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§ 28 GBO</a:t>
              </a:r>
            </a:p>
            <a:p>
              <a:pPr marL="180984" lvl="1" defTabSz="609630">
                <a:lnSpc>
                  <a:spcPts val="2160"/>
                </a:lnSpc>
              </a:pPr>
              <a:endParaRPr lang="en-US" sz="20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361968" lvl="1" indent="-180984" defTabSz="609630">
                <a:lnSpc>
                  <a:spcPts val="2160"/>
                </a:lnSpc>
                <a:buFont typeface="Arial"/>
                <a:buChar char="•"/>
              </a:pPr>
              <a:r>
                <a:rPr lang="en-US" sz="20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Bezeichnung</a:t>
              </a:r>
              <a:r>
                <a:rPr lang="en-US" sz="20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des </a:t>
              </a:r>
              <a:r>
                <a:rPr lang="en-US" sz="20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Berechtigten</a:t>
              </a:r>
              <a:r>
                <a:rPr lang="en-US" sz="20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§ 15 GBV</a:t>
              </a:r>
            </a:p>
            <a:p>
              <a:pPr marL="180984" lvl="1" defTabSz="609630">
                <a:lnSpc>
                  <a:spcPts val="2160"/>
                </a:lnSpc>
              </a:pPr>
              <a:endParaRPr lang="en-US" sz="20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361968" lvl="1" indent="-180984" defTabSz="609630">
                <a:lnSpc>
                  <a:spcPts val="2160"/>
                </a:lnSpc>
                <a:buFont typeface="Arial"/>
                <a:buChar char="•"/>
              </a:pPr>
              <a:r>
                <a:rPr lang="en-US" sz="20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Voreintragung</a:t>
              </a:r>
              <a:r>
                <a:rPr lang="en-US" sz="20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des </a:t>
              </a:r>
              <a:r>
                <a:rPr lang="en-US" sz="20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Betroffenen</a:t>
              </a:r>
              <a:r>
                <a:rPr lang="en-US" sz="20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§ 39 GBO</a:t>
              </a:r>
            </a:p>
            <a:p>
              <a:pPr marL="180984" lvl="1" defTabSz="609630">
                <a:lnSpc>
                  <a:spcPts val="2160"/>
                </a:lnSpc>
              </a:pPr>
              <a:endParaRPr lang="en-US" sz="20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361968" lvl="1" indent="-180984" defTabSz="609630">
                <a:lnSpc>
                  <a:spcPts val="2160"/>
                </a:lnSpc>
                <a:buFont typeface="Arial"/>
                <a:buChar char="•"/>
              </a:pPr>
              <a:r>
                <a:rPr lang="en-US" sz="20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Beibringung</a:t>
              </a:r>
              <a:r>
                <a:rPr lang="en-US" sz="20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der </a:t>
              </a:r>
              <a:r>
                <a:rPr lang="en-US" sz="20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steuerlichen</a:t>
              </a:r>
              <a:r>
                <a:rPr lang="en-US" sz="20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0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Unbedenklichkeitsbescheinigung</a:t>
              </a:r>
              <a:r>
                <a:rPr lang="en-US" sz="20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0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bei</a:t>
              </a:r>
              <a:r>
                <a:rPr lang="en-US" sz="20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0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einem</a:t>
              </a:r>
              <a:r>
                <a:rPr lang="en-US" sz="20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0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Eigentumswechsel</a:t>
              </a:r>
              <a:endParaRPr lang="en-US" sz="20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</p:txBody>
        </p:sp>
      </p:grpSp>
      <p:sp>
        <p:nvSpPr>
          <p:cNvPr id="18" name="Textfeld 17">
            <a:extLst>
              <a:ext uri="{FF2B5EF4-FFF2-40B4-BE49-F238E27FC236}">
                <a16:creationId xmlns:a16="http://schemas.microsoft.com/office/drawing/2014/main" id="{5773F9A2-1173-F061-B17A-45B63140F4EB}"/>
              </a:ext>
            </a:extLst>
          </p:cNvPr>
          <p:cNvSpPr txBox="1"/>
          <p:nvPr/>
        </p:nvSpPr>
        <p:spPr>
          <a:xfrm>
            <a:off x="1260754" y="2751891"/>
            <a:ext cx="957666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09630"/>
            <a:r>
              <a:rPr lang="en-US" sz="20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es </a:t>
            </a:r>
            <a:r>
              <a:rPr lang="en-US" sz="20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müssen</a:t>
            </a:r>
            <a:r>
              <a:rPr lang="en-US" sz="20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0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grundsätzlich</a:t>
            </a:r>
            <a:r>
              <a:rPr lang="en-US" sz="20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die </a:t>
            </a:r>
            <a:r>
              <a:rPr lang="en-US" sz="20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allgemeinen</a:t>
            </a:r>
            <a:r>
              <a:rPr lang="en-US" sz="20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0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Eintragungsvoraussetzungen</a:t>
            </a:r>
            <a:r>
              <a:rPr lang="en-US" sz="20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0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erfüllt</a:t>
            </a:r>
            <a:r>
              <a:rPr lang="en-US" sz="20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sein:</a:t>
            </a:r>
          </a:p>
          <a:p>
            <a:pPr defTabSz="609630"/>
            <a:endParaRPr lang="de-DE" sz="2000" dirty="0">
              <a:solidFill>
                <a:prstClr val="black"/>
              </a:solidFill>
              <a:latin typeface="Calibri"/>
            </a:endParaRPr>
          </a:p>
        </p:txBody>
      </p:sp>
    </p:spTree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DFC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685800" y="-6293"/>
            <a:ext cx="5336988" cy="6864293"/>
          </a:xfrm>
          <a:custGeom>
            <a:avLst/>
            <a:gdLst/>
            <a:ahLst/>
            <a:cxnLst/>
            <a:rect l="l" t="t" r="r" b="b"/>
            <a:pathLst>
              <a:path w="8005482" h="10296440">
                <a:moveTo>
                  <a:pt x="0" y="0"/>
                </a:moveTo>
                <a:lnTo>
                  <a:pt x="8005482" y="0"/>
                </a:lnTo>
                <a:lnTo>
                  <a:pt x="8005482" y="10296440"/>
                </a:lnTo>
                <a:lnTo>
                  <a:pt x="0" y="1029644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pPr defTabSz="609630"/>
            <a:endParaRPr lang="de-DE" sz="1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" name="Freeform 3"/>
          <p:cNvSpPr/>
          <p:nvPr/>
        </p:nvSpPr>
        <p:spPr>
          <a:xfrm>
            <a:off x="6022789" y="-6293"/>
            <a:ext cx="5045255" cy="6864293"/>
          </a:xfrm>
          <a:custGeom>
            <a:avLst/>
            <a:gdLst/>
            <a:ahLst/>
            <a:cxnLst/>
            <a:rect l="l" t="t" r="r" b="b"/>
            <a:pathLst>
              <a:path w="7567883" h="10296440">
                <a:moveTo>
                  <a:pt x="0" y="0"/>
                </a:moveTo>
                <a:lnTo>
                  <a:pt x="7567883" y="0"/>
                </a:lnTo>
                <a:lnTo>
                  <a:pt x="7567883" y="10296440"/>
                </a:lnTo>
                <a:lnTo>
                  <a:pt x="0" y="1029644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pPr defTabSz="609630"/>
            <a:endParaRPr lang="de-DE" sz="1200">
              <a:solidFill>
                <a:prstClr val="black"/>
              </a:solidFill>
              <a:latin typeface="Calibri"/>
            </a:endParaRPr>
          </a:p>
        </p:txBody>
      </p:sp>
    </p:spTree>
  </p:cSld>
  <p:clrMapOvr>
    <a:masterClrMapping/>
  </p:clrMapOvr>
  <p:transition spd="slow">
    <p:cover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DFC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409709" y="1022350"/>
            <a:ext cx="709613" cy="2095500"/>
            <a:chOff x="0" y="0"/>
            <a:chExt cx="1419225" cy="41910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419225" cy="4191000"/>
            </a:xfrm>
            <a:custGeom>
              <a:avLst/>
              <a:gdLst/>
              <a:ahLst/>
              <a:cxnLst/>
              <a:rect l="l" t="t" r="r" b="b"/>
              <a:pathLst>
                <a:path w="1419225" h="4191000">
                  <a:moveTo>
                    <a:pt x="1419225" y="4191000"/>
                  </a:moveTo>
                  <a:lnTo>
                    <a:pt x="0" y="3034919"/>
                  </a:lnTo>
                  <a:lnTo>
                    <a:pt x="0" y="0"/>
                  </a:lnTo>
                  <a:lnTo>
                    <a:pt x="1419225" y="1156081"/>
                  </a:lnTo>
                  <a:lnTo>
                    <a:pt x="1419225" y="4191000"/>
                  </a:lnTo>
                  <a:close/>
                </a:path>
              </a:pathLst>
            </a:custGeom>
            <a:solidFill>
              <a:srgbClr val="795833"/>
            </a:solidFill>
          </p:spPr>
          <p:txBody>
            <a:bodyPr/>
            <a:lstStyle/>
            <a:p>
              <a:pPr defTabSz="609630"/>
              <a:endParaRPr lang="de-DE" sz="120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409709" y="837743"/>
            <a:ext cx="403225" cy="1705432"/>
            <a:chOff x="0" y="0"/>
            <a:chExt cx="806450" cy="3410864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806450" cy="3410839"/>
            </a:xfrm>
            <a:custGeom>
              <a:avLst/>
              <a:gdLst/>
              <a:ahLst/>
              <a:cxnLst/>
              <a:rect l="l" t="t" r="r" b="b"/>
              <a:pathLst>
                <a:path w="806450" h="3410839">
                  <a:moveTo>
                    <a:pt x="806450" y="3035681"/>
                  </a:moveTo>
                  <a:lnTo>
                    <a:pt x="0" y="3410839"/>
                  </a:lnTo>
                  <a:lnTo>
                    <a:pt x="0" y="366014"/>
                  </a:lnTo>
                  <a:lnTo>
                    <a:pt x="806450" y="0"/>
                  </a:lnTo>
                  <a:lnTo>
                    <a:pt x="806450" y="3035681"/>
                  </a:lnTo>
                  <a:close/>
                </a:path>
              </a:pathLst>
            </a:custGeom>
            <a:solidFill>
              <a:srgbClr val="51ABB2"/>
            </a:solidFill>
          </p:spPr>
          <p:txBody>
            <a:bodyPr/>
            <a:lstStyle/>
            <a:p>
              <a:pPr defTabSz="609630"/>
              <a:endParaRPr lang="de-DE" sz="120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644659" y="640893"/>
            <a:ext cx="168275" cy="1713192"/>
            <a:chOff x="0" y="0"/>
            <a:chExt cx="336550" cy="3426384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336550" cy="3426333"/>
            </a:xfrm>
            <a:custGeom>
              <a:avLst/>
              <a:gdLst/>
              <a:ahLst/>
              <a:cxnLst/>
              <a:rect l="l" t="t" r="r" b="b"/>
              <a:pathLst>
                <a:path w="336550" h="3426333">
                  <a:moveTo>
                    <a:pt x="336550" y="3426333"/>
                  </a:moveTo>
                  <a:lnTo>
                    <a:pt x="0" y="3091180"/>
                  </a:lnTo>
                  <a:lnTo>
                    <a:pt x="0" y="0"/>
                  </a:lnTo>
                  <a:lnTo>
                    <a:pt x="336550" y="338328"/>
                  </a:lnTo>
                  <a:lnTo>
                    <a:pt x="336550" y="3426333"/>
                  </a:lnTo>
                  <a:close/>
                </a:path>
              </a:pathLst>
            </a:custGeom>
            <a:solidFill>
              <a:srgbClr val="795833"/>
            </a:solidFill>
          </p:spPr>
          <p:txBody>
            <a:bodyPr/>
            <a:lstStyle/>
            <a:p>
              <a:pPr defTabSz="609630"/>
              <a:endParaRPr lang="de-DE" sz="120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11223206" y="635718"/>
            <a:ext cx="328613" cy="1742357"/>
            <a:chOff x="0" y="0"/>
            <a:chExt cx="657225" cy="3484715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657225" cy="3484753"/>
            </a:xfrm>
            <a:custGeom>
              <a:avLst/>
              <a:gdLst/>
              <a:ahLst/>
              <a:cxnLst/>
              <a:rect l="l" t="t" r="r" b="b"/>
              <a:pathLst>
                <a:path w="657225" h="3484753">
                  <a:moveTo>
                    <a:pt x="657225" y="3087497"/>
                  </a:moveTo>
                  <a:lnTo>
                    <a:pt x="0" y="3484753"/>
                  </a:lnTo>
                  <a:lnTo>
                    <a:pt x="0" y="397256"/>
                  </a:lnTo>
                  <a:lnTo>
                    <a:pt x="657225" y="0"/>
                  </a:lnTo>
                  <a:lnTo>
                    <a:pt x="657225" y="3087497"/>
                  </a:lnTo>
                  <a:close/>
                </a:path>
              </a:pathLst>
            </a:custGeom>
            <a:solidFill>
              <a:srgbClr val="795833"/>
            </a:solidFill>
          </p:spPr>
          <p:txBody>
            <a:bodyPr/>
            <a:lstStyle/>
            <a:p>
              <a:pPr defTabSz="609630"/>
              <a:endParaRPr lang="de-DE" sz="120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644056" y="635717"/>
            <a:ext cx="10907865" cy="1541456"/>
            <a:chOff x="0" y="0"/>
            <a:chExt cx="21815730" cy="3082912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21815679" cy="3082925"/>
            </a:xfrm>
            <a:custGeom>
              <a:avLst/>
              <a:gdLst/>
              <a:ahLst/>
              <a:cxnLst/>
              <a:rect l="l" t="t" r="r" b="b"/>
              <a:pathLst>
                <a:path w="21815679" h="3082925">
                  <a:moveTo>
                    <a:pt x="0" y="0"/>
                  </a:moveTo>
                  <a:lnTo>
                    <a:pt x="21815679" y="0"/>
                  </a:lnTo>
                  <a:lnTo>
                    <a:pt x="21815679" y="3082925"/>
                  </a:lnTo>
                  <a:lnTo>
                    <a:pt x="0" y="3082925"/>
                  </a:lnTo>
                  <a:close/>
                </a:path>
              </a:pathLst>
            </a:custGeom>
            <a:solidFill>
              <a:srgbClr val="303030"/>
            </a:solidFill>
          </p:spPr>
          <p:txBody>
            <a:bodyPr/>
            <a:lstStyle/>
            <a:p>
              <a:pPr defTabSz="609630"/>
              <a:endParaRPr lang="de-DE" sz="120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958507" y="800392"/>
            <a:ext cx="10264699" cy="1212102"/>
            <a:chOff x="0" y="0"/>
            <a:chExt cx="20529398" cy="2424204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20529393" cy="2424206"/>
            </a:xfrm>
            <a:custGeom>
              <a:avLst/>
              <a:gdLst/>
              <a:ahLst/>
              <a:cxnLst/>
              <a:rect l="l" t="t" r="r" b="b"/>
              <a:pathLst>
                <a:path w="20529393" h="2424206">
                  <a:moveTo>
                    <a:pt x="0" y="0"/>
                  </a:moveTo>
                  <a:lnTo>
                    <a:pt x="20529393" y="0"/>
                  </a:lnTo>
                  <a:lnTo>
                    <a:pt x="20529393" y="2424206"/>
                  </a:lnTo>
                  <a:lnTo>
                    <a:pt x="0" y="2424206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115009" b="-115008"/>
              </a:stretch>
            </a:blipFill>
          </p:spPr>
          <p:txBody>
            <a:bodyPr/>
            <a:lstStyle/>
            <a:p>
              <a:pPr defTabSz="609630"/>
              <a:endParaRPr lang="de-DE" sz="12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0" y="57150"/>
              <a:ext cx="20529398" cy="2367054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defTabSz="609630">
                <a:lnSpc>
                  <a:spcPts val="4320"/>
                </a:lnSpc>
              </a:pPr>
              <a:r>
                <a:rPr lang="en-US" sz="4000">
                  <a:solidFill>
                    <a:srgbClr val="F0DFC8"/>
                  </a:solidFill>
                  <a:latin typeface="Nickainley"/>
                  <a:ea typeface="Nickainley"/>
                  <a:cs typeface="Nickainley"/>
                  <a:sym typeface="Nickainley"/>
                </a:rPr>
                <a:t>Prüfung des Grundbuchamtes</a:t>
              </a:r>
            </a:p>
          </p:txBody>
        </p:sp>
      </p:grpSp>
      <p:grpSp>
        <p:nvGrpSpPr>
          <p:cNvPr id="15" name="Group 15"/>
          <p:cNvGrpSpPr/>
          <p:nvPr/>
        </p:nvGrpSpPr>
        <p:grpSpPr>
          <a:xfrm>
            <a:off x="1367625" y="2490438"/>
            <a:ext cx="9708997" cy="3567173"/>
            <a:chOff x="0" y="0"/>
            <a:chExt cx="19417995" cy="7134346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19417990" cy="7134340"/>
            </a:xfrm>
            <a:custGeom>
              <a:avLst/>
              <a:gdLst/>
              <a:ahLst/>
              <a:cxnLst/>
              <a:rect l="l" t="t" r="r" b="b"/>
              <a:pathLst>
                <a:path w="19417990" h="7134340">
                  <a:moveTo>
                    <a:pt x="0" y="0"/>
                  </a:moveTo>
                  <a:lnTo>
                    <a:pt x="19417990" y="0"/>
                  </a:lnTo>
                  <a:lnTo>
                    <a:pt x="19417990" y="7134340"/>
                  </a:lnTo>
                  <a:lnTo>
                    <a:pt x="0" y="7134340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3033" b="-3033"/>
              </a:stretch>
            </a:blipFill>
          </p:spPr>
          <p:txBody>
            <a:bodyPr/>
            <a:lstStyle/>
            <a:p>
              <a:pPr defTabSz="609630"/>
              <a:endParaRPr lang="de-DE" sz="12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0" y="38100"/>
              <a:ext cx="19417995" cy="7096246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marL="434362" lvl="1" indent="-217181" defTabSz="609630">
                <a:lnSpc>
                  <a:spcPts val="2592"/>
                </a:lnSpc>
                <a:buFont typeface="Arial"/>
                <a:buChar char="•"/>
              </a:pP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eigene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Zuständigkeit</a:t>
              </a:r>
              <a:endParaRPr lang="en-US" sz="24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217181" lvl="1" defTabSz="609630">
                <a:lnSpc>
                  <a:spcPts val="2592"/>
                </a:lnSpc>
              </a:pPr>
              <a:endParaRPr lang="en-US" sz="24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434362" lvl="1" indent="-217181" defTabSz="609630">
                <a:lnSpc>
                  <a:spcPts val="2592"/>
                </a:lnSpc>
                <a:buFont typeface="Arial"/>
                <a:buChar char="•"/>
              </a:pP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das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Ersuchen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wie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folgt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:</a:t>
              </a:r>
            </a:p>
            <a:p>
              <a:pPr marL="217181" lvl="1" defTabSz="609630">
                <a:lnSpc>
                  <a:spcPts val="2592"/>
                </a:lnSpc>
              </a:pPr>
              <a:endParaRPr lang="en-US" sz="24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defTabSz="609630">
                <a:lnSpc>
                  <a:spcPts val="2592"/>
                </a:lnSpc>
              </a:pP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     a)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Zuständigkeit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der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ersuchenden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Behörde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nach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gesetzlicher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 </a:t>
              </a:r>
            </a:p>
            <a:p>
              <a:pPr defTabSz="609630">
                <a:lnSpc>
                  <a:spcPts val="2592"/>
                </a:lnSpc>
              </a:pP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        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Vorschrift</a:t>
              </a:r>
              <a:endParaRPr lang="en-US" sz="24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defTabSz="609630">
                <a:lnSpc>
                  <a:spcPts val="2592"/>
                </a:lnSpc>
              </a:pP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     b) Form des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Ersuchens</a:t>
              </a:r>
              <a:endParaRPr lang="en-US" sz="24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defTabSz="609630">
                <a:lnSpc>
                  <a:spcPts val="2592"/>
                </a:lnSpc>
              </a:pP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     c)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Voreintragung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des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Betroffenen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(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soweit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erforderlich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)</a:t>
              </a:r>
            </a:p>
          </p:txBody>
        </p:sp>
      </p:grpSp>
    </p:spTree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240</Words>
  <Application>Microsoft Office PowerPoint</Application>
  <PresentationFormat>Breitbild</PresentationFormat>
  <Paragraphs>37</Paragraphs>
  <Slides>6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5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6</vt:i4>
      </vt:variant>
    </vt:vector>
  </HeadingPairs>
  <TitlesOfParts>
    <vt:vector size="12" baseType="lpstr">
      <vt:lpstr>Arial</vt:lpstr>
      <vt:lpstr>Calibri</vt:lpstr>
      <vt:lpstr>Inter</vt:lpstr>
      <vt:lpstr>Nickainley</vt:lpstr>
      <vt:lpstr>Recoleta</vt:lpstr>
      <vt:lpstr>Office Theme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Simmerl-Hübner, Susanne</dc:creator>
  <cp:lastModifiedBy>Simmerl-Hübner, Susanne</cp:lastModifiedBy>
  <cp:revision>1</cp:revision>
  <dcterms:created xsi:type="dcterms:W3CDTF">2026-04-07T13:47:11Z</dcterms:created>
  <dcterms:modified xsi:type="dcterms:W3CDTF">2026-04-07T13:47:52Z</dcterms:modified>
</cp:coreProperties>
</file>