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4" r:id="rId2"/>
    <p:sldId id="405" r:id="rId3"/>
    <p:sldId id="297" r:id="rId4"/>
    <p:sldId id="298" r:id="rId5"/>
    <p:sldId id="393" r:id="rId6"/>
    <p:sldId id="299" r:id="rId7"/>
    <p:sldId id="300" r:id="rId8"/>
    <p:sldId id="30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3511" autoAdjust="0"/>
  </p:normalViewPr>
  <p:slideViewPr>
    <p:cSldViewPr snapToGrid="0">
      <p:cViewPr varScale="1">
        <p:scale>
          <a:sx n="59" d="100"/>
          <a:sy n="59" d="100"/>
        </p:scale>
        <p:origin x="25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B884-530D-4813-B4C8-53C293450A13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55C8-E0DB-4FD7-A594-5672EE119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0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7395c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7395ca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685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a1a8fd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a1a8fd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0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a1a8fd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a1a8fd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965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a1a8fda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a1a8fda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</p:spTree>
    <p:extLst>
      <p:ext uri="{BB962C8B-B14F-4D97-AF65-F5344CB8AC3E}">
        <p14:creationId xmlns:p14="http://schemas.microsoft.com/office/powerpoint/2010/main" val="249678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c5c7e46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c5c7e46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33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a1a8fda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a1a8fda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95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c5c7e46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c5c7e46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87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CA840-8600-6ABE-A3F7-F9893BC3A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A0FFDF-B294-3159-9DC3-210004DF3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C3C497-279E-0EC4-9BE4-82B14AB9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478E4-F76E-6648-43D7-64BCA91F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2BC5F-8895-A0AA-7660-28520BAB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6FD1B-A47D-0155-AF0A-DE7E093F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1554DC-BBFB-DDAD-E517-ACED67B6C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98DAB0-A93B-B9D2-DAAC-06952D84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1AA203-189C-831B-5A08-861CB671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066696-24D1-4DE4-26FC-D428CD25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2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652B6A-8721-06F9-A473-C4A077A6B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21BA39-BBFB-71D0-7F66-C2F5A05DD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E32D4F-0B0A-D181-6F35-DD2A1827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60688-234D-71F9-5DB6-BB0D58E3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1B628F-8C1E-7638-FFA7-BA11D0B0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70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39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50688-CC97-55D6-CA93-49F6620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C1F31-C04D-2A96-3B2A-725844D4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CC658-196D-FBDC-4C18-52319ACF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8FB9FC-5C9D-EF93-F331-3D0E2FA0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FBDC88-6D34-3487-52E8-BB3BDADD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16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78B60-B1AC-57F4-5D42-3A0D8F4D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0C8F40-A77A-C265-D7B3-219B918A6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FABD6-86FA-A31B-E69B-F3F0C8EB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FF05B1-DBCF-7F53-CA53-4B8D6F1B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F5ADA-E6FE-E315-12FE-44A6088C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9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50DAE-7FEE-6BB5-929C-EB9213F3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744580-CE4E-316C-3774-6BF976ADE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01CA44-16E2-A633-6F23-DAD17CBA0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D2B64D-C75A-D0E5-AB29-71C767BE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C346B-06F1-E54D-F791-93AAF56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362098-0617-CEB0-C956-F9568DF3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29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CF975-B345-5073-AE28-1E36C368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6838A-4333-241A-9105-0FB80EB3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B1E617-3B67-5209-B3A7-C52D55DB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DB23F3-DE25-124B-C34B-F95A4205A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F6276C-5D66-DED7-75F6-B932A346C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F27937-8F92-801F-B39F-42500CBF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E9CA63-52DE-2675-67FB-FC13ED8A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D82DBC-3C65-6D71-339C-2E9D101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7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25B02-EED9-F117-878E-6B75869A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F283D4-8D3F-7B2A-CC3B-49BE5583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D6CF7E-1C7A-E997-83AD-EA0EF6D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8CE4FC-B4FB-9E55-8D99-C759A9B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72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3E3C68-CD3D-66DD-B844-82F7EB20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1FDB57-54F2-AB3F-4D40-B194FD92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F19C19-765D-00DE-0BC3-ADD1A49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2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D7FB-C1D9-38B6-D27C-F11AF1D3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3B75E-CBC9-F3E8-A084-4D910BC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A0F481-B5DF-83DD-1099-2D4E72142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114960-434A-C07C-3C24-930B9A26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6F0FCD-9846-132E-D523-FF2A95C4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51C054-08CB-95B5-907B-CE07434A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F32E8-BF47-FFBE-85BD-A2A9225A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950692-F952-FC5C-1149-7FC6B9457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D0CB6A-A409-A31B-AC79-592F67A3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292AF-3C6B-E973-9853-D599032F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B299AD-CE21-E6E0-977D-653C4CCD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FBE4B-8D24-0F75-4338-BA679B8C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D610B6-4955-9DB8-75F5-6984AB7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5850C1-15BC-08FD-0386-92E90AFA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BB2E31-563A-9EFD-7B47-2BE9B7667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3B83A-25D9-4442-9ADA-2C26F06A121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00486-E653-E786-B795-4EBDB10EA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45C77D-0AD9-6B3E-54C1-ACAE01D8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57D35-B754-4DB1-A88F-E600195D3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74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868215" y="2027047"/>
            <a:ext cx="8455569" cy="21919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6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Vermögensauskunft</a:t>
            </a:r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(VAK)</a:t>
            </a:r>
          </a:p>
        </p:txBody>
      </p:sp>
    </p:spTree>
    <p:extLst>
      <p:ext uri="{BB962C8B-B14F-4D97-AF65-F5344CB8AC3E}">
        <p14:creationId xmlns:p14="http://schemas.microsoft.com/office/powerpoint/2010/main" val="4624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dirty="0"/>
              <a:t>Abnahme der Vermögensauskunft  §802c ZPO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buNone/>
            </a:pPr>
            <a:r>
              <a:rPr lang="de-DE" u="sng" dirty="0"/>
              <a:t>Was versteht man unter einer Vermögensauskunft:</a:t>
            </a:r>
          </a:p>
          <a:p>
            <a:pPr marL="171450" lvl="0" indent="-171450">
              <a:buFont typeface="Wingdings" pitchFamily="2" charset="2"/>
              <a:buChar char="è"/>
            </a:pPr>
            <a:r>
              <a:rPr lang="de-DE" dirty="0"/>
              <a:t>dem Gläubiger Kenntnis über Vermögensgegenstände des Schuldners zu verschaffen, um diese erfolgreich vollstrecken zu können</a:t>
            </a:r>
          </a:p>
          <a:p>
            <a:pPr marL="171450" lvl="0" indent="-171450">
              <a:buFont typeface="Wingdings" pitchFamily="2" charset="2"/>
              <a:buChar char="è"/>
            </a:pPr>
            <a:endParaRPr lang="de-DE" dirty="0"/>
          </a:p>
          <a:p>
            <a:pPr marL="0" lvl="0" indent="0">
              <a:buNone/>
            </a:pPr>
            <a:r>
              <a:rPr lang="de-DE" u="sng" dirty="0"/>
              <a:t>Voraussetzung für die Abgabe der VAK</a:t>
            </a:r>
          </a:p>
          <a:p>
            <a:pPr marL="171450" lvl="0" indent="-171450">
              <a:buFont typeface="Wingdings" pitchFamily="2" charset="2"/>
              <a:buChar char="è"/>
            </a:pPr>
            <a:r>
              <a:rPr lang="de-DE" dirty="0"/>
              <a:t>Auftrag an GV</a:t>
            </a:r>
          </a:p>
          <a:p>
            <a:pPr marL="171450" lvl="0" indent="-171450">
              <a:buFont typeface="Wingdings" pitchFamily="2" charset="2"/>
              <a:buChar char="è"/>
            </a:pPr>
            <a:r>
              <a:rPr lang="de-DE" dirty="0"/>
              <a:t>Vollstreckbare Ausfertigung des Titels + Zustellnachweisen</a:t>
            </a:r>
          </a:p>
          <a:p>
            <a:pPr marL="171450" lvl="0" indent="-171450">
              <a:buFont typeface="Wingdings" pitchFamily="2" charset="2"/>
              <a:buChar char="è"/>
            </a:pPr>
            <a:r>
              <a:rPr lang="de-DE" dirty="0"/>
              <a:t>Schuldner darf nicht in der Lage sein die Forderung innerhalb 2 Wochen zu begleichen oder kann keine Ratenzahlung anbieten und einhalten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dirty="0"/>
              <a:t>Abnahme der Vermögensauskunft  §802c ZPO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de" dirty="0"/>
              <a:t>-gem. § 802d ZPO ist Schuldner </a:t>
            </a:r>
            <a:r>
              <a:rPr lang="de" b="1" dirty="0"/>
              <a:t>innerhalb von 2 Jahren nur 1x</a:t>
            </a:r>
            <a:r>
              <a:rPr lang="de" dirty="0"/>
              <a:t> zur Abgabe der VAK verpflichtet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de" dirty="0"/>
              <a:t>-GV prüft von Amts wegen, ob VAK bereits geleistet wurde (in den letzten 2 Jahren)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de" dirty="0"/>
              <a:t>-bei </a:t>
            </a:r>
            <a:r>
              <a:rPr lang="de" b="1" dirty="0"/>
              <a:t>vorhandener VAK</a:t>
            </a:r>
            <a:r>
              <a:rPr lang="de" dirty="0"/>
              <a:t> bekommt der Gläubiger eine Abschrift (802d ZPO)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de" dirty="0"/>
              <a:t>-</a:t>
            </a:r>
            <a:r>
              <a:rPr lang="de" b="1" dirty="0"/>
              <a:t>innerhalb </a:t>
            </a:r>
            <a:r>
              <a:rPr lang="de" dirty="0"/>
              <a:t>der Zweijahresfrist nur möglich bei </a:t>
            </a:r>
            <a:r>
              <a:rPr lang="de" u="sng" dirty="0">
                <a:solidFill>
                  <a:schemeClr val="dk1"/>
                </a:solidFill>
              </a:rPr>
              <a:t>wesentlicher Veränderung der Vermögensverhältnisse</a:t>
            </a:r>
            <a:endParaRPr u="sng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dirty="0"/>
              <a:t>Vorgehen der Abnahme der Vermögensauskunft durch den GV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>
              <a:buFont typeface="+mj-lt"/>
              <a:buAutoNum type="arabicPeriod"/>
            </a:pPr>
            <a:r>
              <a:rPr lang="de" dirty="0"/>
              <a:t>Ladung zum Termin und Zahlungsaufforderung binnen 2 Wochen inkl. Belehrung über Rechte und Pflichten durch Zustellung an den Schuldner (802f ZPO)</a:t>
            </a:r>
            <a:endParaRPr dirty="0"/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r>
              <a:rPr lang="de" dirty="0"/>
              <a:t>Terminsmitteilung an den Gläubiger</a:t>
            </a:r>
            <a:endParaRPr dirty="0"/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r>
              <a:rPr lang="de" dirty="0"/>
              <a:t>GV erstellt nach Angaben des Schuldners ein Vermögensverzeichnis im Termin</a:t>
            </a:r>
            <a:endParaRPr dirty="0"/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r>
              <a:rPr lang="de" dirty="0"/>
              <a:t>GV hinterlegt das Vermögensverzeichnis bei dem zentralen Vollstreckungsgericht  (eine Abschrift erhält der Gläubiger)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8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D9F7891-1C4C-5A8D-250F-2CAB8246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01" y="-533400"/>
            <a:ext cx="6410710" cy="9148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B124FF-AAC5-467A-BA9D-629D1556A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99" y="-467892"/>
            <a:ext cx="6372000" cy="9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dirty="0"/>
              <a:t>Sofortige Abnahme der VAK § 807 ZPO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de" dirty="0"/>
          </a:p>
          <a:p>
            <a:pPr marL="0" indent="0">
              <a:buNone/>
            </a:pPr>
            <a:r>
              <a:rPr lang="de" dirty="0"/>
              <a:t>-Antrag des Gläubigers liegt vor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de" dirty="0"/>
              <a:t>-erfolgloser Pfändungsversuch ist erfolgt bzw. Schuldner hat Durchsuchung der Wohnung verweigert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de" dirty="0"/>
              <a:t>-keine Sperrfrist nach § 802d ZPO ( 2 Jahre)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de" dirty="0"/>
              <a:t>-Schuldner muss mit der Sofortabnahme einverstanden sein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23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dirty="0"/>
              <a:t>Berührung zum Vollstreckungsgericht</a:t>
            </a:r>
            <a:endParaRPr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de" dirty="0"/>
          </a:p>
          <a:p>
            <a:pPr marL="0" indent="0">
              <a:buNone/>
            </a:pPr>
            <a:r>
              <a:rPr lang="de" sz="2667" dirty="0"/>
              <a:t>1.Haftbefehlsverfahren</a:t>
            </a:r>
          </a:p>
          <a:p>
            <a:pPr marL="0" indent="0">
              <a:buNone/>
            </a:pPr>
            <a:endParaRPr sz="2667" dirty="0"/>
          </a:p>
          <a:p>
            <a:pPr marL="0" indent="0">
              <a:spcBef>
                <a:spcPts val="2133"/>
              </a:spcBef>
              <a:buNone/>
            </a:pPr>
            <a:r>
              <a:rPr lang="de" sz="2667" dirty="0"/>
              <a:t>2.Erinnerung gegen die Verpflichtung zur Abgabe der VAK § 766 ZPO</a:t>
            </a:r>
          </a:p>
          <a:p>
            <a:pPr marL="0" indent="0">
              <a:spcBef>
                <a:spcPts val="2133"/>
              </a:spcBef>
              <a:buNone/>
            </a:pPr>
            <a:endParaRPr lang="de" sz="2667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de" sz="2667" dirty="0"/>
              <a:t>3.Widerspruch gegen die Eintragungsanordnung § 882d ZPO</a:t>
            </a: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8071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de" sz="3200" dirty="0"/>
              <a:t>Hat der Gläubiger Antrag auf Erzwingungshaft gestellt ?</a:t>
            </a:r>
            <a:endParaRPr sz="3200"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de" sz="2133" dirty="0"/>
              <a:t>                    </a:t>
            </a:r>
            <a:r>
              <a:rPr lang="de" sz="2133" b="1" u="sng" dirty="0"/>
              <a:t>Ja</a:t>
            </a:r>
            <a:endParaRPr sz="2133" b="1" u="sng" dirty="0"/>
          </a:p>
          <a:p>
            <a:pPr marL="0" indent="0">
              <a:spcBef>
                <a:spcPts val="2133"/>
              </a:spcBef>
              <a:buNone/>
            </a:pPr>
            <a:r>
              <a:rPr lang="de" sz="2133" b="1" dirty="0"/>
              <a:t>-</a:t>
            </a:r>
            <a:r>
              <a:rPr lang="de" sz="2133" dirty="0"/>
              <a:t>Protokoll und Vollstreckungsunterlagen gehen an das örtliche Vollstreckungsgericht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de" sz="2133" dirty="0"/>
              <a:t>-Eintrag in das Vollstreckungsregister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de" sz="2133" dirty="0"/>
              <a:t>-</a:t>
            </a:r>
            <a:r>
              <a:rPr lang="de" sz="2133" b="1" dirty="0"/>
              <a:t>Richter</a:t>
            </a:r>
            <a:r>
              <a:rPr lang="de" sz="2133" dirty="0"/>
              <a:t>vorlage</a:t>
            </a:r>
            <a:endParaRPr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de" sz="2133" dirty="0"/>
              <a:t>-Erlass des Haftbefehls nach § 802g ZPO</a:t>
            </a:r>
            <a:endParaRPr sz="2133"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de" dirty="0"/>
              <a:t>                                     </a:t>
            </a:r>
            <a:r>
              <a:rPr lang="de" b="1" u="sng" dirty="0"/>
              <a:t>Nein</a:t>
            </a:r>
            <a:endParaRPr b="1" u="sng" dirty="0"/>
          </a:p>
          <a:p>
            <a:pPr marL="0" indent="0">
              <a:spcBef>
                <a:spcPts val="2133"/>
              </a:spcBef>
              <a:buNone/>
            </a:pPr>
            <a:r>
              <a:rPr lang="de" sz="2133" dirty="0"/>
              <a:t>-Protokoll und Vollstreckungsunterlagen gehen zurück an den Gläubiger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endParaRPr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de" sz="2133" dirty="0"/>
              <a:t>(Dispositionsmaxime)</a:t>
            </a:r>
            <a:endParaRPr sz="2133" dirty="0"/>
          </a:p>
        </p:txBody>
      </p:sp>
    </p:spTree>
    <p:extLst>
      <p:ext uri="{BB962C8B-B14F-4D97-AF65-F5344CB8AC3E}">
        <p14:creationId xmlns:p14="http://schemas.microsoft.com/office/powerpoint/2010/main" val="367952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42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</vt:lpstr>
      <vt:lpstr>Vermögensauskunft         (VAK)</vt:lpstr>
      <vt:lpstr>Abnahme der Vermögensauskunft  §802c ZPO</vt:lpstr>
      <vt:lpstr>Abnahme der Vermögensauskunft  §802c ZPO</vt:lpstr>
      <vt:lpstr>Vorgehen der Abnahme der Vermögensauskunft durch den GV</vt:lpstr>
      <vt:lpstr>PowerPoint-Präsentation</vt:lpstr>
      <vt:lpstr>Sofortige Abnahme der VAK § 807 ZPO</vt:lpstr>
      <vt:lpstr>Berührung zum Vollstreckungsgericht</vt:lpstr>
      <vt:lpstr>Hat der Gläubiger Antrag auf Erzwingungshaft gestellt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Körner, Josephin</dc:creator>
  <cp:lastModifiedBy>Körner, Josephin</cp:lastModifiedBy>
  <cp:revision>1</cp:revision>
  <dcterms:created xsi:type="dcterms:W3CDTF">2025-11-07T09:56:50Z</dcterms:created>
  <dcterms:modified xsi:type="dcterms:W3CDTF">2025-11-07T09:57:25Z</dcterms:modified>
</cp:coreProperties>
</file>