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25T13:56:15.5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0 109,'63'-1,"1"0,-1 0,0 0,13-1,-2 0,-24 2,-32 0,1 0,14 0,24 0,-24 0,2 0,11 0,0 0,-7 0,-1 2,1-2,-3 2,7 0,-12-1,-16-1,4 0,2 0,7 0,9 0,0-1,24 1,-7-1,10-1,-15 1,-10-1,-4 0,-5 0,19 1,0-1,-13 1,2 1,-4-2,0 1,33-3,-17-1,-13 3,12-2,7 0,-15 1,3 0,-1 0,1 0,0 0,-1 0,22-1,-13 0,-17 2,-7 0,2 0,-3 1,8-1,4 0,10 1,15-1,-21 2,3 0,11 0,3 0,-1 0,0 2,3-2,-4 1,-19 0,-4 0,17 0,-34-1,-12 0,32-4,9 1,-4 0,4-1,-3 2,0 0,1 0,-1 0,-6 2,2-1,2 0,0 1,0 0,-2 0,2 1,-2-1,-4 1,-3-1,9 0,-11 0,-12-1,4 0,11 1,6 0,0 0,-15-1,-7 0,21 1,20 0,-13 0,1-1,-6 1,-2-1,15-1,-24 2,-16-2,-2 1,-1-1,0 1,17 0,14 1,11 1,-16 0,-14-1,-19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530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957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063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5461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2479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8047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937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819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0604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387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266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1248" y="251314"/>
            <a:ext cx="10506456" cy="1010264"/>
            <a:chOff x="0" y="0"/>
            <a:chExt cx="21012912" cy="2020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12913" cy="2020524"/>
            </a:xfrm>
            <a:custGeom>
              <a:avLst/>
              <a:gdLst/>
              <a:ahLst/>
              <a:cxnLst/>
              <a:rect l="l" t="t" r="r" b="b"/>
              <a:pathLst>
                <a:path w="21012913" h="2020524">
                  <a:moveTo>
                    <a:pt x="0" y="0"/>
                  </a:moveTo>
                  <a:lnTo>
                    <a:pt x="21012913" y="0"/>
                  </a:lnTo>
                  <a:lnTo>
                    <a:pt x="21012913" y="2020524"/>
                  </a:lnTo>
                  <a:lnTo>
                    <a:pt x="0" y="202052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2639" b="-152639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012912" cy="19538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 dirty="0" err="1">
                  <a:solidFill>
                    <a:srgbClr val="303030"/>
                  </a:solidFill>
                  <a:latin typeface="Imprint MT Shadow" pitchFamily="82" charset="77"/>
                  <a:ea typeface="Nickainley"/>
                  <a:cs typeface="Rod" panose="02030509050101010101" pitchFamily="49" charset="-79"/>
                  <a:sym typeface="Nickainley"/>
                </a:rPr>
                <a:t>Eintragung</a:t>
              </a:r>
              <a:r>
                <a:rPr lang="en-US" sz="4400" dirty="0">
                  <a:solidFill>
                    <a:srgbClr val="303030"/>
                  </a:solidFill>
                  <a:latin typeface="Imprint MT Shadow" pitchFamily="82" charset="77"/>
                  <a:ea typeface="Nickainley"/>
                  <a:cs typeface="Rod" panose="02030509050101010101" pitchFamily="49" charset="-79"/>
                  <a:sym typeface="Nickainley"/>
                </a:rPr>
                <a:t> in Abt 1    (§ 15 GBV)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17621"/>
            <a:ext cx="128016" cy="631412"/>
            <a:chOff x="0" y="0"/>
            <a:chExt cx="256032" cy="1262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032" cy="1262888"/>
            </a:xfrm>
            <a:custGeom>
              <a:avLst/>
              <a:gdLst/>
              <a:ahLst/>
              <a:cxnLst/>
              <a:rect l="l" t="t" r="r" b="b"/>
              <a:pathLst>
                <a:path w="256032" h="1262888">
                  <a:moveTo>
                    <a:pt x="0" y="0"/>
                  </a:moveTo>
                  <a:lnTo>
                    <a:pt x="256032" y="0"/>
                  </a:lnTo>
                  <a:lnTo>
                    <a:pt x="256032" y="1262888"/>
                  </a:lnTo>
                  <a:lnTo>
                    <a:pt x="0" y="1262888"/>
                  </a:lnTo>
                  <a:close/>
                </a:path>
              </a:pathLst>
            </a:custGeom>
            <a:solidFill>
              <a:srgbClr val="51ABB2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41248" y="1380865"/>
            <a:ext cx="10506456" cy="18288"/>
            <a:chOff x="0" y="0"/>
            <a:chExt cx="21012912" cy="365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12913" cy="36576"/>
            </a:xfrm>
            <a:custGeom>
              <a:avLst/>
              <a:gdLst/>
              <a:ahLst/>
              <a:cxnLst/>
              <a:rect l="l" t="t" r="r" b="b"/>
              <a:pathLst>
                <a:path w="21012913" h="36576">
                  <a:moveTo>
                    <a:pt x="0" y="0"/>
                  </a:moveTo>
                  <a:lnTo>
                    <a:pt x="21012913" y="0"/>
                  </a:lnTo>
                  <a:lnTo>
                    <a:pt x="21012913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8200" y="2395277"/>
            <a:ext cx="10506456" cy="1375480"/>
            <a:chOff x="0" y="0"/>
            <a:chExt cx="21012912" cy="27509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012913" cy="2750947"/>
            </a:xfrm>
            <a:custGeom>
              <a:avLst/>
              <a:gdLst/>
              <a:ahLst/>
              <a:cxnLst/>
              <a:rect l="l" t="t" r="r" b="b"/>
              <a:pathLst>
                <a:path w="21012913" h="2750947">
                  <a:moveTo>
                    <a:pt x="0" y="275082"/>
                  </a:moveTo>
                  <a:cubicBezTo>
                    <a:pt x="0" y="123190"/>
                    <a:pt x="123190" y="0"/>
                    <a:pt x="275082" y="0"/>
                  </a:cubicBezTo>
                  <a:lnTo>
                    <a:pt x="20737830" y="0"/>
                  </a:lnTo>
                  <a:cubicBezTo>
                    <a:pt x="20889722" y="0"/>
                    <a:pt x="21012913" y="123190"/>
                    <a:pt x="21012913" y="275082"/>
                  </a:cubicBezTo>
                  <a:lnTo>
                    <a:pt x="21012913" y="2475865"/>
                  </a:lnTo>
                  <a:cubicBezTo>
                    <a:pt x="21012913" y="2627757"/>
                    <a:pt x="20889722" y="2750947"/>
                    <a:pt x="20737830" y="2750947"/>
                  </a:cubicBezTo>
                  <a:lnTo>
                    <a:pt x="275082" y="2750947"/>
                  </a:lnTo>
                  <a:cubicBezTo>
                    <a:pt x="123190" y="2750947"/>
                    <a:pt x="0" y="2627757"/>
                    <a:pt x="0" y="2475865"/>
                  </a:cubicBezTo>
                  <a:close/>
                </a:path>
              </a:pathLst>
            </a:custGeom>
            <a:solidFill>
              <a:srgbClr val="51ABB2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254284" y="2704758"/>
            <a:ext cx="756513" cy="756513"/>
          </a:xfrm>
          <a:custGeom>
            <a:avLst/>
            <a:gdLst/>
            <a:ahLst/>
            <a:cxnLst/>
            <a:rect l="l" t="t" r="r" b="b"/>
            <a:pathLst>
              <a:path w="1134770" h="1134770">
                <a:moveTo>
                  <a:pt x="0" y="0"/>
                </a:moveTo>
                <a:lnTo>
                  <a:pt x="1134770" y="0"/>
                </a:lnTo>
                <a:lnTo>
                  <a:pt x="1134770" y="1134770"/>
                </a:lnTo>
                <a:lnTo>
                  <a:pt x="0" y="1134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423706" y="2392102"/>
            <a:ext cx="8924125" cy="1381833"/>
            <a:chOff x="0" y="0"/>
            <a:chExt cx="17848250" cy="27636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848244" cy="2763672"/>
            </a:xfrm>
            <a:custGeom>
              <a:avLst/>
              <a:gdLst/>
              <a:ahLst/>
              <a:cxnLst/>
              <a:rect l="l" t="t" r="r" b="b"/>
              <a:pathLst>
                <a:path w="17848244" h="2763672">
                  <a:moveTo>
                    <a:pt x="0" y="0"/>
                  </a:moveTo>
                  <a:lnTo>
                    <a:pt x="17848244" y="0"/>
                  </a:lnTo>
                  <a:lnTo>
                    <a:pt x="17848244" y="2763672"/>
                  </a:lnTo>
                  <a:lnTo>
                    <a:pt x="0" y="276367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5837" b="-7583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17848250" cy="272556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2700"/>
                </a:lnSpc>
              </a:pP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Natürliche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Personen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werden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mit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Vornamen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Nachnamen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Geburtsdatum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evtl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.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Geburtsnamen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und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Miteigentumsanteil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eingetragen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38200" y="4114629"/>
            <a:ext cx="10506456" cy="1375480"/>
            <a:chOff x="0" y="0"/>
            <a:chExt cx="21012912" cy="27509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012913" cy="2750947"/>
            </a:xfrm>
            <a:custGeom>
              <a:avLst/>
              <a:gdLst/>
              <a:ahLst/>
              <a:cxnLst/>
              <a:rect l="l" t="t" r="r" b="b"/>
              <a:pathLst>
                <a:path w="21012913" h="2750947">
                  <a:moveTo>
                    <a:pt x="0" y="275082"/>
                  </a:moveTo>
                  <a:cubicBezTo>
                    <a:pt x="0" y="123190"/>
                    <a:pt x="123190" y="0"/>
                    <a:pt x="275082" y="0"/>
                  </a:cubicBezTo>
                  <a:lnTo>
                    <a:pt x="20737830" y="0"/>
                  </a:lnTo>
                  <a:cubicBezTo>
                    <a:pt x="20889722" y="0"/>
                    <a:pt x="21012913" y="123190"/>
                    <a:pt x="21012913" y="275082"/>
                  </a:cubicBezTo>
                  <a:lnTo>
                    <a:pt x="21012913" y="2475865"/>
                  </a:lnTo>
                  <a:cubicBezTo>
                    <a:pt x="21012913" y="2627757"/>
                    <a:pt x="20889722" y="2750947"/>
                    <a:pt x="20737830" y="2750947"/>
                  </a:cubicBezTo>
                  <a:lnTo>
                    <a:pt x="275082" y="2750947"/>
                  </a:lnTo>
                  <a:cubicBezTo>
                    <a:pt x="123190" y="2750947"/>
                    <a:pt x="0" y="2627757"/>
                    <a:pt x="0" y="2475865"/>
                  </a:cubicBezTo>
                  <a:close/>
                </a:path>
              </a:pathLst>
            </a:custGeom>
            <a:solidFill>
              <a:srgbClr val="51ABB2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254284" y="4424115"/>
            <a:ext cx="756513" cy="756513"/>
          </a:xfrm>
          <a:custGeom>
            <a:avLst/>
            <a:gdLst/>
            <a:ahLst/>
            <a:cxnLst/>
            <a:rect l="l" t="t" r="r" b="b"/>
            <a:pathLst>
              <a:path w="1134770" h="1134770">
                <a:moveTo>
                  <a:pt x="0" y="0"/>
                </a:moveTo>
                <a:lnTo>
                  <a:pt x="1134770" y="0"/>
                </a:lnTo>
                <a:lnTo>
                  <a:pt x="1134770" y="1134771"/>
                </a:lnTo>
                <a:lnTo>
                  <a:pt x="0" y="11347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2423706" y="4111454"/>
            <a:ext cx="8924125" cy="1381833"/>
            <a:chOff x="0" y="0"/>
            <a:chExt cx="17848250" cy="276366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848244" cy="2763672"/>
            </a:xfrm>
            <a:custGeom>
              <a:avLst/>
              <a:gdLst/>
              <a:ahLst/>
              <a:cxnLst/>
              <a:rect l="l" t="t" r="r" b="b"/>
              <a:pathLst>
                <a:path w="17848244" h="2763672">
                  <a:moveTo>
                    <a:pt x="0" y="0"/>
                  </a:moveTo>
                  <a:lnTo>
                    <a:pt x="17848244" y="0"/>
                  </a:lnTo>
                  <a:lnTo>
                    <a:pt x="17848244" y="2763672"/>
                  </a:lnTo>
                  <a:lnTo>
                    <a:pt x="0" y="276367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5837" b="-7583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8100"/>
              <a:ext cx="17848250" cy="272556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2700"/>
                </a:lnSpc>
              </a:pP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Juristische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Personen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werden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mit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dem Namen, Sitz,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Handelsregisternummer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und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Handelsregistergericht</a:t>
              </a:r>
              <a:r>
                <a:rPr lang="en-US" sz="25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5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eingetragen</a:t>
              </a:r>
              <a:endParaRPr lang="en-US" sz="25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9865" y="263373"/>
            <a:ext cx="6652271" cy="8877155"/>
            <a:chOff x="0" y="0"/>
            <a:chExt cx="10075329" cy="13445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75291" cy="13445110"/>
            </a:xfrm>
            <a:custGeom>
              <a:avLst/>
              <a:gdLst/>
              <a:ahLst/>
              <a:cxnLst/>
              <a:rect l="l" t="t" r="r" b="b"/>
              <a:pathLst>
                <a:path w="10075291" h="13445110">
                  <a:moveTo>
                    <a:pt x="0" y="0"/>
                  </a:moveTo>
                  <a:lnTo>
                    <a:pt x="10075291" y="0"/>
                  </a:lnTo>
                  <a:lnTo>
                    <a:pt x="10075291" y="13445110"/>
                  </a:lnTo>
                  <a:lnTo>
                    <a:pt x="0" y="13445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A8BB414-C2D4-C12A-A2C1-E4ADADE891CC}"/>
                  </a:ext>
                </a:extLst>
              </p14:cNvPr>
              <p14:cNvContentPartPr/>
              <p14:nvPr/>
            </p14:nvContentPartPr>
            <p14:xfrm>
              <a:off x="7204134" y="626503"/>
              <a:ext cx="1742640" cy="39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A8BB414-C2D4-C12A-A2C1-E4ADADE891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138" y="518503"/>
                <a:ext cx="1850273" cy="25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0382" y="861616"/>
            <a:ext cx="5919042" cy="5134769"/>
          </a:xfrm>
          <a:custGeom>
            <a:avLst/>
            <a:gdLst/>
            <a:ahLst/>
            <a:cxnLst/>
            <a:rect l="l" t="t" r="r" b="b"/>
            <a:pathLst>
              <a:path w="8878563" h="7702153">
                <a:moveTo>
                  <a:pt x="0" y="0"/>
                </a:moveTo>
                <a:lnTo>
                  <a:pt x="8878562" y="0"/>
                </a:lnTo>
                <a:lnTo>
                  <a:pt x="8878562" y="7702154"/>
                </a:lnTo>
                <a:lnTo>
                  <a:pt x="0" y="7702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3447" y="-4762"/>
            <a:ext cx="11176971" cy="2028330"/>
            <a:chOff x="0" y="0"/>
            <a:chExt cx="22353943" cy="40566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53905" cy="4056634"/>
            </a:xfrm>
            <a:custGeom>
              <a:avLst/>
              <a:gdLst/>
              <a:ahLst/>
              <a:cxnLst/>
              <a:rect l="l" t="t" r="r" b="b"/>
              <a:pathLst>
                <a:path w="22353905" h="4056634">
                  <a:moveTo>
                    <a:pt x="9525" y="0"/>
                  </a:moveTo>
                  <a:lnTo>
                    <a:pt x="22344380" y="0"/>
                  </a:lnTo>
                  <a:cubicBezTo>
                    <a:pt x="22349588" y="0"/>
                    <a:pt x="22353905" y="4318"/>
                    <a:pt x="22353905" y="9525"/>
                  </a:cubicBezTo>
                  <a:lnTo>
                    <a:pt x="22353905" y="4047109"/>
                  </a:lnTo>
                  <a:cubicBezTo>
                    <a:pt x="22353905" y="4052316"/>
                    <a:pt x="22349588" y="4056634"/>
                    <a:pt x="22344380" y="4056634"/>
                  </a:cubicBezTo>
                  <a:lnTo>
                    <a:pt x="9525" y="4056634"/>
                  </a:lnTo>
                  <a:cubicBezTo>
                    <a:pt x="4318" y="4056634"/>
                    <a:pt x="0" y="4052316"/>
                    <a:pt x="0" y="40471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4047109"/>
                  </a:lnTo>
                  <a:lnTo>
                    <a:pt x="9525" y="4047109"/>
                  </a:lnTo>
                  <a:lnTo>
                    <a:pt x="9525" y="4037584"/>
                  </a:lnTo>
                  <a:lnTo>
                    <a:pt x="22344380" y="4037584"/>
                  </a:lnTo>
                  <a:lnTo>
                    <a:pt x="22344380" y="4047109"/>
                  </a:lnTo>
                  <a:lnTo>
                    <a:pt x="22334855" y="4047109"/>
                  </a:lnTo>
                  <a:lnTo>
                    <a:pt x="22334855" y="9525"/>
                  </a:lnTo>
                  <a:lnTo>
                    <a:pt x="22344380" y="9525"/>
                  </a:lnTo>
                  <a:lnTo>
                    <a:pt x="22344380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51ABB2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15568" y="548640"/>
            <a:ext cx="10168128" cy="1299978"/>
            <a:chOff x="0" y="0"/>
            <a:chExt cx="20336256" cy="25999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36256" cy="2599955"/>
            </a:xfrm>
            <a:custGeom>
              <a:avLst/>
              <a:gdLst/>
              <a:ahLst/>
              <a:cxnLst/>
              <a:rect l="l" t="t" r="r" b="b"/>
              <a:pathLst>
                <a:path w="20336256" h="2599955">
                  <a:moveTo>
                    <a:pt x="0" y="0"/>
                  </a:moveTo>
                  <a:lnTo>
                    <a:pt x="20336256" y="0"/>
                  </a:lnTo>
                  <a:lnTo>
                    <a:pt x="20336256" y="2599955"/>
                  </a:lnTo>
                  <a:lnTo>
                    <a:pt x="0" y="259995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7038" b="-97776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20336256" cy="253328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3996"/>
                </a:lnSpc>
              </a:pPr>
              <a:r>
                <a:rPr lang="en-US" sz="37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WIE KANN MAN EIGENTUM AN EINEM GRUNDSTÜCK ERLANGEN?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98837" y="758952"/>
            <a:ext cx="128016" cy="704088"/>
            <a:chOff x="0" y="0"/>
            <a:chExt cx="256032" cy="14081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6032" cy="1408176"/>
            </a:xfrm>
            <a:custGeom>
              <a:avLst/>
              <a:gdLst/>
              <a:ahLst/>
              <a:cxnLst/>
              <a:rect l="l" t="t" r="r" b="b"/>
              <a:pathLst>
                <a:path w="256032" h="1408176">
                  <a:moveTo>
                    <a:pt x="0" y="0"/>
                  </a:moveTo>
                  <a:lnTo>
                    <a:pt x="256032" y="0"/>
                  </a:lnTo>
                  <a:lnTo>
                    <a:pt x="256032" y="1408176"/>
                  </a:lnTo>
                  <a:lnTo>
                    <a:pt x="0" y="1408176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46747" y="2122301"/>
            <a:ext cx="10990371" cy="48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215" lvl="1" indent="-202107" defTabSz="609630">
              <a:lnSpc>
                <a:spcPts val="2413"/>
              </a:lnSpc>
              <a:buFont typeface="Arial"/>
              <a:buChar char="•"/>
            </a:pP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aufgrund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eines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Rechtsgeschäftes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Grundstückskaufvertrag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Schenkung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     =&gt;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Erforderlich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sind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Einigung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vor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dem Notar und die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im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Grundbuch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(§§ 873, 925 BGB)</a:t>
            </a:r>
          </a:p>
          <a:p>
            <a:pPr defTabSz="609630">
              <a:lnSpc>
                <a:spcPts val="2413"/>
              </a:lnSpc>
            </a:pPr>
            <a:endParaRPr lang="en-US" sz="2235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04215" lvl="1" indent="-202107" defTabSz="609630">
              <a:lnSpc>
                <a:spcPts val="2413"/>
              </a:lnSpc>
              <a:buFont typeface="Arial"/>
              <a:buChar char="•"/>
            </a:pP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bei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einer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Zwangsversteigerung</a:t>
            </a:r>
            <a:endParaRPr lang="en-US" sz="2235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413"/>
              </a:lnSpc>
            </a:pP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=&gt; die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Übertragung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Eigentums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erfolgt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bereits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durch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Verkündung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</a:t>
            </a:r>
          </a:p>
          <a:p>
            <a:pPr defTabSz="609630">
              <a:lnSpc>
                <a:spcPts val="2413"/>
              </a:lnSpc>
            </a:pP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      des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Zuschlagsbeschlusses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in der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Zwangsversteigerung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(§§89,90 ZVG)</a:t>
            </a:r>
          </a:p>
          <a:p>
            <a:pPr defTabSz="609630">
              <a:lnSpc>
                <a:spcPts val="2413"/>
              </a:lnSpc>
            </a:pPr>
            <a:endParaRPr lang="en-US" sz="2235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04215" lvl="1" indent="-202107" defTabSz="609630">
              <a:lnSpc>
                <a:spcPts val="2413"/>
              </a:lnSpc>
              <a:buFont typeface="Arial"/>
              <a:buChar char="•"/>
            </a:pP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durch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Erbfolge</a:t>
            </a:r>
            <a:endParaRPr lang="en-US" sz="2235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413"/>
              </a:lnSpc>
            </a:pP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=&gt; die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Rechtsübertragung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erfolgt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bereits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bei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Eintritt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Erbfalls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(§1922 BGB)</a:t>
            </a:r>
          </a:p>
          <a:p>
            <a:pPr defTabSz="609630">
              <a:lnSpc>
                <a:spcPts val="2413"/>
              </a:lnSpc>
            </a:pPr>
            <a:endParaRPr lang="en-US" sz="2235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04498" lvl="1" indent="-202249" defTabSz="609630">
              <a:lnSpc>
                <a:spcPts val="2413"/>
              </a:lnSpc>
              <a:buFont typeface="Arial"/>
              <a:buChar char="•"/>
            </a:pP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durch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Enteignung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(Art. 14 III GG)</a:t>
            </a:r>
          </a:p>
          <a:p>
            <a:pPr marL="404215" lvl="1" indent="-202107" defTabSz="609630">
              <a:lnSpc>
                <a:spcPts val="2413"/>
              </a:lnSpc>
              <a:buFont typeface="Arial"/>
              <a:buChar char="•"/>
            </a:pP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Verzicht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(§928BGB)		</a:t>
            </a:r>
          </a:p>
          <a:p>
            <a:pPr marL="404498" lvl="1" indent="-202249" defTabSz="609630">
              <a:lnSpc>
                <a:spcPts val="2413"/>
              </a:lnSpc>
              <a:buFont typeface="Arial"/>
              <a:buChar char="•"/>
            </a:pPr>
            <a:r>
              <a:rPr lang="en-US" sz="2235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Buchersitzung</a:t>
            </a:r>
            <a:r>
              <a:rPr lang="en-US" sz="2235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(§ 900 BGB)</a:t>
            </a:r>
          </a:p>
          <a:p>
            <a:pPr marL="368302" lvl="1" indent="-184151" defTabSz="609630">
              <a:lnSpc>
                <a:spcPts val="2197"/>
              </a:lnSpc>
            </a:pPr>
            <a:endParaRPr lang="en-US" sz="2235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68302" lvl="1" indent="-184151" defTabSz="609630">
              <a:lnSpc>
                <a:spcPts val="2197"/>
              </a:lnSpc>
            </a:pPr>
            <a:endParaRPr lang="en-US" sz="2235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6835" y="1153573"/>
            <a:ext cx="3200400" cy="4461163"/>
            <a:chOff x="0" y="0"/>
            <a:chExt cx="6400800" cy="8922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00800" cy="8922331"/>
            </a:xfrm>
            <a:custGeom>
              <a:avLst/>
              <a:gdLst/>
              <a:ahLst/>
              <a:cxnLst/>
              <a:rect l="l" t="t" r="r" b="b"/>
              <a:pathLst>
                <a:path w="6400800" h="8922331">
                  <a:moveTo>
                    <a:pt x="0" y="0"/>
                  </a:moveTo>
                  <a:lnTo>
                    <a:pt x="6400800" y="0"/>
                  </a:lnTo>
                  <a:lnTo>
                    <a:pt x="6400800" y="8922331"/>
                  </a:lnTo>
                  <a:lnTo>
                    <a:pt x="0" y="89223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8847" r="-12884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6400800" cy="88556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Grundstück im Rechtssinn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47306" y="591344"/>
            <a:ext cx="6906489" cy="5585619"/>
            <a:chOff x="0" y="0"/>
            <a:chExt cx="13812977" cy="11171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12982" cy="11171239"/>
            </a:xfrm>
            <a:custGeom>
              <a:avLst/>
              <a:gdLst/>
              <a:ahLst/>
              <a:cxnLst/>
              <a:rect l="l" t="t" r="r" b="b"/>
              <a:pathLst>
                <a:path w="13812982" h="11171239">
                  <a:moveTo>
                    <a:pt x="0" y="0"/>
                  </a:moveTo>
                  <a:lnTo>
                    <a:pt x="13812982" y="0"/>
                  </a:lnTo>
                  <a:lnTo>
                    <a:pt x="13812982" y="11171239"/>
                  </a:lnTo>
                  <a:lnTo>
                    <a:pt x="0" y="111712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3765" r="-5376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3812977" cy="111331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Grundstück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tatsächlichen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Sinn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ist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„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räumlich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abgegrenzter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Teil der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Erdoberfläche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”</a:t>
              </a: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Rechtssinn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bildet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der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räumlich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abgegrenzte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Teil der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Erdoberfläche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Grundstück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wenn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er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Grundbuch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als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rechtliche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Einheit an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besonderer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Stelle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eingetragen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ist</a:t>
              </a: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§ 3 Abs. 1 Satz 1 GBO</a:t>
              </a: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Grundbuch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erhält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jedes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Grundstück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(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besonderes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)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Grundbuchblatt</a:t>
              </a: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117671" y="4183308"/>
            <a:ext cx="1717243" cy="2227555"/>
          </a:xfrm>
          <a:custGeom>
            <a:avLst/>
            <a:gdLst/>
            <a:ahLst/>
            <a:cxnLst/>
            <a:rect l="l" t="t" r="r" b="b"/>
            <a:pathLst>
              <a:path w="2575864" h="3341333">
                <a:moveTo>
                  <a:pt x="0" y="0"/>
                </a:moveTo>
                <a:lnTo>
                  <a:pt x="2575864" y="0"/>
                </a:lnTo>
                <a:lnTo>
                  <a:pt x="2575864" y="3341333"/>
                </a:lnTo>
                <a:lnTo>
                  <a:pt x="0" y="33413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0" y="-12700"/>
            <a:ext cx="4403706" cy="6858000"/>
            <a:chOff x="0" y="0"/>
            <a:chExt cx="880741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07450" cy="13716000"/>
            </a:xfrm>
            <a:custGeom>
              <a:avLst/>
              <a:gdLst/>
              <a:ahLst/>
              <a:cxnLst/>
              <a:rect l="l" t="t" r="r" b="b"/>
              <a:pathLst>
                <a:path w="8807450" h="13716000">
                  <a:moveTo>
                    <a:pt x="6447790" y="0"/>
                  </a:moveTo>
                  <a:lnTo>
                    <a:pt x="8203819" y="0"/>
                  </a:lnTo>
                  <a:lnTo>
                    <a:pt x="6509893" y="10517251"/>
                  </a:lnTo>
                  <a:lnTo>
                    <a:pt x="6509893" y="10527792"/>
                  </a:lnTo>
                  <a:lnTo>
                    <a:pt x="8807450" y="13716000"/>
                  </a:lnTo>
                  <a:lnTo>
                    <a:pt x="6509893" y="13716000"/>
                  </a:lnTo>
                  <a:lnTo>
                    <a:pt x="5807075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6447790" y="0"/>
                  </a:lnTo>
                  <a:close/>
                </a:path>
              </a:pathLst>
            </a:custGeom>
            <a:solidFill>
              <a:srgbClr val="EBD6C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3310778" y="-12700"/>
            <a:ext cx="2441325" cy="6870700"/>
          </a:xfrm>
          <a:custGeom>
            <a:avLst/>
            <a:gdLst/>
            <a:ahLst/>
            <a:cxnLst/>
            <a:rect l="l" t="t" r="r" b="b"/>
            <a:pathLst>
              <a:path w="3661988" h="10306050">
                <a:moveTo>
                  <a:pt x="0" y="0"/>
                </a:moveTo>
                <a:lnTo>
                  <a:pt x="3661988" y="0"/>
                </a:lnTo>
                <a:lnTo>
                  <a:pt x="3661988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88114" y="685800"/>
            <a:ext cx="3198337" cy="5105400"/>
            <a:chOff x="0" y="0"/>
            <a:chExt cx="6396673" cy="10210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96673" cy="10210800"/>
            </a:xfrm>
            <a:custGeom>
              <a:avLst/>
              <a:gdLst/>
              <a:ahLst/>
              <a:cxnLst/>
              <a:rect l="l" t="t" r="r" b="b"/>
              <a:pathLst>
                <a:path w="6396673" h="10210800">
                  <a:moveTo>
                    <a:pt x="0" y="0"/>
                  </a:moveTo>
                  <a:lnTo>
                    <a:pt x="6396673" y="0"/>
                  </a:lnTo>
                  <a:lnTo>
                    <a:pt x="6396673" y="10210800"/>
                  </a:lnTo>
                  <a:lnTo>
                    <a:pt x="0" y="10210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61342" r="-148271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6396673" cy="101631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2772"/>
                </a:lnSpc>
              </a:pPr>
              <a:r>
                <a:rPr lang="en-US" sz="2567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KATASTERMÄSSIGE BEGRIFFE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03800" y="679450"/>
            <a:ext cx="6505575" cy="12700"/>
            <a:chOff x="0" y="0"/>
            <a:chExt cx="13011150" cy="2540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2985750" cy="0"/>
            </a:xfrm>
            <a:custGeom>
              <a:avLst/>
              <a:gdLst/>
              <a:ahLst/>
              <a:cxnLst/>
              <a:rect l="l" t="t" r="r" b="b"/>
              <a:pathLst>
                <a:path w="12985750">
                  <a:moveTo>
                    <a:pt x="0" y="0"/>
                  </a:moveTo>
                  <a:lnTo>
                    <a:pt x="12985750" y="0"/>
                  </a:lnTo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0" y="0"/>
              <a:ext cx="12985750" cy="25400"/>
            </a:xfrm>
            <a:custGeom>
              <a:avLst/>
              <a:gdLst/>
              <a:ahLst/>
              <a:cxnLst/>
              <a:rect l="l" t="t" r="r" b="b"/>
              <a:pathLst>
                <a:path w="12985750" h="25400">
                  <a:moveTo>
                    <a:pt x="0" y="0"/>
                  </a:moveTo>
                  <a:lnTo>
                    <a:pt x="12985750" y="0"/>
                  </a:lnTo>
                  <a:lnTo>
                    <a:pt x="129857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57775" y="752476"/>
            <a:ext cx="639762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160"/>
              </a:lnSpc>
            </a:pP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Liegenschaftskataster</a:t>
            </a:r>
            <a:endParaRPr lang="en-US" sz="2000" dirty="0">
              <a:solidFill>
                <a:srgbClr val="F0DFC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5003800" y="1955800"/>
            <a:ext cx="6505575" cy="12700"/>
            <a:chOff x="0" y="0"/>
            <a:chExt cx="13011150" cy="2540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12985750" cy="0"/>
            </a:xfrm>
            <a:custGeom>
              <a:avLst/>
              <a:gdLst/>
              <a:ahLst/>
              <a:cxnLst/>
              <a:rect l="l" t="t" r="r" b="b"/>
              <a:pathLst>
                <a:path w="12985750">
                  <a:moveTo>
                    <a:pt x="0" y="0"/>
                  </a:moveTo>
                  <a:lnTo>
                    <a:pt x="12985750" y="0"/>
                  </a:lnTo>
                </a:path>
              </a:pathLst>
            </a:custGeom>
            <a:solidFill>
              <a:srgbClr val="815CD1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" y="0"/>
              <a:ext cx="12985750" cy="25400"/>
            </a:xfrm>
            <a:custGeom>
              <a:avLst/>
              <a:gdLst/>
              <a:ahLst/>
              <a:cxnLst/>
              <a:rect l="l" t="t" r="r" b="b"/>
              <a:pathLst>
                <a:path w="12985750" h="25400">
                  <a:moveTo>
                    <a:pt x="0" y="0"/>
                  </a:moveTo>
                  <a:lnTo>
                    <a:pt x="12985750" y="0"/>
                  </a:lnTo>
                  <a:lnTo>
                    <a:pt x="129857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815CD1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57775" y="2028825"/>
            <a:ext cx="639762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160"/>
              </a:lnSpc>
            </a:pP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Liegenschaftskataster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ein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amtliches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Verzeichnis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, das die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Liegenschaften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beschreibt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und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sie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darstellt</a:t>
            </a:r>
            <a:endParaRPr lang="en-US" sz="2000" dirty="0">
              <a:solidFill>
                <a:srgbClr val="F0DFC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003800" y="3232150"/>
            <a:ext cx="6505575" cy="12700"/>
            <a:chOff x="0" y="0"/>
            <a:chExt cx="13011150" cy="25400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12985750" cy="0"/>
            </a:xfrm>
            <a:custGeom>
              <a:avLst/>
              <a:gdLst/>
              <a:ahLst/>
              <a:cxnLst/>
              <a:rect l="l" t="t" r="r" b="b"/>
              <a:pathLst>
                <a:path w="12985750">
                  <a:moveTo>
                    <a:pt x="0" y="0"/>
                  </a:moveTo>
                  <a:lnTo>
                    <a:pt x="12985750" y="0"/>
                  </a:lnTo>
                </a:path>
              </a:pathLst>
            </a:custGeom>
            <a:solidFill>
              <a:srgbClr val="82B98F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" y="0"/>
              <a:ext cx="12985750" cy="25400"/>
            </a:xfrm>
            <a:custGeom>
              <a:avLst/>
              <a:gdLst/>
              <a:ahLst/>
              <a:cxnLst/>
              <a:rect l="l" t="t" r="r" b="b"/>
              <a:pathLst>
                <a:path w="12985750" h="25400">
                  <a:moveTo>
                    <a:pt x="0" y="0"/>
                  </a:moveTo>
                  <a:lnTo>
                    <a:pt x="12985750" y="0"/>
                  </a:lnTo>
                  <a:lnTo>
                    <a:pt x="129857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82B98F"/>
            </a:solidFill>
          </p:spPr>
          <p:txBody>
            <a:bodyPr/>
            <a:lstStyle/>
            <a:p>
              <a:pPr defTabSz="609630"/>
              <a:endParaRPr lang="de-DE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057775" y="3305176"/>
            <a:ext cx="6397625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160"/>
              </a:lnSpc>
            </a:pP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während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im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Grundbuch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rechtlichen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Verhältnisse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an den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Grundstücken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nachgewiesen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werden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stellt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Kataster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die</a:t>
            </a:r>
            <a:r>
              <a:rPr lang="en-US" sz="2000" u="sng" dirty="0">
                <a:solidFill>
                  <a:srgbClr val="51ABB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u="sng" dirty="0" err="1">
                <a:solidFill>
                  <a:srgbClr val="51ABB2"/>
                </a:solidFill>
                <a:latin typeface="Inter"/>
                <a:ea typeface="Inter"/>
                <a:cs typeface="Inter"/>
                <a:sym typeface="Inter"/>
              </a:rPr>
              <a:t>tatsächlichen</a:t>
            </a:r>
            <a:r>
              <a:rPr lang="en-US" sz="2000" u="sng" dirty="0">
                <a:solidFill>
                  <a:srgbClr val="51ABB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u="sng" dirty="0" err="1">
                <a:solidFill>
                  <a:srgbClr val="51ABB2"/>
                </a:solidFill>
                <a:latin typeface="Inter"/>
                <a:ea typeface="Inter"/>
                <a:cs typeface="Inter"/>
                <a:sym typeface="Inter"/>
              </a:rPr>
              <a:t>Verhältnisse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dar</a:t>
            </a:r>
            <a:endParaRPr lang="en-US" sz="2000" dirty="0">
              <a:solidFill>
                <a:srgbClr val="F0DFC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5003800" y="4508500"/>
            <a:ext cx="6505575" cy="12700"/>
            <a:chOff x="0" y="0"/>
            <a:chExt cx="13011150" cy="25400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12985750" cy="0"/>
            </a:xfrm>
            <a:custGeom>
              <a:avLst/>
              <a:gdLst/>
              <a:ahLst/>
              <a:cxnLst/>
              <a:rect l="l" t="t" r="r" b="b"/>
              <a:pathLst>
                <a:path w="12985750">
                  <a:moveTo>
                    <a:pt x="0" y="0"/>
                  </a:moveTo>
                  <a:lnTo>
                    <a:pt x="12985750" y="0"/>
                  </a:lnTo>
                </a:path>
              </a:pathLst>
            </a:custGeom>
            <a:solidFill>
              <a:srgbClr val="A5A5A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700" y="0"/>
              <a:ext cx="12985750" cy="25400"/>
            </a:xfrm>
            <a:custGeom>
              <a:avLst/>
              <a:gdLst/>
              <a:ahLst/>
              <a:cxnLst/>
              <a:rect l="l" t="t" r="r" b="b"/>
              <a:pathLst>
                <a:path w="12985750" h="25400">
                  <a:moveTo>
                    <a:pt x="0" y="0"/>
                  </a:moveTo>
                  <a:lnTo>
                    <a:pt x="12985750" y="0"/>
                  </a:lnTo>
                  <a:lnTo>
                    <a:pt x="129857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057775" y="4581525"/>
            <a:ext cx="6397625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160"/>
              </a:lnSpc>
            </a:pP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hat die Aufgabe, die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Grundstücke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mit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ihrer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Lage in der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Natur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somit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Grundstücksgrenzen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, für den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Rechtsverkehr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nachzuweisen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und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kennzeichnen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d.h.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nummernmäßig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20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bezeichnen</a:t>
            </a:r>
            <a:endParaRPr lang="en-US" sz="2000" dirty="0">
              <a:solidFill>
                <a:srgbClr val="F0DFC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0" y="-12700"/>
            <a:ext cx="4403706" cy="6858000"/>
            <a:chOff x="0" y="0"/>
            <a:chExt cx="880741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07450" cy="13716000"/>
            </a:xfrm>
            <a:custGeom>
              <a:avLst/>
              <a:gdLst/>
              <a:ahLst/>
              <a:cxnLst/>
              <a:rect l="l" t="t" r="r" b="b"/>
              <a:pathLst>
                <a:path w="8807450" h="13716000">
                  <a:moveTo>
                    <a:pt x="6447790" y="0"/>
                  </a:moveTo>
                  <a:lnTo>
                    <a:pt x="8203819" y="0"/>
                  </a:lnTo>
                  <a:lnTo>
                    <a:pt x="6509893" y="10517251"/>
                  </a:lnTo>
                  <a:lnTo>
                    <a:pt x="6509893" y="10527792"/>
                  </a:lnTo>
                  <a:lnTo>
                    <a:pt x="8807450" y="13716000"/>
                  </a:lnTo>
                  <a:lnTo>
                    <a:pt x="6509893" y="13716000"/>
                  </a:lnTo>
                  <a:lnTo>
                    <a:pt x="5807075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6447790" y="0"/>
                  </a:lnTo>
                  <a:close/>
                </a:path>
              </a:pathLst>
            </a:custGeom>
            <a:solidFill>
              <a:srgbClr val="EBD6C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3315291" y="0"/>
            <a:ext cx="2436813" cy="6858000"/>
          </a:xfrm>
          <a:custGeom>
            <a:avLst/>
            <a:gdLst/>
            <a:ahLst/>
            <a:cxnLst/>
            <a:rect l="l" t="t" r="r" b="b"/>
            <a:pathLst>
              <a:path w="3655219" h="10287000">
                <a:moveTo>
                  <a:pt x="0" y="0"/>
                </a:moveTo>
                <a:lnTo>
                  <a:pt x="3655219" y="0"/>
                </a:lnTo>
                <a:lnTo>
                  <a:pt x="365521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35020" y="685800"/>
            <a:ext cx="2780271" cy="5105400"/>
            <a:chOff x="0" y="0"/>
            <a:chExt cx="5560543" cy="10210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60542" cy="10210800"/>
            </a:xfrm>
            <a:custGeom>
              <a:avLst/>
              <a:gdLst/>
              <a:ahLst/>
              <a:cxnLst/>
              <a:rect l="l" t="t" r="r" b="b"/>
              <a:pathLst>
                <a:path w="5560542" h="10210800">
                  <a:moveTo>
                    <a:pt x="0" y="0"/>
                  </a:moveTo>
                  <a:lnTo>
                    <a:pt x="5560542" y="0"/>
                  </a:lnTo>
                  <a:lnTo>
                    <a:pt x="5560542" y="10210800"/>
                  </a:lnTo>
                  <a:lnTo>
                    <a:pt x="0" y="10210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85603" r="-18560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5560543" cy="10153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Katasteramt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03800" y="681939"/>
            <a:ext cx="6505575" cy="12700"/>
            <a:chOff x="0" y="0"/>
            <a:chExt cx="13011150" cy="2540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2985750" cy="0"/>
            </a:xfrm>
            <a:custGeom>
              <a:avLst/>
              <a:gdLst/>
              <a:ahLst/>
              <a:cxnLst/>
              <a:rect l="l" t="t" r="r" b="b"/>
              <a:pathLst>
                <a:path w="12985750">
                  <a:moveTo>
                    <a:pt x="0" y="0"/>
                  </a:moveTo>
                  <a:lnTo>
                    <a:pt x="12985750" y="0"/>
                  </a:lnTo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0" y="0"/>
              <a:ext cx="12985750" cy="25400"/>
            </a:xfrm>
            <a:custGeom>
              <a:avLst/>
              <a:gdLst/>
              <a:ahLst/>
              <a:cxnLst/>
              <a:rect l="l" t="t" r="r" b="b"/>
              <a:pathLst>
                <a:path w="12985750" h="25400">
                  <a:moveTo>
                    <a:pt x="0" y="0"/>
                  </a:moveTo>
                  <a:lnTo>
                    <a:pt x="12985750" y="0"/>
                  </a:lnTo>
                  <a:lnTo>
                    <a:pt x="129857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73015" y="770204"/>
            <a:ext cx="6367145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15"/>
              </a:lnSpc>
            </a:pPr>
            <a:r>
              <a:rPr lang="en-US" sz="2421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Katasterwesen</a:t>
            </a:r>
            <a:r>
              <a:rPr lang="en-US" sz="2421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21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421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in Deutschland </a:t>
            </a:r>
            <a:r>
              <a:rPr lang="en-US" sz="2421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Ländersache</a:t>
            </a:r>
            <a:endParaRPr lang="en-US" sz="2421" dirty="0">
              <a:solidFill>
                <a:srgbClr val="F0DFC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81019" indent="-381019" defTabSz="609630">
              <a:lnSpc>
                <a:spcPts val="2615"/>
              </a:lnSpc>
              <a:buFont typeface="Arial" panose="020B0604020202020204" pitchFamily="34" charset="0"/>
              <a:buChar char="•"/>
            </a:pPr>
            <a:r>
              <a:rPr lang="en-US" sz="2421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für Berlin </a:t>
            </a:r>
            <a:r>
              <a:rPr lang="en-US" sz="2421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421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§ 14 Abs 3 </a:t>
            </a:r>
            <a:r>
              <a:rPr lang="en-US" sz="2421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VermGBln</a:t>
            </a:r>
            <a:r>
              <a:rPr lang="en-US" sz="2421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( </a:t>
            </a:r>
            <a:r>
              <a:rPr lang="en-US" sz="2421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Gesetz</a:t>
            </a:r>
            <a:r>
              <a:rPr lang="en-US" sz="2421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21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über</a:t>
            </a:r>
            <a:r>
              <a:rPr lang="en-US" sz="2421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sz="2421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Vermessungswesen</a:t>
            </a:r>
            <a:r>
              <a:rPr lang="en-US" sz="2421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in Berlin) </a:t>
            </a:r>
            <a:r>
              <a:rPr lang="en-US" sz="2421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entscheidend</a:t>
            </a:r>
            <a:endParaRPr lang="en-US" sz="2421" dirty="0">
              <a:solidFill>
                <a:srgbClr val="F0DFC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5003800" y="2382082"/>
            <a:ext cx="6505575" cy="12700"/>
            <a:chOff x="0" y="0"/>
            <a:chExt cx="13011150" cy="2540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12985750" cy="0"/>
            </a:xfrm>
            <a:custGeom>
              <a:avLst/>
              <a:gdLst/>
              <a:ahLst/>
              <a:cxnLst/>
              <a:rect l="l" t="t" r="r" b="b"/>
              <a:pathLst>
                <a:path w="12985750">
                  <a:moveTo>
                    <a:pt x="0" y="0"/>
                  </a:moveTo>
                  <a:lnTo>
                    <a:pt x="12985750" y="0"/>
                  </a:lnTo>
                </a:path>
              </a:pathLst>
            </a:custGeom>
            <a:solidFill>
              <a:srgbClr val="A5A5A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" y="0"/>
              <a:ext cx="12985750" cy="25400"/>
            </a:xfrm>
            <a:custGeom>
              <a:avLst/>
              <a:gdLst/>
              <a:ahLst/>
              <a:cxnLst/>
              <a:rect l="l" t="t" r="r" b="b"/>
              <a:pathLst>
                <a:path w="12985750" h="25400">
                  <a:moveTo>
                    <a:pt x="0" y="0"/>
                  </a:moveTo>
                  <a:lnTo>
                    <a:pt x="12985750" y="0"/>
                  </a:lnTo>
                  <a:lnTo>
                    <a:pt x="129857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73015" y="2476697"/>
            <a:ext cx="636714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8"/>
              </a:lnSpc>
            </a:pPr>
            <a:r>
              <a:rPr lang="en-US" sz="26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Liegenschaftskataster</a:t>
            </a:r>
            <a:r>
              <a:rPr lang="en-US" sz="26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wird</a:t>
            </a:r>
            <a:r>
              <a:rPr lang="en-US" sz="26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von den </a:t>
            </a:r>
            <a:r>
              <a:rPr lang="en-US" sz="26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Vermessungs</a:t>
            </a:r>
            <a:r>
              <a:rPr lang="en-US" sz="26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- und </a:t>
            </a:r>
            <a:r>
              <a:rPr lang="en-US" sz="26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Katasterverwaltungen</a:t>
            </a:r>
            <a:r>
              <a:rPr lang="en-US" sz="2600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der Länder </a:t>
            </a:r>
            <a:r>
              <a:rPr lang="en-US" sz="2600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geführt</a:t>
            </a:r>
            <a:endParaRPr lang="en-US" sz="2600" dirty="0">
              <a:solidFill>
                <a:srgbClr val="F0DFC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003800" y="4082218"/>
            <a:ext cx="6505575" cy="12700"/>
            <a:chOff x="0" y="0"/>
            <a:chExt cx="13011150" cy="25400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12985750" cy="0"/>
            </a:xfrm>
            <a:custGeom>
              <a:avLst/>
              <a:gdLst/>
              <a:ahLst/>
              <a:cxnLst/>
              <a:rect l="l" t="t" r="r" b="b"/>
              <a:pathLst>
                <a:path w="12985750">
                  <a:moveTo>
                    <a:pt x="0" y="0"/>
                  </a:moveTo>
                  <a:lnTo>
                    <a:pt x="12985750" y="0"/>
                  </a:lnTo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" y="0"/>
              <a:ext cx="12985750" cy="25400"/>
            </a:xfrm>
            <a:custGeom>
              <a:avLst/>
              <a:gdLst/>
              <a:ahLst/>
              <a:cxnLst/>
              <a:rect l="l" t="t" r="r" b="b"/>
              <a:pathLst>
                <a:path w="12985750" h="25400">
                  <a:moveTo>
                    <a:pt x="0" y="0"/>
                  </a:moveTo>
                  <a:lnTo>
                    <a:pt x="12985750" y="0"/>
                  </a:lnTo>
                  <a:lnTo>
                    <a:pt x="1298575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defTabSz="609630"/>
              <a:endParaRPr lang="de-DE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073015" y="4176834"/>
            <a:ext cx="6367145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32"/>
              </a:lnSpc>
            </a:pPr>
            <a:r>
              <a:rPr lang="en-US" sz="2437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besteht</a:t>
            </a:r>
            <a:r>
              <a:rPr lang="en-US" sz="2437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37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aus</a:t>
            </a:r>
            <a:r>
              <a:rPr lang="en-US" sz="2437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37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einem</a:t>
            </a:r>
            <a:r>
              <a:rPr lang="en-US" sz="2437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37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beschreibenden</a:t>
            </a:r>
            <a:r>
              <a:rPr lang="en-US" sz="2437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Teil, dem </a:t>
            </a:r>
            <a:r>
              <a:rPr lang="en-US" sz="2437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automatisierten</a:t>
            </a:r>
            <a:r>
              <a:rPr lang="en-US" sz="2437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37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Liegenschaftsbuch</a:t>
            </a:r>
            <a:r>
              <a:rPr lang="en-US" sz="2437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und </a:t>
            </a:r>
            <a:r>
              <a:rPr lang="en-US" sz="2437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einem</a:t>
            </a:r>
            <a:r>
              <a:rPr lang="en-US" sz="2437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37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darstellenden</a:t>
            </a:r>
            <a:r>
              <a:rPr lang="en-US" sz="2437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Teil, der </a:t>
            </a:r>
            <a:r>
              <a:rPr lang="en-US" sz="2437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automatisierten</a:t>
            </a:r>
            <a:r>
              <a:rPr lang="en-US" sz="2437" dirty="0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37" dirty="0" err="1">
                <a:solidFill>
                  <a:srgbClr val="F0DFC8"/>
                </a:solidFill>
                <a:latin typeface="Inter"/>
                <a:ea typeface="Inter"/>
                <a:cs typeface="Inter"/>
                <a:sym typeface="Inter"/>
              </a:rPr>
              <a:t>Liegenschaftskarte</a:t>
            </a:r>
            <a:endParaRPr lang="en-US" sz="2437" dirty="0">
              <a:solidFill>
                <a:srgbClr val="F0DFC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88715" y="1153573"/>
            <a:ext cx="3698521" cy="4461163"/>
            <a:chOff x="0" y="0"/>
            <a:chExt cx="7397041" cy="8922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97041" cy="8922331"/>
            </a:xfrm>
            <a:custGeom>
              <a:avLst/>
              <a:gdLst/>
              <a:ahLst/>
              <a:cxnLst/>
              <a:rect l="l" t="t" r="r" b="b"/>
              <a:pathLst>
                <a:path w="7397041" h="8922331">
                  <a:moveTo>
                    <a:pt x="0" y="0"/>
                  </a:moveTo>
                  <a:lnTo>
                    <a:pt x="7397041" y="0"/>
                  </a:lnTo>
                  <a:lnTo>
                    <a:pt x="7397041" y="8922331"/>
                  </a:lnTo>
                  <a:lnTo>
                    <a:pt x="0" y="89223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1494" r="-9802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7397041" cy="88842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3348"/>
                </a:lnSpc>
              </a:pPr>
              <a:r>
                <a:rPr lang="en-US" sz="3100">
                  <a:solidFill>
                    <a:srgbClr val="F0DFC8"/>
                  </a:solidFill>
                  <a:latin typeface="Inter"/>
                  <a:ea typeface="Inter"/>
                  <a:cs typeface="Inter"/>
                  <a:sym typeface="Inter"/>
                </a:rPr>
                <a:t>LIEGENSCHAFTS-BUCH UND KARTE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47306" y="591344"/>
            <a:ext cx="6906489" cy="5585619"/>
            <a:chOff x="0" y="0"/>
            <a:chExt cx="13812977" cy="11171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12982" cy="11171239"/>
            </a:xfrm>
            <a:custGeom>
              <a:avLst/>
              <a:gdLst/>
              <a:ahLst/>
              <a:cxnLst/>
              <a:rect l="l" t="t" r="r" b="b"/>
              <a:pathLst>
                <a:path w="13812982" h="11171239">
                  <a:moveTo>
                    <a:pt x="0" y="0"/>
                  </a:moveTo>
                  <a:lnTo>
                    <a:pt x="13812982" y="0"/>
                  </a:lnTo>
                  <a:lnTo>
                    <a:pt x="13812982" y="11171239"/>
                  </a:lnTo>
                  <a:lnTo>
                    <a:pt x="0" y="111712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3765" r="-5376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3812977" cy="111331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u="sng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Liegenschaftsbuch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Angaben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zu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den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einzelnen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Flurstücken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z.B.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Gemarkung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Flurstücknummer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Flächengröße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Lagebezeichnung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&amp;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Nutzung</a:t>
              </a: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u="sng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Liegenschaftskarte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(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Flurkarte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)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ist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amtliche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Karte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Sinne des § 2 Abs. 3 GBO und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ist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die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bildliche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Darstellung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der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einzelnen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Flurstücke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mit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ihren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Grenzen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, der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Gemarkungsgrenzen</a:t>
              </a: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8444" y="2259085"/>
            <a:ext cx="5660926" cy="3913115"/>
          </a:xfrm>
          <a:custGeom>
            <a:avLst/>
            <a:gdLst/>
            <a:ahLst/>
            <a:cxnLst/>
            <a:rect l="l" t="t" r="r" b="b"/>
            <a:pathLst>
              <a:path w="8491389" h="5869673">
                <a:moveTo>
                  <a:pt x="0" y="0"/>
                </a:moveTo>
                <a:lnTo>
                  <a:pt x="8491389" y="0"/>
                </a:lnTo>
                <a:lnTo>
                  <a:pt x="8491389" y="5869673"/>
                </a:lnTo>
                <a:lnTo>
                  <a:pt x="0" y="5869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354371" y="1444169"/>
            <a:ext cx="3742659" cy="5326092"/>
          </a:xfrm>
          <a:custGeom>
            <a:avLst/>
            <a:gdLst/>
            <a:ahLst/>
            <a:cxnLst/>
            <a:rect l="l" t="t" r="r" b="b"/>
            <a:pathLst>
              <a:path w="5613989" h="7989138">
                <a:moveTo>
                  <a:pt x="0" y="0"/>
                </a:moveTo>
                <a:lnTo>
                  <a:pt x="5613988" y="0"/>
                </a:lnTo>
                <a:lnTo>
                  <a:pt x="5613988" y="7989138"/>
                </a:lnTo>
                <a:lnTo>
                  <a:pt x="0" y="7989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50100" y="956620"/>
            <a:ext cx="4737615" cy="134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536"/>
              </a:lnSpc>
            </a:pPr>
            <a:r>
              <a:rPr lang="en-US" sz="3954" b="1" dirty="0" err="1">
                <a:solidFill>
                  <a:srgbClr val="E16539"/>
                </a:solidFill>
                <a:latin typeface="Recoleta Bold"/>
                <a:ea typeface="Recoleta Bold"/>
                <a:cs typeface="Recoleta Bold"/>
                <a:sym typeface="Recoleta Bold"/>
              </a:rPr>
              <a:t>Liegenschaftskarte</a:t>
            </a:r>
            <a:endParaRPr lang="en-US" sz="3954" b="1" dirty="0">
              <a:solidFill>
                <a:srgbClr val="E16539"/>
              </a:solidFill>
              <a:latin typeface="Recoleta Bold"/>
              <a:ea typeface="Recoleta Bold"/>
              <a:cs typeface="Recoleta Bold"/>
              <a:sym typeface="Recoleta Bold"/>
            </a:endParaRPr>
          </a:p>
          <a:p>
            <a:pPr algn="ctr" defTabSz="609630">
              <a:lnSpc>
                <a:spcPts val="5536"/>
              </a:lnSpc>
              <a:spcBef>
                <a:spcPct val="0"/>
              </a:spcBef>
            </a:pPr>
            <a:endParaRPr lang="en-US" sz="3954" b="1" dirty="0">
              <a:solidFill>
                <a:srgbClr val="E16539"/>
              </a:solidFill>
              <a:latin typeface="Recoleta Bold"/>
              <a:ea typeface="Recoleta Bold"/>
              <a:cs typeface="Recoleta Bold"/>
              <a:sym typeface="Recolet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90580" y="248774"/>
            <a:ext cx="4725797" cy="20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536"/>
              </a:lnSpc>
            </a:pPr>
            <a:r>
              <a:rPr lang="en-US" sz="3954" b="1" dirty="0" err="1">
                <a:solidFill>
                  <a:srgbClr val="E16539"/>
                </a:solidFill>
                <a:latin typeface="Recoleta Bold"/>
                <a:ea typeface="Recoleta Bold"/>
                <a:cs typeface="Recoleta Bold"/>
                <a:sym typeface="Recoleta Bold"/>
              </a:rPr>
              <a:t>Liegenschaftsbuch</a:t>
            </a:r>
            <a:endParaRPr lang="en-US" sz="3954" b="1" dirty="0">
              <a:solidFill>
                <a:srgbClr val="E16539"/>
              </a:solidFill>
              <a:latin typeface="Recoleta Bold"/>
              <a:ea typeface="Recoleta Bold"/>
              <a:cs typeface="Recoleta Bold"/>
              <a:sym typeface="Recoleta Bold"/>
            </a:endParaRPr>
          </a:p>
          <a:p>
            <a:pPr algn="ctr" defTabSz="609630">
              <a:lnSpc>
                <a:spcPts val="5536"/>
              </a:lnSpc>
            </a:pPr>
            <a:endParaRPr lang="en-US" sz="3954" b="1" dirty="0">
              <a:solidFill>
                <a:srgbClr val="E16539"/>
              </a:solidFill>
              <a:latin typeface="Recoleta Bold"/>
              <a:ea typeface="Recoleta Bold"/>
              <a:cs typeface="Recoleta Bold"/>
              <a:sym typeface="Recoleta Bold"/>
            </a:endParaRPr>
          </a:p>
          <a:p>
            <a:pPr algn="ctr" defTabSz="609630">
              <a:lnSpc>
                <a:spcPts val="5536"/>
              </a:lnSpc>
              <a:spcBef>
                <a:spcPct val="0"/>
              </a:spcBef>
            </a:pPr>
            <a:endParaRPr lang="en-US" sz="3954" b="1" dirty="0">
              <a:solidFill>
                <a:srgbClr val="E16539"/>
              </a:solidFill>
              <a:latin typeface="Recoleta Bold"/>
              <a:ea typeface="Recoleta Bold"/>
              <a:cs typeface="Recoleta Bold"/>
              <a:sym typeface="Recoleta Bold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601" y="0"/>
            <a:ext cx="11480495" cy="2753938"/>
            <a:chOff x="0" y="0"/>
            <a:chExt cx="22960990" cy="5507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60964" cy="5507863"/>
            </a:xfrm>
            <a:custGeom>
              <a:avLst/>
              <a:gdLst/>
              <a:ahLst/>
              <a:cxnLst/>
              <a:rect l="l" t="t" r="r" b="b"/>
              <a:pathLst>
                <a:path w="22960964" h="5507863">
                  <a:moveTo>
                    <a:pt x="0" y="0"/>
                  </a:moveTo>
                  <a:lnTo>
                    <a:pt x="22960964" y="0"/>
                  </a:lnTo>
                  <a:lnTo>
                    <a:pt x="22960964" y="5507863"/>
                  </a:lnTo>
                  <a:lnTo>
                    <a:pt x="0" y="5507863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2192000" cy="6858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79227" y="826681"/>
            <a:ext cx="9833547" cy="1325563"/>
            <a:chOff x="0" y="0"/>
            <a:chExt cx="19667093" cy="26511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67096" cy="2651127"/>
            </a:xfrm>
            <a:custGeom>
              <a:avLst/>
              <a:gdLst/>
              <a:ahLst/>
              <a:cxnLst/>
              <a:rect l="l" t="t" r="r" b="b"/>
              <a:pathLst>
                <a:path w="19667096" h="2651127">
                  <a:moveTo>
                    <a:pt x="0" y="0"/>
                  </a:moveTo>
                  <a:lnTo>
                    <a:pt x="19667096" y="0"/>
                  </a:lnTo>
                  <a:lnTo>
                    <a:pt x="19667096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4547" b="-9454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19667093" cy="25939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 defTabSz="609630">
                <a:lnSpc>
                  <a:spcPts val="4320"/>
                </a:lnSpc>
              </a:pPr>
              <a:r>
                <a:rPr lang="en-US" sz="4000">
                  <a:solidFill>
                    <a:srgbClr val="E7E6E6"/>
                  </a:solidFill>
                  <a:latin typeface="Nickainley"/>
                  <a:ea typeface="Nickainley"/>
                  <a:cs typeface="Nickainley"/>
                  <a:sym typeface="Nickainley"/>
                </a:rPr>
                <a:t>Vermessungsamt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0907" y="2894997"/>
            <a:ext cx="4237336" cy="2695340"/>
            <a:chOff x="0" y="0"/>
            <a:chExt cx="8474672" cy="5390680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8449310" cy="5365369"/>
            </a:xfrm>
            <a:custGeom>
              <a:avLst/>
              <a:gdLst/>
              <a:ahLst/>
              <a:cxnLst/>
              <a:rect l="l" t="t" r="r" b="b"/>
              <a:pathLst>
                <a:path w="8449310" h="5365369">
                  <a:moveTo>
                    <a:pt x="0" y="536575"/>
                  </a:moveTo>
                  <a:cubicBezTo>
                    <a:pt x="0" y="240157"/>
                    <a:pt x="240665" y="0"/>
                    <a:pt x="537464" y="0"/>
                  </a:cubicBezTo>
                  <a:lnTo>
                    <a:pt x="7911846" y="0"/>
                  </a:lnTo>
                  <a:cubicBezTo>
                    <a:pt x="8208645" y="0"/>
                    <a:pt x="8449310" y="240157"/>
                    <a:pt x="8449310" y="536575"/>
                  </a:cubicBezTo>
                  <a:lnTo>
                    <a:pt x="8449310" y="4828794"/>
                  </a:lnTo>
                  <a:cubicBezTo>
                    <a:pt x="8449310" y="5125085"/>
                    <a:pt x="8208645" y="5365369"/>
                    <a:pt x="7911846" y="5365369"/>
                  </a:cubicBezTo>
                  <a:lnTo>
                    <a:pt x="537464" y="5365369"/>
                  </a:lnTo>
                  <a:cubicBezTo>
                    <a:pt x="240665" y="5365242"/>
                    <a:pt x="0" y="5125085"/>
                    <a:pt x="0" y="4828794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8474710" cy="5390769"/>
            </a:xfrm>
            <a:custGeom>
              <a:avLst/>
              <a:gdLst/>
              <a:ahLst/>
              <a:cxnLst/>
              <a:rect l="l" t="t" r="r" b="b"/>
              <a:pathLst>
                <a:path w="8474710" h="5390769">
                  <a:moveTo>
                    <a:pt x="0" y="549275"/>
                  </a:moveTo>
                  <a:cubicBezTo>
                    <a:pt x="0" y="245872"/>
                    <a:pt x="246380" y="0"/>
                    <a:pt x="550164" y="0"/>
                  </a:cubicBezTo>
                  <a:lnTo>
                    <a:pt x="7924546" y="0"/>
                  </a:lnTo>
                  <a:lnTo>
                    <a:pt x="7924546" y="12700"/>
                  </a:lnTo>
                  <a:lnTo>
                    <a:pt x="7924546" y="0"/>
                  </a:lnTo>
                  <a:cubicBezTo>
                    <a:pt x="8228330" y="0"/>
                    <a:pt x="8474710" y="245872"/>
                    <a:pt x="8474710" y="549275"/>
                  </a:cubicBezTo>
                  <a:lnTo>
                    <a:pt x="8462010" y="549275"/>
                  </a:lnTo>
                  <a:lnTo>
                    <a:pt x="8474710" y="549275"/>
                  </a:lnTo>
                  <a:lnTo>
                    <a:pt x="8474710" y="4841494"/>
                  </a:lnTo>
                  <a:lnTo>
                    <a:pt x="8462010" y="4841494"/>
                  </a:lnTo>
                  <a:lnTo>
                    <a:pt x="8474710" y="4841494"/>
                  </a:lnTo>
                  <a:cubicBezTo>
                    <a:pt x="8474710" y="5144897"/>
                    <a:pt x="8228330" y="5390769"/>
                    <a:pt x="7924546" y="5390769"/>
                  </a:cubicBezTo>
                  <a:lnTo>
                    <a:pt x="7924546" y="5378069"/>
                  </a:lnTo>
                  <a:lnTo>
                    <a:pt x="7924546" y="5390769"/>
                  </a:lnTo>
                  <a:lnTo>
                    <a:pt x="550164" y="5390769"/>
                  </a:lnTo>
                  <a:lnTo>
                    <a:pt x="550164" y="5378069"/>
                  </a:lnTo>
                  <a:lnTo>
                    <a:pt x="550164" y="5390769"/>
                  </a:lnTo>
                  <a:cubicBezTo>
                    <a:pt x="246380" y="5390642"/>
                    <a:pt x="0" y="5144770"/>
                    <a:pt x="0" y="4841494"/>
                  </a:cubicBezTo>
                  <a:lnTo>
                    <a:pt x="0" y="549275"/>
                  </a:lnTo>
                  <a:lnTo>
                    <a:pt x="12700" y="549275"/>
                  </a:lnTo>
                  <a:lnTo>
                    <a:pt x="0" y="549275"/>
                  </a:lnTo>
                  <a:moveTo>
                    <a:pt x="25400" y="549275"/>
                  </a:moveTo>
                  <a:lnTo>
                    <a:pt x="25400" y="4841494"/>
                  </a:lnTo>
                  <a:lnTo>
                    <a:pt x="12700" y="4841494"/>
                  </a:lnTo>
                  <a:lnTo>
                    <a:pt x="25400" y="4841494"/>
                  </a:lnTo>
                  <a:cubicBezTo>
                    <a:pt x="25400" y="5130800"/>
                    <a:pt x="260350" y="5365242"/>
                    <a:pt x="550164" y="5365242"/>
                  </a:cubicBezTo>
                  <a:lnTo>
                    <a:pt x="7924546" y="5365242"/>
                  </a:lnTo>
                  <a:cubicBezTo>
                    <a:pt x="8214360" y="5365242"/>
                    <a:pt x="8449310" y="5130673"/>
                    <a:pt x="8449310" y="4841367"/>
                  </a:cubicBezTo>
                  <a:lnTo>
                    <a:pt x="8449310" y="549275"/>
                  </a:lnTo>
                  <a:cubicBezTo>
                    <a:pt x="8449310" y="259969"/>
                    <a:pt x="8214360" y="25400"/>
                    <a:pt x="7924546" y="25400"/>
                  </a:cubicBezTo>
                  <a:lnTo>
                    <a:pt x="550164" y="25400"/>
                  </a:lnTo>
                  <a:lnTo>
                    <a:pt x="550164" y="12700"/>
                  </a:lnTo>
                  <a:lnTo>
                    <a:pt x="550164" y="25400"/>
                  </a:lnTo>
                  <a:cubicBezTo>
                    <a:pt x="260350" y="25400"/>
                    <a:pt x="25400" y="259969"/>
                    <a:pt x="25400" y="549275"/>
                  </a:cubicBezTo>
                  <a:close/>
                </a:path>
              </a:pathLst>
            </a:custGeom>
            <a:solidFill>
              <a:srgbClr val="E7E6E6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30312" y="3340932"/>
            <a:ext cx="4237336" cy="2695340"/>
            <a:chOff x="0" y="0"/>
            <a:chExt cx="8474672" cy="539068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8449310" cy="5365369"/>
            </a:xfrm>
            <a:custGeom>
              <a:avLst/>
              <a:gdLst/>
              <a:ahLst/>
              <a:cxnLst/>
              <a:rect l="l" t="t" r="r" b="b"/>
              <a:pathLst>
                <a:path w="8449310" h="5365369">
                  <a:moveTo>
                    <a:pt x="0" y="536575"/>
                  </a:moveTo>
                  <a:cubicBezTo>
                    <a:pt x="0" y="240157"/>
                    <a:pt x="240665" y="0"/>
                    <a:pt x="537464" y="0"/>
                  </a:cubicBezTo>
                  <a:lnTo>
                    <a:pt x="7911846" y="0"/>
                  </a:lnTo>
                  <a:cubicBezTo>
                    <a:pt x="8208645" y="0"/>
                    <a:pt x="8449310" y="240157"/>
                    <a:pt x="8449310" y="536575"/>
                  </a:cubicBezTo>
                  <a:lnTo>
                    <a:pt x="8449310" y="4828794"/>
                  </a:lnTo>
                  <a:cubicBezTo>
                    <a:pt x="8449310" y="5125085"/>
                    <a:pt x="8208645" y="5365369"/>
                    <a:pt x="7911846" y="5365369"/>
                  </a:cubicBezTo>
                  <a:lnTo>
                    <a:pt x="537464" y="5365369"/>
                  </a:lnTo>
                  <a:cubicBezTo>
                    <a:pt x="240665" y="5365242"/>
                    <a:pt x="0" y="5125085"/>
                    <a:pt x="0" y="4828794"/>
                  </a:cubicBezTo>
                  <a:close/>
                </a:path>
              </a:pathLst>
            </a:custGeom>
            <a:solidFill>
              <a:srgbClr val="E7E6E6">
                <a:alpha val="80784"/>
              </a:srgbClr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8474710" cy="5390769"/>
            </a:xfrm>
            <a:custGeom>
              <a:avLst/>
              <a:gdLst/>
              <a:ahLst/>
              <a:cxnLst/>
              <a:rect l="l" t="t" r="r" b="b"/>
              <a:pathLst>
                <a:path w="8474710" h="5390769">
                  <a:moveTo>
                    <a:pt x="0" y="549275"/>
                  </a:moveTo>
                  <a:cubicBezTo>
                    <a:pt x="0" y="245872"/>
                    <a:pt x="246380" y="0"/>
                    <a:pt x="550164" y="0"/>
                  </a:cubicBezTo>
                  <a:lnTo>
                    <a:pt x="7924546" y="0"/>
                  </a:lnTo>
                  <a:lnTo>
                    <a:pt x="7924546" y="12700"/>
                  </a:lnTo>
                  <a:lnTo>
                    <a:pt x="7924546" y="0"/>
                  </a:lnTo>
                  <a:cubicBezTo>
                    <a:pt x="8228330" y="0"/>
                    <a:pt x="8474710" y="245872"/>
                    <a:pt x="8474710" y="549275"/>
                  </a:cubicBezTo>
                  <a:lnTo>
                    <a:pt x="8462010" y="549275"/>
                  </a:lnTo>
                  <a:lnTo>
                    <a:pt x="8474710" y="549275"/>
                  </a:lnTo>
                  <a:lnTo>
                    <a:pt x="8474710" y="4841494"/>
                  </a:lnTo>
                  <a:lnTo>
                    <a:pt x="8462010" y="4841494"/>
                  </a:lnTo>
                  <a:lnTo>
                    <a:pt x="8474710" y="4841494"/>
                  </a:lnTo>
                  <a:cubicBezTo>
                    <a:pt x="8474710" y="5144897"/>
                    <a:pt x="8228330" y="5390769"/>
                    <a:pt x="7924546" y="5390769"/>
                  </a:cubicBezTo>
                  <a:lnTo>
                    <a:pt x="7924546" y="5378069"/>
                  </a:lnTo>
                  <a:lnTo>
                    <a:pt x="7924546" y="5390769"/>
                  </a:lnTo>
                  <a:lnTo>
                    <a:pt x="550164" y="5390769"/>
                  </a:lnTo>
                  <a:lnTo>
                    <a:pt x="550164" y="5378069"/>
                  </a:lnTo>
                  <a:lnTo>
                    <a:pt x="550164" y="5390769"/>
                  </a:lnTo>
                  <a:cubicBezTo>
                    <a:pt x="246380" y="5390642"/>
                    <a:pt x="0" y="5144770"/>
                    <a:pt x="0" y="4841494"/>
                  </a:cubicBezTo>
                  <a:lnTo>
                    <a:pt x="0" y="549275"/>
                  </a:lnTo>
                  <a:lnTo>
                    <a:pt x="12700" y="549275"/>
                  </a:lnTo>
                  <a:lnTo>
                    <a:pt x="0" y="549275"/>
                  </a:lnTo>
                  <a:moveTo>
                    <a:pt x="25400" y="549275"/>
                  </a:moveTo>
                  <a:lnTo>
                    <a:pt x="25400" y="4841494"/>
                  </a:lnTo>
                  <a:lnTo>
                    <a:pt x="12700" y="4841494"/>
                  </a:lnTo>
                  <a:lnTo>
                    <a:pt x="25400" y="4841494"/>
                  </a:lnTo>
                  <a:cubicBezTo>
                    <a:pt x="25400" y="5130800"/>
                    <a:pt x="260350" y="5365242"/>
                    <a:pt x="550164" y="5365242"/>
                  </a:cubicBezTo>
                  <a:lnTo>
                    <a:pt x="7924546" y="5365242"/>
                  </a:lnTo>
                  <a:cubicBezTo>
                    <a:pt x="8214360" y="5365242"/>
                    <a:pt x="8449310" y="5130673"/>
                    <a:pt x="8449310" y="4841367"/>
                  </a:cubicBezTo>
                  <a:lnTo>
                    <a:pt x="8449310" y="549275"/>
                  </a:lnTo>
                  <a:cubicBezTo>
                    <a:pt x="8449310" y="259969"/>
                    <a:pt x="8214360" y="25400"/>
                    <a:pt x="7924546" y="25400"/>
                  </a:cubicBezTo>
                  <a:lnTo>
                    <a:pt x="550164" y="25400"/>
                  </a:lnTo>
                  <a:lnTo>
                    <a:pt x="550164" y="12700"/>
                  </a:lnTo>
                  <a:lnTo>
                    <a:pt x="550164" y="25400"/>
                  </a:lnTo>
                  <a:cubicBezTo>
                    <a:pt x="260350" y="25400"/>
                    <a:pt x="25400" y="259969"/>
                    <a:pt x="25400" y="549275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08887" y="3419507"/>
            <a:ext cx="4080193" cy="2600758"/>
            <a:chOff x="0" y="0"/>
            <a:chExt cx="8160385" cy="52015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60382" cy="5201520"/>
            </a:xfrm>
            <a:custGeom>
              <a:avLst/>
              <a:gdLst/>
              <a:ahLst/>
              <a:cxnLst/>
              <a:rect l="l" t="t" r="r" b="b"/>
              <a:pathLst>
                <a:path w="8160382" h="5201520">
                  <a:moveTo>
                    <a:pt x="0" y="0"/>
                  </a:moveTo>
                  <a:lnTo>
                    <a:pt x="8160382" y="0"/>
                  </a:lnTo>
                  <a:lnTo>
                    <a:pt x="8160382" y="5201520"/>
                  </a:lnTo>
                  <a:lnTo>
                    <a:pt x="0" y="520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9814" r="-29814" b="240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8160385" cy="51634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 defTabSz="609630">
                <a:lnSpc>
                  <a:spcPts val="2700"/>
                </a:lnSpc>
              </a:pPr>
              <a:r>
                <a:rPr lang="en-US" sz="2500">
                  <a:solidFill>
                    <a:srgbClr val="51ABB2"/>
                  </a:solidFill>
                  <a:latin typeface="Inter"/>
                  <a:ea typeface="Inter"/>
                  <a:cs typeface="Inter"/>
                  <a:sym typeface="Inter"/>
                </a:rPr>
                <a:t>Ein Flurstück ist ein abgegrenzter Teil der Erdoberfläche mit fester Grenze und eigener Nummer (im Liegenschaftskataster festgelegt)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324353" y="2894997"/>
            <a:ext cx="4237336" cy="2695340"/>
            <a:chOff x="0" y="0"/>
            <a:chExt cx="8474672" cy="5390680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8449310" cy="5365369"/>
            </a:xfrm>
            <a:custGeom>
              <a:avLst/>
              <a:gdLst/>
              <a:ahLst/>
              <a:cxnLst/>
              <a:rect l="l" t="t" r="r" b="b"/>
              <a:pathLst>
                <a:path w="8449310" h="5365369">
                  <a:moveTo>
                    <a:pt x="0" y="536575"/>
                  </a:moveTo>
                  <a:cubicBezTo>
                    <a:pt x="0" y="240157"/>
                    <a:pt x="240665" y="0"/>
                    <a:pt x="537464" y="0"/>
                  </a:cubicBezTo>
                  <a:lnTo>
                    <a:pt x="7911846" y="0"/>
                  </a:lnTo>
                  <a:cubicBezTo>
                    <a:pt x="8208645" y="0"/>
                    <a:pt x="8449310" y="240157"/>
                    <a:pt x="8449310" y="536575"/>
                  </a:cubicBezTo>
                  <a:lnTo>
                    <a:pt x="8449310" y="4828794"/>
                  </a:lnTo>
                  <a:cubicBezTo>
                    <a:pt x="8449310" y="5125085"/>
                    <a:pt x="8208645" y="5365369"/>
                    <a:pt x="7911846" y="5365369"/>
                  </a:cubicBezTo>
                  <a:lnTo>
                    <a:pt x="537464" y="5365369"/>
                  </a:lnTo>
                  <a:cubicBezTo>
                    <a:pt x="240665" y="5365242"/>
                    <a:pt x="0" y="5125085"/>
                    <a:pt x="0" y="4828794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8474710" cy="5390769"/>
            </a:xfrm>
            <a:custGeom>
              <a:avLst/>
              <a:gdLst/>
              <a:ahLst/>
              <a:cxnLst/>
              <a:rect l="l" t="t" r="r" b="b"/>
              <a:pathLst>
                <a:path w="8474710" h="5390769">
                  <a:moveTo>
                    <a:pt x="0" y="549275"/>
                  </a:moveTo>
                  <a:cubicBezTo>
                    <a:pt x="0" y="245872"/>
                    <a:pt x="246380" y="0"/>
                    <a:pt x="550164" y="0"/>
                  </a:cubicBezTo>
                  <a:lnTo>
                    <a:pt x="7924546" y="0"/>
                  </a:lnTo>
                  <a:lnTo>
                    <a:pt x="7924546" y="12700"/>
                  </a:lnTo>
                  <a:lnTo>
                    <a:pt x="7924546" y="0"/>
                  </a:lnTo>
                  <a:cubicBezTo>
                    <a:pt x="8228330" y="0"/>
                    <a:pt x="8474710" y="245872"/>
                    <a:pt x="8474710" y="549275"/>
                  </a:cubicBezTo>
                  <a:lnTo>
                    <a:pt x="8462010" y="549275"/>
                  </a:lnTo>
                  <a:lnTo>
                    <a:pt x="8474710" y="549275"/>
                  </a:lnTo>
                  <a:lnTo>
                    <a:pt x="8474710" y="4841494"/>
                  </a:lnTo>
                  <a:lnTo>
                    <a:pt x="8462010" y="4841494"/>
                  </a:lnTo>
                  <a:lnTo>
                    <a:pt x="8474710" y="4841494"/>
                  </a:lnTo>
                  <a:cubicBezTo>
                    <a:pt x="8474710" y="5144897"/>
                    <a:pt x="8228330" y="5390769"/>
                    <a:pt x="7924546" y="5390769"/>
                  </a:cubicBezTo>
                  <a:lnTo>
                    <a:pt x="7924546" y="5378069"/>
                  </a:lnTo>
                  <a:lnTo>
                    <a:pt x="7924546" y="5390769"/>
                  </a:lnTo>
                  <a:lnTo>
                    <a:pt x="550164" y="5390769"/>
                  </a:lnTo>
                  <a:lnTo>
                    <a:pt x="550164" y="5378069"/>
                  </a:lnTo>
                  <a:lnTo>
                    <a:pt x="550164" y="5390769"/>
                  </a:lnTo>
                  <a:cubicBezTo>
                    <a:pt x="246380" y="5390642"/>
                    <a:pt x="0" y="5144770"/>
                    <a:pt x="0" y="4841494"/>
                  </a:cubicBezTo>
                  <a:lnTo>
                    <a:pt x="0" y="549275"/>
                  </a:lnTo>
                  <a:lnTo>
                    <a:pt x="12700" y="549275"/>
                  </a:lnTo>
                  <a:lnTo>
                    <a:pt x="0" y="549275"/>
                  </a:lnTo>
                  <a:moveTo>
                    <a:pt x="25400" y="549275"/>
                  </a:moveTo>
                  <a:lnTo>
                    <a:pt x="25400" y="4841494"/>
                  </a:lnTo>
                  <a:lnTo>
                    <a:pt x="12700" y="4841494"/>
                  </a:lnTo>
                  <a:lnTo>
                    <a:pt x="25400" y="4841494"/>
                  </a:lnTo>
                  <a:cubicBezTo>
                    <a:pt x="25400" y="5130800"/>
                    <a:pt x="260350" y="5365242"/>
                    <a:pt x="550164" y="5365242"/>
                  </a:cubicBezTo>
                  <a:lnTo>
                    <a:pt x="7924546" y="5365242"/>
                  </a:lnTo>
                  <a:cubicBezTo>
                    <a:pt x="8214360" y="5365242"/>
                    <a:pt x="8449310" y="5130673"/>
                    <a:pt x="8449310" y="4841367"/>
                  </a:cubicBezTo>
                  <a:lnTo>
                    <a:pt x="8449310" y="549275"/>
                  </a:lnTo>
                  <a:cubicBezTo>
                    <a:pt x="8449310" y="259969"/>
                    <a:pt x="8214360" y="25400"/>
                    <a:pt x="7924546" y="25400"/>
                  </a:cubicBezTo>
                  <a:lnTo>
                    <a:pt x="550164" y="25400"/>
                  </a:lnTo>
                  <a:lnTo>
                    <a:pt x="550164" y="12700"/>
                  </a:lnTo>
                  <a:lnTo>
                    <a:pt x="550164" y="25400"/>
                  </a:lnTo>
                  <a:cubicBezTo>
                    <a:pt x="260350" y="25400"/>
                    <a:pt x="25400" y="259969"/>
                    <a:pt x="25400" y="549275"/>
                  </a:cubicBezTo>
                  <a:close/>
                </a:path>
              </a:pathLst>
            </a:custGeom>
            <a:solidFill>
              <a:srgbClr val="E7E6E6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793757" y="3340932"/>
            <a:ext cx="4450816" cy="2695340"/>
            <a:chOff x="0" y="0"/>
            <a:chExt cx="8901632" cy="5390680"/>
          </a:xfrm>
        </p:grpSpPr>
        <p:sp>
          <p:nvSpPr>
            <p:cNvPr id="22" name="Freeform 22"/>
            <p:cNvSpPr/>
            <p:nvPr/>
          </p:nvSpPr>
          <p:spPr>
            <a:xfrm>
              <a:off x="13340" y="12700"/>
              <a:ext cx="8874993" cy="5365369"/>
            </a:xfrm>
            <a:custGeom>
              <a:avLst/>
              <a:gdLst/>
              <a:ahLst/>
              <a:cxnLst/>
              <a:rect l="l" t="t" r="r" b="b"/>
              <a:pathLst>
                <a:path w="8874993" h="5365369">
                  <a:moveTo>
                    <a:pt x="0" y="536575"/>
                  </a:moveTo>
                  <a:cubicBezTo>
                    <a:pt x="0" y="240157"/>
                    <a:pt x="252790" y="0"/>
                    <a:pt x="564542" y="0"/>
                  </a:cubicBezTo>
                  <a:lnTo>
                    <a:pt x="8310450" y="0"/>
                  </a:lnTo>
                  <a:cubicBezTo>
                    <a:pt x="8622203" y="0"/>
                    <a:pt x="8874993" y="240157"/>
                    <a:pt x="8874993" y="536575"/>
                  </a:cubicBezTo>
                  <a:lnTo>
                    <a:pt x="8874993" y="4828794"/>
                  </a:lnTo>
                  <a:cubicBezTo>
                    <a:pt x="8874993" y="5125085"/>
                    <a:pt x="8622203" y="5365369"/>
                    <a:pt x="8310450" y="5365369"/>
                  </a:cubicBezTo>
                  <a:lnTo>
                    <a:pt x="564542" y="5365369"/>
                  </a:lnTo>
                  <a:cubicBezTo>
                    <a:pt x="252790" y="5365242"/>
                    <a:pt x="0" y="5125085"/>
                    <a:pt x="0" y="4828794"/>
                  </a:cubicBezTo>
                  <a:close/>
                </a:path>
              </a:pathLst>
            </a:custGeom>
            <a:solidFill>
              <a:srgbClr val="E7E6E6">
                <a:alpha val="80784"/>
              </a:srgbClr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8901671" cy="5390769"/>
            </a:xfrm>
            <a:custGeom>
              <a:avLst/>
              <a:gdLst/>
              <a:ahLst/>
              <a:cxnLst/>
              <a:rect l="l" t="t" r="r" b="b"/>
              <a:pathLst>
                <a:path w="8901671" h="5390769">
                  <a:moveTo>
                    <a:pt x="0" y="549275"/>
                  </a:moveTo>
                  <a:cubicBezTo>
                    <a:pt x="0" y="245872"/>
                    <a:pt x="258793" y="0"/>
                    <a:pt x="577882" y="0"/>
                  </a:cubicBezTo>
                  <a:lnTo>
                    <a:pt x="8323790" y="0"/>
                  </a:lnTo>
                  <a:lnTo>
                    <a:pt x="8323790" y="12700"/>
                  </a:lnTo>
                  <a:lnTo>
                    <a:pt x="8323790" y="0"/>
                  </a:lnTo>
                  <a:cubicBezTo>
                    <a:pt x="8642880" y="0"/>
                    <a:pt x="8901671" y="245872"/>
                    <a:pt x="8901671" y="549275"/>
                  </a:cubicBezTo>
                  <a:lnTo>
                    <a:pt x="8888333" y="549275"/>
                  </a:lnTo>
                  <a:lnTo>
                    <a:pt x="8901671" y="549275"/>
                  </a:lnTo>
                  <a:lnTo>
                    <a:pt x="8901671" y="4841494"/>
                  </a:lnTo>
                  <a:lnTo>
                    <a:pt x="8888333" y="4841494"/>
                  </a:lnTo>
                  <a:lnTo>
                    <a:pt x="8901671" y="4841494"/>
                  </a:lnTo>
                  <a:cubicBezTo>
                    <a:pt x="8901671" y="5144897"/>
                    <a:pt x="8642879" y="5390769"/>
                    <a:pt x="8323790" y="5390769"/>
                  </a:cubicBezTo>
                  <a:lnTo>
                    <a:pt x="8323790" y="5378069"/>
                  </a:lnTo>
                  <a:lnTo>
                    <a:pt x="8323790" y="5390769"/>
                  </a:lnTo>
                  <a:lnTo>
                    <a:pt x="577882" y="5390769"/>
                  </a:lnTo>
                  <a:lnTo>
                    <a:pt x="577882" y="5378069"/>
                  </a:lnTo>
                  <a:lnTo>
                    <a:pt x="577882" y="5390769"/>
                  </a:lnTo>
                  <a:cubicBezTo>
                    <a:pt x="258793" y="5390642"/>
                    <a:pt x="0" y="5144770"/>
                    <a:pt x="0" y="4841494"/>
                  </a:cubicBezTo>
                  <a:lnTo>
                    <a:pt x="0" y="549275"/>
                  </a:lnTo>
                  <a:lnTo>
                    <a:pt x="13340" y="549275"/>
                  </a:lnTo>
                  <a:lnTo>
                    <a:pt x="0" y="549275"/>
                  </a:lnTo>
                  <a:moveTo>
                    <a:pt x="26680" y="549275"/>
                  </a:moveTo>
                  <a:lnTo>
                    <a:pt x="26680" y="4841494"/>
                  </a:lnTo>
                  <a:lnTo>
                    <a:pt x="13340" y="4841494"/>
                  </a:lnTo>
                  <a:lnTo>
                    <a:pt x="26680" y="4841494"/>
                  </a:lnTo>
                  <a:cubicBezTo>
                    <a:pt x="26680" y="5130800"/>
                    <a:pt x="273467" y="5365242"/>
                    <a:pt x="577882" y="5365242"/>
                  </a:cubicBezTo>
                  <a:lnTo>
                    <a:pt x="8323790" y="5365242"/>
                  </a:lnTo>
                  <a:cubicBezTo>
                    <a:pt x="8628206" y="5365242"/>
                    <a:pt x="8874992" y="5130673"/>
                    <a:pt x="8874992" y="4841367"/>
                  </a:cubicBezTo>
                  <a:lnTo>
                    <a:pt x="8874992" y="549275"/>
                  </a:lnTo>
                  <a:cubicBezTo>
                    <a:pt x="8874992" y="259969"/>
                    <a:pt x="8628206" y="25400"/>
                    <a:pt x="8323790" y="25400"/>
                  </a:cubicBezTo>
                  <a:lnTo>
                    <a:pt x="577882" y="25400"/>
                  </a:lnTo>
                  <a:lnTo>
                    <a:pt x="577882" y="12700"/>
                  </a:lnTo>
                  <a:lnTo>
                    <a:pt x="577882" y="25400"/>
                  </a:lnTo>
                  <a:cubicBezTo>
                    <a:pt x="273467" y="25400"/>
                    <a:pt x="26680" y="259969"/>
                    <a:pt x="26680" y="549275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845644" y="3388223"/>
            <a:ext cx="4347043" cy="2538199"/>
            <a:chOff x="0" y="0"/>
            <a:chExt cx="8694086" cy="507639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694082" cy="5076403"/>
            </a:xfrm>
            <a:custGeom>
              <a:avLst/>
              <a:gdLst/>
              <a:ahLst/>
              <a:cxnLst/>
              <a:rect l="l" t="t" r="r" b="b"/>
              <a:pathLst>
                <a:path w="8694082" h="5076403">
                  <a:moveTo>
                    <a:pt x="0" y="0"/>
                  </a:moveTo>
                  <a:lnTo>
                    <a:pt x="8694082" y="0"/>
                  </a:lnTo>
                  <a:lnTo>
                    <a:pt x="8694082" y="5076403"/>
                  </a:lnTo>
                  <a:lnTo>
                    <a:pt x="0" y="5076403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7984" r="-2184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8100"/>
              <a:ext cx="8694086" cy="503829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 defTabSz="609630">
                <a:lnSpc>
                  <a:spcPts val="2700"/>
                </a:lnSpc>
              </a:pPr>
              <a:r>
                <a:rPr lang="en-US" sz="2500">
                  <a:solidFill>
                    <a:srgbClr val="51ABB2"/>
                  </a:solidFill>
                  <a:latin typeface="Inter"/>
                  <a:ea typeface="Inter"/>
                  <a:cs typeface="Inter"/>
                  <a:sym typeface="Inter"/>
                </a:rPr>
                <a:t>Def.: Ein Grundstück </a:t>
              </a:r>
            </a:p>
            <a:p>
              <a:pPr algn="ctr" defTabSz="609630">
                <a:lnSpc>
                  <a:spcPts val="2700"/>
                </a:lnSpc>
              </a:pPr>
              <a:r>
                <a:rPr lang="en-US" sz="2500">
                  <a:solidFill>
                    <a:srgbClr val="51ABB2"/>
                  </a:solidFill>
                  <a:latin typeface="Inter"/>
                  <a:ea typeface="Inter"/>
                  <a:cs typeface="Inter"/>
                  <a:sym typeface="Inter"/>
                </a:rPr>
                <a:t>ist jeder räumlich abgegrenzter Teil der Erdoberfläche der im Bestandsverzeichnis gebucht ist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63" y="1126808"/>
            <a:ext cx="4828413" cy="6867525"/>
          </a:xfrm>
          <a:custGeom>
            <a:avLst/>
            <a:gdLst/>
            <a:ahLst/>
            <a:cxnLst/>
            <a:rect l="l" t="t" r="r" b="b"/>
            <a:pathLst>
              <a:path w="7242620" h="10301288">
                <a:moveTo>
                  <a:pt x="0" y="0"/>
                </a:moveTo>
                <a:lnTo>
                  <a:pt x="7242620" y="0"/>
                </a:lnTo>
                <a:lnTo>
                  <a:pt x="7242620" y="10301288"/>
                </a:lnTo>
                <a:lnTo>
                  <a:pt x="0" y="10301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358" r="-42358"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7463" y="-1330452"/>
            <a:ext cx="6113463" cy="4526280"/>
            <a:chOff x="0" y="0"/>
            <a:chExt cx="12226925" cy="9052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26925" cy="9052560"/>
            </a:xfrm>
            <a:custGeom>
              <a:avLst/>
              <a:gdLst/>
              <a:ahLst/>
              <a:cxnLst/>
              <a:rect l="l" t="t" r="r" b="b"/>
              <a:pathLst>
                <a:path w="12226925" h="9052560">
                  <a:moveTo>
                    <a:pt x="0" y="0"/>
                  </a:moveTo>
                  <a:lnTo>
                    <a:pt x="12226925" y="0"/>
                  </a:lnTo>
                  <a:lnTo>
                    <a:pt x="12226925" y="9052560"/>
                  </a:lnTo>
                  <a:lnTo>
                    <a:pt x="0" y="90525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000" b="-2000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12226925" cy="90144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3348"/>
                </a:lnSpc>
              </a:pPr>
              <a:r>
                <a:rPr lang="en-US" sz="310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KATASTERVERMESSUNG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34146" y="932688"/>
            <a:ext cx="5916606" cy="4992624"/>
            <a:chOff x="0" y="0"/>
            <a:chExt cx="11833212" cy="99852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833206" cy="9985248"/>
            </a:xfrm>
            <a:custGeom>
              <a:avLst/>
              <a:gdLst/>
              <a:ahLst/>
              <a:cxnLst/>
              <a:rect l="l" t="t" r="r" b="b"/>
              <a:pathLst>
                <a:path w="11833206" h="9985248">
                  <a:moveTo>
                    <a:pt x="0" y="0"/>
                  </a:moveTo>
                  <a:lnTo>
                    <a:pt x="11833206" y="0"/>
                  </a:lnTo>
                  <a:lnTo>
                    <a:pt x="11833206" y="9985248"/>
                  </a:lnTo>
                  <a:lnTo>
                    <a:pt x="0" y="998524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8266" r="-58266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11833212" cy="99566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Flurstücksgrenzen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werden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überprüft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festgelegt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sowie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neue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Flurstücke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gebildet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sie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dienen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alle der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Fortführung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und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Erneuerung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des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Liegenschaftskataster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Kataster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unterliegt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permanenten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Veränderungen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Unterlagen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für seine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Fortführung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die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sog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.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Fortführungsnachweise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(FN),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sind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Bestandteil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des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Katasters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FN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werden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die an den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Flurstücken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eingetretenen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Veränderungen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nachgewiesen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Breitbild</PresentationFormat>
  <Paragraphs>54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Imprint MT Shadow</vt:lpstr>
      <vt:lpstr>Inter</vt:lpstr>
      <vt:lpstr>Nickainley</vt:lpstr>
      <vt:lpstr>Recoleta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Simmerl-Hübner, Susanne</dc:creator>
  <cp:lastModifiedBy>Simmerl-Hübner, Susanne</cp:lastModifiedBy>
  <cp:revision>1</cp:revision>
  <dcterms:created xsi:type="dcterms:W3CDTF">2026-04-07T13:15:02Z</dcterms:created>
  <dcterms:modified xsi:type="dcterms:W3CDTF">2026-04-07T13:19:27Z</dcterms:modified>
</cp:coreProperties>
</file>