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5" r:id="rId2"/>
    <p:sldId id="336" r:id="rId3"/>
    <p:sldId id="337" r:id="rId4"/>
    <p:sldId id="338" r:id="rId5"/>
    <p:sldId id="447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1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667191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8387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497909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24864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423263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112174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81921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66249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57668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219150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4020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02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/>
  </p:transition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576723" y="3335865"/>
            <a:ext cx="3291840" cy="3200400"/>
            <a:chOff x="0" y="0"/>
            <a:chExt cx="6583680" cy="6400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83680" cy="6400800"/>
            </a:xfrm>
            <a:custGeom>
              <a:avLst/>
              <a:gdLst/>
              <a:ahLst/>
              <a:cxnLst/>
              <a:rect l="l" t="t" r="r" b="b"/>
              <a:pathLst>
                <a:path w="6583680" h="6400800">
                  <a:moveTo>
                    <a:pt x="6583680" y="6400800"/>
                  </a:moveTo>
                  <a:lnTo>
                    <a:pt x="6583680" y="0"/>
                  </a:lnTo>
                  <a:lnTo>
                    <a:pt x="0" y="6400800"/>
                  </a:lnTo>
                  <a:close/>
                </a:path>
              </a:pathLst>
            </a:custGeom>
            <a:solidFill>
              <a:srgbClr val="82B98F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633950" y="615534"/>
            <a:ext cx="10924102" cy="5626932"/>
            <a:chOff x="0" y="0"/>
            <a:chExt cx="21848204" cy="11253864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1848190" cy="11253851"/>
            </a:xfrm>
            <a:custGeom>
              <a:avLst/>
              <a:gdLst/>
              <a:ahLst/>
              <a:cxnLst/>
              <a:rect l="l" t="t" r="r" b="b"/>
              <a:pathLst>
                <a:path w="21848190" h="11253851">
                  <a:moveTo>
                    <a:pt x="19050" y="0"/>
                  </a:moveTo>
                  <a:lnTo>
                    <a:pt x="21829140" y="0"/>
                  </a:lnTo>
                  <a:cubicBezTo>
                    <a:pt x="21839681" y="0"/>
                    <a:pt x="21848190" y="8509"/>
                    <a:pt x="21848190" y="19050"/>
                  </a:cubicBezTo>
                  <a:lnTo>
                    <a:pt x="21848190" y="11234801"/>
                  </a:lnTo>
                  <a:cubicBezTo>
                    <a:pt x="21848190" y="11245342"/>
                    <a:pt x="21839681" y="11253851"/>
                    <a:pt x="21829140" y="11253851"/>
                  </a:cubicBezTo>
                  <a:lnTo>
                    <a:pt x="19050" y="11253851"/>
                  </a:lnTo>
                  <a:cubicBezTo>
                    <a:pt x="8509" y="11253851"/>
                    <a:pt x="0" y="11245342"/>
                    <a:pt x="0" y="11234801"/>
                  </a:cubicBezTo>
                  <a:lnTo>
                    <a:pt x="0" y="19050"/>
                  </a:lnTo>
                  <a:cubicBezTo>
                    <a:pt x="0" y="8509"/>
                    <a:pt x="8509" y="0"/>
                    <a:pt x="19050" y="0"/>
                  </a:cubicBezTo>
                  <a:moveTo>
                    <a:pt x="19050" y="38100"/>
                  </a:moveTo>
                  <a:lnTo>
                    <a:pt x="19050" y="19050"/>
                  </a:lnTo>
                  <a:lnTo>
                    <a:pt x="38100" y="19050"/>
                  </a:lnTo>
                  <a:lnTo>
                    <a:pt x="38100" y="11234801"/>
                  </a:lnTo>
                  <a:lnTo>
                    <a:pt x="19050" y="11234801"/>
                  </a:lnTo>
                  <a:lnTo>
                    <a:pt x="19050" y="11215751"/>
                  </a:lnTo>
                  <a:lnTo>
                    <a:pt x="21829140" y="11215751"/>
                  </a:lnTo>
                  <a:lnTo>
                    <a:pt x="21829140" y="11234801"/>
                  </a:lnTo>
                  <a:lnTo>
                    <a:pt x="21810090" y="11234801"/>
                  </a:lnTo>
                  <a:lnTo>
                    <a:pt x="21810090" y="19050"/>
                  </a:lnTo>
                  <a:lnTo>
                    <a:pt x="21829140" y="19050"/>
                  </a:lnTo>
                  <a:lnTo>
                    <a:pt x="21829140" y="38100"/>
                  </a:lnTo>
                  <a:lnTo>
                    <a:pt x="19050" y="38100"/>
                  </a:lnTo>
                  <a:close/>
                </a:path>
              </a:pathLst>
            </a:custGeom>
            <a:solidFill>
              <a:srgbClr val="FFB1A5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346200" y="685800"/>
            <a:ext cx="8782017" cy="1618489"/>
            <a:chOff x="0" y="0"/>
            <a:chExt cx="17564033" cy="3236978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7564038" cy="3236980"/>
            </a:xfrm>
            <a:custGeom>
              <a:avLst/>
              <a:gdLst/>
              <a:ahLst/>
              <a:cxnLst/>
              <a:rect l="l" t="t" r="r" b="b"/>
              <a:pathLst>
                <a:path w="17564038" h="3236980">
                  <a:moveTo>
                    <a:pt x="0" y="0"/>
                  </a:moveTo>
                  <a:lnTo>
                    <a:pt x="17564038" y="0"/>
                  </a:lnTo>
                  <a:lnTo>
                    <a:pt x="17564038" y="3236980"/>
                  </a:lnTo>
                  <a:lnTo>
                    <a:pt x="0" y="3236980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47212" r="8052" b="-47212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85725"/>
              <a:ext cx="17564033" cy="3151253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4860"/>
                </a:lnSpc>
              </a:pPr>
              <a:r>
                <a:rPr lang="en-US" sz="4500">
                  <a:solidFill>
                    <a:srgbClr val="303030"/>
                  </a:solidFill>
                  <a:latin typeface="Recoleta"/>
                  <a:ea typeface="Recoleta"/>
                  <a:cs typeface="Recoleta"/>
                  <a:sym typeface="Recoleta"/>
                </a:rPr>
                <a:t>Testamentsvollstreckervermerk §§ 2197 ff BGB, § 52 GBO</a:t>
              </a: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161045" y="2563040"/>
            <a:ext cx="8967172" cy="32316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10231" lvl="1" indent="-205116" defTabSz="609630">
              <a:lnSpc>
                <a:spcPts val="2052"/>
              </a:lnSpc>
              <a:buFont typeface="Arial"/>
              <a:buChar char="•"/>
            </a:pP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Erblasser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kann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anordnen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,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dass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Testamentsvollstrecker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den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Nachlass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verwaltet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(§ 2205 BGB)</a:t>
            </a:r>
          </a:p>
          <a:p>
            <a:pPr defTabSz="609630">
              <a:lnSpc>
                <a:spcPts val="2052"/>
              </a:lnSpc>
            </a:pPr>
            <a:endParaRPr lang="en-US" sz="1900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410231" lvl="1" indent="-205116" defTabSz="609630">
              <a:lnSpc>
                <a:spcPts val="2052"/>
              </a:lnSpc>
              <a:buFont typeface="Arial"/>
              <a:buChar char="•"/>
            </a:pP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§ 52 GBO: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ist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ein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gutgläubiger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Erwerb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eines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Grundstücks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von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einem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insoweit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nicht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verfügungsberechtigten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Erben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ausgeschlossen</a:t>
            </a:r>
            <a:endParaRPr lang="en-US" sz="1900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defTabSz="609630">
              <a:lnSpc>
                <a:spcPts val="2052"/>
              </a:lnSpc>
            </a:pPr>
            <a:endParaRPr lang="en-US" sz="1900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410231" lvl="1" indent="-205116" defTabSz="609630">
              <a:lnSpc>
                <a:spcPts val="2052"/>
              </a:lnSpc>
              <a:buFont typeface="Arial"/>
              <a:buChar char="•"/>
            </a:pP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„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Testamentsvollstreckung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ist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angeordnet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(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Amtsgericht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Mitte, 61 VI 1/2020),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eingetragen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am…“</a:t>
            </a:r>
          </a:p>
          <a:p>
            <a:pPr defTabSz="609630">
              <a:lnSpc>
                <a:spcPts val="2052"/>
              </a:lnSpc>
            </a:pPr>
            <a:endParaRPr lang="en-US" sz="1900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410231" lvl="1" indent="-205116" defTabSz="609630">
              <a:lnSpc>
                <a:spcPts val="2052"/>
              </a:lnSpc>
              <a:buFont typeface="Arial"/>
              <a:buChar char="•"/>
            </a:pP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Vermerk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bewirkt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für den Erben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eine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Grundbuchsperre</a:t>
            </a:r>
            <a:endParaRPr lang="en-US" sz="1900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defTabSz="609630">
              <a:lnSpc>
                <a:spcPts val="2052"/>
              </a:lnSpc>
            </a:pP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     → 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ohne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Testamentsvollstrecker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kann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Erbe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über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die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Nachlassimmobilie</a:t>
            </a: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 </a:t>
            </a:r>
          </a:p>
          <a:p>
            <a:pPr defTabSz="609630">
              <a:lnSpc>
                <a:spcPts val="2052"/>
              </a:lnSpc>
            </a:pPr>
            <a:r>
              <a:rPr lang="en-US" sz="1900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           nicht </a:t>
            </a:r>
            <a:r>
              <a:rPr lang="en-US" sz="1900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verfügen</a:t>
            </a:r>
            <a:endParaRPr lang="en-US" sz="1900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576723" y="3335865"/>
            <a:ext cx="3291840" cy="3200400"/>
            <a:chOff x="0" y="0"/>
            <a:chExt cx="6583680" cy="6400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83680" cy="6400800"/>
            </a:xfrm>
            <a:custGeom>
              <a:avLst/>
              <a:gdLst/>
              <a:ahLst/>
              <a:cxnLst/>
              <a:rect l="l" t="t" r="r" b="b"/>
              <a:pathLst>
                <a:path w="6583680" h="6400800">
                  <a:moveTo>
                    <a:pt x="6583680" y="6400800"/>
                  </a:moveTo>
                  <a:lnTo>
                    <a:pt x="6583680" y="0"/>
                  </a:lnTo>
                  <a:lnTo>
                    <a:pt x="0" y="6400800"/>
                  </a:lnTo>
                  <a:close/>
                </a:path>
              </a:pathLst>
            </a:custGeom>
            <a:solidFill>
              <a:srgbClr val="82B98F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743914" y="615534"/>
            <a:ext cx="10924102" cy="5626932"/>
            <a:chOff x="0" y="0"/>
            <a:chExt cx="21848204" cy="11253864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1848190" cy="11253851"/>
            </a:xfrm>
            <a:custGeom>
              <a:avLst/>
              <a:gdLst/>
              <a:ahLst/>
              <a:cxnLst/>
              <a:rect l="l" t="t" r="r" b="b"/>
              <a:pathLst>
                <a:path w="21848190" h="11253851">
                  <a:moveTo>
                    <a:pt x="19050" y="0"/>
                  </a:moveTo>
                  <a:lnTo>
                    <a:pt x="21829140" y="0"/>
                  </a:lnTo>
                  <a:cubicBezTo>
                    <a:pt x="21839681" y="0"/>
                    <a:pt x="21848190" y="8509"/>
                    <a:pt x="21848190" y="19050"/>
                  </a:cubicBezTo>
                  <a:lnTo>
                    <a:pt x="21848190" y="11234801"/>
                  </a:lnTo>
                  <a:cubicBezTo>
                    <a:pt x="21848190" y="11245342"/>
                    <a:pt x="21839681" y="11253851"/>
                    <a:pt x="21829140" y="11253851"/>
                  </a:cubicBezTo>
                  <a:lnTo>
                    <a:pt x="19050" y="11253851"/>
                  </a:lnTo>
                  <a:cubicBezTo>
                    <a:pt x="8509" y="11253851"/>
                    <a:pt x="0" y="11245342"/>
                    <a:pt x="0" y="11234801"/>
                  </a:cubicBezTo>
                  <a:lnTo>
                    <a:pt x="0" y="19050"/>
                  </a:lnTo>
                  <a:cubicBezTo>
                    <a:pt x="0" y="8509"/>
                    <a:pt x="8509" y="0"/>
                    <a:pt x="19050" y="0"/>
                  </a:cubicBezTo>
                  <a:moveTo>
                    <a:pt x="19050" y="38100"/>
                  </a:moveTo>
                  <a:lnTo>
                    <a:pt x="19050" y="19050"/>
                  </a:lnTo>
                  <a:lnTo>
                    <a:pt x="38100" y="19050"/>
                  </a:lnTo>
                  <a:lnTo>
                    <a:pt x="38100" y="11234801"/>
                  </a:lnTo>
                  <a:lnTo>
                    <a:pt x="19050" y="11234801"/>
                  </a:lnTo>
                  <a:lnTo>
                    <a:pt x="19050" y="11215751"/>
                  </a:lnTo>
                  <a:lnTo>
                    <a:pt x="21829140" y="11215751"/>
                  </a:lnTo>
                  <a:lnTo>
                    <a:pt x="21829140" y="11234801"/>
                  </a:lnTo>
                  <a:lnTo>
                    <a:pt x="21810090" y="11234801"/>
                  </a:lnTo>
                  <a:lnTo>
                    <a:pt x="21810090" y="19050"/>
                  </a:lnTo>
                  <a:lnTo>
                    <a:pt x="21829140" y="19050"/>
                  </a:lnTo>
                  <a:lnTo>
                    <a:pt x="21829140" y="38100"/>
                  </a:lnTo>
                  <a:lnTo>
                    <a:pt x="19050" y="38100"/>
                  </a:lnTo>
                  <a:close/>
                </a:path>
              </a:pathLst>
            </a:custGeom>
            <a:solidFill>
              <a:srgbClr val="FFB1A5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286484" y="-18380"/>
            <a:ext cx="8135773" cy="2198189"/>
            <a:chOff x="2488" y="-2137949"/>
            <a:chExt cx="16271546" cy="4396377"/>
          </a:xfrm>
        </p:grpSpPr>
        <p:sp>
          <p:nvSpPr>
            <p:cNvPr id="7" name="Freeform 7"/>
            <p:cNvSpPr/>
            <p:nvPr/>
          </p:nvSpPr>
          <p:spPr>
            <a:xfrm>
              <a:off x="124404" y="-2137949"/>
              <a:ext cx="16149630" cy="3236981"/>
            </a:xfrm>
            <a:custGeom>
              <a:avLst/>
              <a:gdLst/>
              <a:ahLst/>
              <a:cxnLst/>
              <a:rect l="l" t="t" r="r" b="b"/>
              <a:pathLst>
                <a:path w="16149630" h="3236980">
                  <a:moveTo>
                    <a:pt x="0" y="0"/>
                  </a:moveTo>
                  <a:lnTo>
                    <a:pt x="16149630" y="0"/>
                  </a:lnTo>
                  <a:lnTo>
                    <a:pt x="16149630" y="3236980"/>
                  </a:lnTo>
                  <a:lnTo>
                    <a:pt x="0" y="3236980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47212" b="-47212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2488" y="-854725"/>
              <a:ext cx="16149625" cy="3113153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7776"/>
                </a:lnSpc>
              </a:pPr>
              <a:r>
                <a:rPr lang="en-US" sz="7200" dirty="0" err="1">
                  <a:solidFill>
                    <a:srgbClr val="303030"/>
                  </a:solidFill>
                  <a:latin typeface="Nickainley"/>
                  <a:ea typeface="Nickainley"/>
                  <a:cs typeface="Nickainley"/>
                  <a:sym typeface="Nickainley"/>
                </a:rPr>
                <a:t>Nacherbenvermerk</a:t>
              </a:r>
              <a:endParaRPr lang="en-US" sz="7200" dirty="0">
                <a:solidFill>
                  <a:srgbClr val="303030"/>
                </a:solidFill>
                <a:latin typeface="Nickainley"/>
                <a:ea typeface="Nickainley"/>
                <a:cs typeface="Nickainley"/>
                <a:sym typeface="Nickainley"/>
              </a:endParaRP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225523" y="2150865"/>
            <a:ext cx="10222563" cy="43081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3870" lvl="1" indent="-171935" defTabSz="609630">
              <a:buFont typeface="Arial"/>
              <a:buChar char="•"/>
            </a:pP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Vorerbe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und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Nacherbe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(§2100 BGB)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sind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in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zeitlicher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Reihenfolge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als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Erben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Gesamtrechtsnachfolger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des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Erblassers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(§ 1922 Abs. 1 BGB)</a:t>
            </a:r>
          </a:p>
          <a:p>
            <a:pPr marL="171935" lvl="1" defTabSz="609630"/>
            <a:endParaRPr lang="en-US" sz="2133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343870" lvl="1" indent="-171935" defTabSz="609630">
              <a:buFont typeface="Arial"/>
              <a:buChar char="•"/>
            </a:pP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Der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Vorerbe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ist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also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nur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Erbe auf Zeit</a:t>
            </a:r>
          </a:p>
          <a:p>
            <a:pPr marL="171935" lvl="1" defTabSz="609630"/>
            <a:endParaRPr lang="en-US" sz="2133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343870" lvl="1" indent="-171935" defTabSz="609630">
              <a:buFont typeface="Arial"/>
              <a:buChar char="•"/>
            </a:pP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verhindert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,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dass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der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Vorerbe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das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Grundstück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unrechtmäßig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veräußert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    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oder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belastet</a:t>
            </a:r>
            <a:endParaRPr lang="en-US" sz="2133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171935" lvl="1" defTabSz="609630"/>
            <a:endParaRPr lang="en-US" sz="2133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343870" lvl="1" indent="-171935" defTabSz="609630">
              <a:buFont typeface="Arial"/>
              <a:buChar char="•"/>
            </a:pP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schützt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Nacherben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vor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gutgläubigem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Erwerb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durch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Dritte</a:t>
            </a:r>
            <a:endParaRPr lang="en-US" sz="2133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171935" lvl="1" defTabSz="609630"/>
            <a:endParaRPr lang="en-US" sz="2133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343870" lvl="1" indent="-171935" defTabSz="609630">
              <a:buFont typeface="Arial"/>
              <a:buChar char="•"/>
            </a:pP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der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Vermerk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schränkt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die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Verfügungsbefugnis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des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Vorerben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              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erheblich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133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ein</a:t>
            </a:r>
            <a:r>
              <a:rPr lang="en-US" sz="2133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§ 2112 BGB</a:t>
            </a:r>
          </a:p>
          <a:p>
            <a:pPr marL="343870" lvl="1" indent="-171935" defTabSz="609630"/>
            <a:endParaRPr lang="en-US" sz="2400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514371" y="885342"/>
            <a:ext cx="2883785" cy="2743200"/>
          </a:xfrm>
          <a:custGeom>
            <a:avLst/>
            <a:gdLst/>
            <a:ahLst/>
            <a:cxnLst/>
            <a:rect l="l" t="t" r="r" b="b"/>
            <a:pathLst>
              <a:path w="4325677" h="4114800">
                <a:moveTo>
                  <a:pt x="0" y="0"/>
                </a:moveTo>
                <a:lnTo>
                  <a:pt x="4325677" y="0"/>
                </a:lnTo>
                <a:lnTo>
                  <a:pt x="432567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2562" b="-2562"/>
            </a:stretch>
          </a:blipFill>
        </p:spPr>
        <p:txBody>
          <a:bodyPr/>
          <a:lstStyle/>
          <a:p>
            <a:pPr defTabSz="609630"/>
            <a:endParaRPr lang="de-DE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210409" y="2778505"/>
            <a:ext cx="8615464" cy="21159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3345"/>
              </a:lnSpc>
              <a:spcBef>
                <a:spcPct val="0"/>
              </a:spcBef>
            </a:pP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Herr Schmidt (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Erblasser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)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möchte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 seine 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Ehefrau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 (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Vorerbin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)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absichern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,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damit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sie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im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gemeinsamen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 Haus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wohnen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kann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. Die Kinder (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Nacherben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)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sollen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 das Haus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aber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nach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 dem Tod der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Ehefrau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 </a:t>
            </a:r>
            <a:r>
              <a:rPr lang="en-US" sz="3097" dirty="0" err="1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erhalten</a:t>
            </a:r>
            <a:r>
              <a:rPr lang="en-US" sz="3097" dirty="0">
                <a:solidFill>
                  <a:srgbClr val="7CA686"/>
                </a:solidFill>
                <a:latin typeface="Recoleta"/>
                <a:ea typeface="Recoleta"/>
                <a:cs typeface="Recoleta"/>
                <a:sym typeface="Recoleta"/>
              </a:rPr>
              <a:t>. 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576723" y="3335865"/>
            <a:ext cx="3291840" cy="3200400"/>
            <a:chOff x="0" y="0"/>
            <a:chExt cx="6583680" cy="6400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83680" cy="6400800"/>
            </a:xfrm>
            <a:custGeom>
              <a:avLst/>
              <a:gdLst/>
              <a:ahLst/>
              <a:cxnLst/>
              <a:rect l="l" t="t" r="r" b="b"/>
              <a:pathLst>
                <a:path w="6583680" h="6400800">
                  <a:moveTo>
                    <a:pt x="6583680" y="6400800"/>
                  </a:moveTo>
                  <a:lnTo>
                    <a:pt x="6583680" y="0"/>
                  </a:lnTo>
                  <a:lnTo>
                    <a:pt x="0" y="6400800"/>
                  </a:lnTo>
                  <a:close/>
                </a:path>
              </a:pathLst>
            </a:custGeom>
            <a:solidFill>
              <a:srgbClr val="82B98F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632251" y="613753"/>
            <a:ext cx="10924102" cy="5626932"/>
            <a:chOff x="0" y="0"/>
            <a:chExt cx="21848204" cy="11253864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1848190" cy="11253851"/>
            </a:xfrm>
            <a:custGeom>
              <a:avLst/>
              <a:gdLst/>
              <a:ahLst/>
              <a:cxnLst/>
              <a:rect l="l" t="t" r="r" b="b"/>
              <a:pathLst>
                <a:path w="21848190" h="11253851">
                  <a:moveTo>
                    <a:pt x="19050" y="0"/>
                  </a:moveTo>
                  <a:lnTo>
                    <a:pt x="21829140" y="0"/>
                  </a:lnTo>
                  <a:cubicBezTo>
                    <a:pt x="21839681" y="0"/>
                    <a:pt x="21848190" y="8509"/>
                    <a:pt x="21848190" y="19050"/>
                  </a:cubicBezTo>
                  <a:lnTo>
                    <a:pt x="21848190" y="11234801"/>
                  </a:lnTo>
                  <a:cubicBezTo>
                    <a:pt x="21848190" y="11245342"/>
                    <a:pt x="21839681" y="11253851"/>
                    <a:pt x="21829140" y="11253851"/>
                  </a:cubicBezTo>
                  <a:lnTo>
                    <a:pt x="19050" y="11253851"/>
                  </a:lnTo>
                  <a:cubicBezTo>
                    <a:pt x="8509" y="11253851"/>
                    <a:pt x="0" y="11245342"/>
                    <a:pt x="0" y="11234801"/>
                  </a:cubicBezTo>
                  <a:lnTo>
                    <a:pt x="0" y="19050"/>
                  </a:lnTo>
                  <a:cubicBezTo>
                    <a:pt x="0" y="8509"/>
                    <a:pt x="8509" y="0"/>
                    <a:pt x="19050" y="0"/>
                  </a:cubicBezTo>
                  <a:moveTo>
                    <a:pt x="19050" y="38100"/>
                  </a:moveTo>
                  <a:lnTo>
                    <a:pt x="19050" y="19050"/>
                  </a:lnTo>
                  <a:lnTo>
                    <a:pt x="38100" y="19050"/>
                  </a:lnTo>
                  <a:lnTo>
                    <a:pt x="38100" y="11234801"/>
                  </a:lnTo>
                  <a:lnTo>
                    <a:pt x="19050" y="11234801"/>
                  </a:lnTo>
                  <a:lnTo>
                    <a:pt x="19050" y="11215751"/>
                  </a:lnTo>
                  <a:lnTo>
                    <a:pt x="21829140" y="11215751"/>
                  </a:lnTo>
                  <a:lnTo>
                    <a:pt x="21829140" y="11234801"/>
                  </a:lnTo>
                  <a:lnTo>
                    <a:pt x="21810090" y="11234801"/>
                  </a:lnTo>
                  <a:lnTo>
                    <a:pt x="21810090" y="19050"/>
                  </a:lnTo>
                  <a:lnTo>
                    <a:pt x="21829140" y="19050"/>
                  </a:lnTo>
                  <a:lnTo>
                    <a:pt x="21829140" y="38100"/>
                  </a:lnTo>
                  <a:lnTo>
                    <a:pt x="19050" y="38100"/>
                  </a:lnTo>
                  <a:close/>
                </a:path>
              </a:pathLst>
            </a:custGeom>
            <a:solidFill>
              <a:srgbClr val="FFB1A5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235355" y="874726"/>
            <a:ext cx="9541444" cy="1103376"/>
            <a:chOff x="0" y="0"/>
            <a:chExt cx="19082888" cy="2206752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9082893" cy="2206754"/>
            </a:xfrm>
            <a:custGeom>
              <a:avLst/>
              <a:gdLst/>
              <a:ahLst/>
              <a:cxnLst/>
              <a:rect l="l" t="t" r="r" b="b"/>
              <a:pathLst>
                <a:path w="19082893" h="2206754">
                  <a:moveTo>
                    <a:pt x="0" y="0"/>
                  </a:moveTo>
                  <a:lnTo>
                    <a:pt x="19082893" y="0"/>
                  </a:lnTo>
                  <a:lnTo>
                    <a:pt x="19082893" y="2206754"/>
                  </a:lnTo>
                  <a:lnTo>
                    <a:pt x="0" y="2206754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69254" r="15371" b="-115939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104775"/>
              <a:ext cx="19082888" cy="2101977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>
                <a:lnSpc>
                  <a:spcPts val="6048"/>
                </a:lnSpc>
              </a:pPr>
              <a:r>
                <a:rPr lang="en-US" sz="5600">
                  <a:solidFill>
                    <a:srgbClr val="303030"/>
                  </a:solidFill>
                  <a:latin typeface="Recoleta"/>
                  <a:ea typeface="Recoleta"/>
                  <a:cs typeface="Recoleta"/>
                  <a:sym typeface="Recoleta"/>
                </a:rPr>
                <a:t>Insolvenzvermerk § 32 InsO</a:t>
              </a: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386109" y="2366863"/>
            <a:ext cx="9459433" cy="27699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01503" lvl="1" indent="-200751" defTabSz="609630">
              <a:lnSpc>
                <a:spcPts val="2397"/>
              </a:lnSpc>
              <a:buFont typeface="Arial"/>
              <a:buChar char="•"/>
            </a:pP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Schuldner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verliert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mit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Eröffnung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des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Insolvenzverfahrens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Befugnis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über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sein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Vermögen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zu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verfügen</a:t>
            </a:r>
            <a:endParaRPr lang="en-US" sz="2219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200751" lvl="1" defTabSz="609630">
              <a:lnSpc>
                <a:spcPts val="2397"/>
              </a:lnSpc>
            </a:pPr>
            <a:endParaRPr lang="en-US" sz="2219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401785" lvl="1" indent="-200892" defTabSz="609630">
              <a:lnSpc>
                <a:spcPts val="2397"/>
              </a:lnSpc>
              <a:buFont typeface="Arial"/>
              <a:buChar char="•"/>
            </a:pP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durch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Eintragung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des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Insolvenzvermerks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in das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Grundbuch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wird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der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gutgläubige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Erwerb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eines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Dritten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verhindert</a:t>
            </a:r>
            <a:endParaRPr lang="en-US" sz="2219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200893" lvl="1" defTabSz="609630">
              <a:lnSpc>
                <a:spcPts val="2397"/>
              </a:lnSpc>
            </a:pPr>
            <a:endParaRPr lang="en-US" sz="2219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401785" lvl="1" indent="-200892" defTabSz="609630">
              <a:lnSpc>
                <a:spcPts val="2397"/>
              </a:lnSpc>
              <a:buFont typeface="Arial"/>
              <a:buChar char="•"/>
            </a:pP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zuständig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für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Entscheidung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über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das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Ersuchen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bzgl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. der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Eintragung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oder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Löschung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des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Vermerks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ist</a:t>
            </a:r>
            <a:r>
              <a:rPr lang="en-US" sz="2219" dirty="0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 gem. § 12 c Abs. 2 Nr. 3 GBO der </a:t>
            </a:r>
            <a:r>
              <a:rPr lang="en-US" sz="2219" dirty="0" err="1">
                <a:solidFill>
                  <a:srgbClr val="303030"/>
                </a:solidFill>
                <a:latin typeface="Inter"/>
                <a:ea typeface="Inter"/>
                <a:cs typeface="Inter"/>
                <a:sym typeface="Inter"/>
              </a:rPr>
              <a:t>UdG</a:t>
            </a:r>
            <a:endParaRPr lang="en-US" sz="2219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  <a:p>
            <a:pPr marL="401785" lvl="1" indent="-200892" defTabSz="609630">
              <a:lnSpc>
                <a:spcPts val="2397"/>
              </a:lnSpc>
            </a:pPr>
            <a:endParaRPr lang="en-US" sz="2219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DF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576723" y="3335865"/>
            <a:ext cx="3291840" cy="3200400"/>
            <a:chOff x="0" y="0"/>
            <a:chExt cx="6583680" cy="6400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583680" cy="6400800"/>
            </a:xfrm>
            <a:custGeom>
              <a:avLst/>
              <a:gdLst/>
              <a:ahLst/>
              <a:cxnLst/>
              <a:rect l="l" t="t" r="r" b="b"/>
              <a:pathLst>
                <a:path w="6583680" h="6400800">
                  <a:moveTo>
                    <a:pt x="6583680" y="6400800"/>
                  </a:moveTo>
                  <a:lnTo>
                    <a:pt x="6583680" y="0"/>
                  </a:lnTo>
                  <a:lnTo>
                    <a:pt x="0" y="6400800"/>
                  </a:lnTo>
                  <a:close/>
                </a:path>
              </a:pathLst>
            </a:custGeom>
            <a:solidFill>
              <a:srgbClr val="82B98F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632251" y="613753"/>
            <a:ext cx="10924102" cy="5626932"/>
            <a:chOff x="0" y="0"/>
            <a:chExt cx="21848204" cy="11253864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1848190" cy="11253851"/>
            </a:xfrm>
            <a:custGeom>
              <a:avLst/>
              <a:gdLst/>
              <a:ahLst/>
              <a:cxnLst/>
              <a:rect l="l" t="t" r="r" b="b"/>
              <a:pathLst>
                <a:path w="21848190" h="11253851">
                  <a:moveTo>
                    <a:pt x="19050" y="0"/>
                  </a:moveTo>
                  <a:lnTo>
                    <a:pt x="21829140" y="0"/>
                  </a:lnTo>
                  <a:cubicBezTo>
                    <a:pt x="21839681" y="0"/>
                    <a:pt x="21848190" y="8509"/>
                    <a:pt x="21848190" y="19050"/>
                  </a:cubicBezTo>
                  <a:lnTo>
                    <a:pt x="21848190" y="11234801"/>
                  </a:lnTo>
                  <a:cubicBezTo>
                    <a:pt x="21848190" y="11245342"/>
                    <a:pt x="21839681" y="11253851"/>
                    <a:pt x="21829140" y="11253851"/>
                  </a:cubicBezTo>
                  <a:lnTo>
                    <a:pt x="19050" y="11253851"/>
                  </a:lnTo>
                  <a:cubicBezTo>
                    <a:pt x="8509" y="11253851"/>
                    <a:pt x="0" y="11245342"/>
                    <a:pt x="0" y="11234801"/>
                  </a:cubicBezTo>
                  <a:lnTo>
                    <a:pt x="0" y="19050"/>
                  </a:lnTo>
                  <a:cubicBezTo>
                    <a:pt x="0" y="8509"/>
                    <a:pt x="8509" y="0"/>
                    <a:pt x="19050" y="0"/>
                  </a:cubicBezTo>
                  <a:moveTo>
                    <a:pt x="19050" y="38100"/>
                  </a:moveTo>
                  <a:lnTo>
                    <a:pt x="19050" y="19050"/>
                  </a:lnTo>
                  <a:lnTo>
                    <a:pt x="38100" y="19050"/>
                  </a:lnTo>
                  <a:lnTo>
                    <a:pt x="38100" y="11234801"/>
                  </a:lnTo>
                  <a:lnTo>
                    <a:pt x="19050" y="11234801"/>
                  </a:lnTo>
                  <a:lnTo>
                    <a:pt x="19050" y="11215751"/>
                  </a:lnTo>
                  <a:lnTo>
                    <a:pt x="21829140" y="11215751"/>
                  </a:lnTo>
                  <a:lnTo>
                    <a:pt x="21829140" y="11234801"/>
                  </a:lnTo>
                  <a:lnTo>
                    <a:pt x="21810090" y="11234801"/>
                  </a:lnTo>
                  <a:lnTo>
                    <a:pt x="21810090" y="19050"/>
                  </a:lnTo>
                  <a:lnTo>
                    <a:pt x="21829140" y="19050"/>
                  </a:lnTo>
                  <a:lnTo>
                    <a:pt x="21829140" y="38100"/>
                  </a:lnTo>
                  <a:lnTo>
                    <a:pt x="19050" y="38100"/>
                  </a:lnTo>
                  <a:close/>
                </a:path>
              </a:pathLst>
            </a:custGeom>
            <a:solidFill>
              <a:srgbClr val="FFB1A5"/>
            </a:solid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1099582" y="874726"/>
            <a:ext cx="10456765" cy="1141077"/>
            <a:chOff x="-271546" y="0"/>
            <a:chExt cx="20913529" cy="2282152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9082893" cy="2206754"/>
            </a:xfrm>
            <a:custGeom>
              <a:avLst/>
              <a:gdLst/>
              <a:ahLst/>
              <a:cxnLst/>
              <a:rect l="l" t="t" r="r" b="b"/>
              <a:pathLst>
                <a:path w="19082893" h="2206754">
                  <a:moveTo>
                    <a:pt x="0" y="0"/>
                  </a:moveTo>
                  <a:lnTo>
                    <a:pt x="19082893" y="0"/>
                  </a:lnTo>
                  <a:lnTo>
                    <a:pt x="19082893" y="2206754"/>
                  </a:lnTo>
                  <a:lnTo>
                    <a:pt x="0" y="2206754"/>
                  </a:lnTo>
                  <a:close/>
                </a:path>
              </a:pathLst>
            </a:custGeom>
            <a:blipFill>
              <a:blip r:embed="rId2">
                <a:alphaModFix amt="0"/>
              </a:blip>
              <a:stretch>
                <a:fillRect t="-69254" r="15371" b="-115939"/>
              </a:stretch>
            </a:blipFill>
          </p:spPr>
          <p:txBody>
            <a:bodyPr/>
            <a:lstStyle/>
            <a:p>
              <a:pPr defTabSz="609630"/>
              <a:endParaRPr lang="de-DE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-271546" y="180175"/>
              <a:ext cx="20913529" cy="2101977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defTabSz="609630"/>
              <a:r>
                <a:rPr lang="de-DE" sz="5334" dirty="0">
                  <a:solidFill>
                    <a:prstClr val="black"/>
                  </a:solidFill>
                  <a:latin typeface="Recoleta" panose="020B0604020202020204" charset="0"/>
                </a:rPr>
                <a:t>Zwangsversteigerung/Zwangs-verwaltung gemäß § 19 ZVG</a:t>
              </a: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1386109" y="2366862"/>
            <a:ext cx="9459433" cy="34470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/>
            <a:r>
              <a:rPr lang="de-DE" sz="1200" dirty="0">
                <a:solidFill>
                  <a:prstClr val="black"/>
                </a:solidFill>
                <a:latin typeface="Calibri"/>
              </a:rPr>
              <a:t> </a:t>
            </a:r>
            <a:endParaRPr lang="de-DE" sz="2400" dirty="0">
              <a:solidFill>
                <a:prstClr val="black"/>
              </a:solidFill>
              <a:latin typeface="Calibri"/>
            </a:endParaRPr>
          </a:p>
          <a:p>
            <a:pPr marL="381019" indent="-381019" defTabSz="60963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prstClr val="black"/>
                </a:solidFill>
                <a:latin typeface="Calibri"/>
              </a:rPr>
              <a:t>Zwangsversteigerung &amp; Zwangsverwaltung ist die Zwangsvollstreckung in das unbewegliche Vermögen</a:t>
            </a:r>
          </a:p>
          <a:p>
            <a:pPr defTabSz="609630"/>
            <a:endParaRPr lang="de-DE" sz="2400" dirty="0">
              <a:solidFill>
                <a:prstClr val="black"/>
              </a:solidFill>
              <a:latin typeface="Calibri"/>
            </a:endParaRPr>
          </a:p>
          <a:p>
            <a:pPr marL="381019" indent="-381019" defTabSz="60963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prstClr val="black"/>
                </a:solidFill>
                <a:latin typeface="Calibri"/>
              </a:rPr>
              <a:t>Anordnung der Zwangsversteigerung &amp; Zwangsverwaltung erfolgt beim Zwangsversteigerungsgericht</a:t>
            </a:r>
          </a:p>
          <a:p>
            <a:pPr defTabSz="609630"/>
            <a:endParaRPr lang="de-DE" sz="2400" dirty="0">
              <a:solidFill>
                <a:prstClr val="black"/>
              </a:solidFill>
              <a:latin typeface="Calibri"/>
            </a:endParaRPr>
          </a:p>
          <a:p>
            <a:pPr marL="381019" indent="-381019" defTabSz="60963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prstClr val="black"/>
                </a:solidFill>
                <a:latin typeface="Calibri"/>
              </a:rPr>
              <a:t>muss im Grundbuch in der Abt II eingetragen werden, um einen möglichen gutgläubigen Erwerb durch Dritte zu verhindern</a:t>
            </a:r>
          </a:p>
          <a:p>
            <a:pPr marL="401785" lvl="1" indent="-200892" defTabSz="609630">
              <a:lnSpc>
                <a:spcPts val="2397"/>
              </a:lnSpc>
            </a:pPr>
            <a:endParaRPr lang="en-US" sz="2219" dirty="0">
              <a:solidFill>
                <a:srgbClr val="303030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33056846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Microsoft Office PowerPoint</Application>
  <PresentationFormat>Breitbild</PresentationFormat>
  <Paragraphs>34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Arial</vt:lpstr>
      <vt:lpstr>Calibri</vt:lpstr>
      <vt:lpstr>Inter</vt:lpstr>
      <vt:lpstr>Nickainley</vt:lpstr>
      <vt:lpstr>Recoleta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Simmerl-Hübner, Susanne</dc:creator>
  <cp:lastModifiedBy>Simmerl-Hübner, Susanne</cp:lastModifiedBy>
  <cp:revision>1</cp:revision>
  <dcterms:created xsi:type="dcterms:W3CDTF">2026-04-07T14:04:50Z</dcterms:created>
  <dcterms:modified xsi:type="dcterms:W3CDTF">2026-04-07T14:06:07Z</dcterms:modified>
</cp:coreProperties>
</file>