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5" r:id="rId2"/>
    <p:sldId id="336" r:id="rId3"/>
    <p:sldId id="337" r:id="rId4"/>
    <p:sldId id="338" r:id="rId5"/>
    <p:sldId id="44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671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8387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9790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2486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2326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1217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81921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66249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57668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19150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402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0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3950" y="615534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46200" y="685800"/>
            <a:ext cx="8782017" cy="1618489"/>
            <a:chOff x="0" y="0"/>
            <a:chExt cx="17564033" cy="32369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64038" cy="3236980"/>
            </a:xfrm>
            <a:custGeom>
              <a:avLst/>
              <a:gdLst/>
              <a:ahLst/>
              <a:cxnLst/>
              <a:rect l="l" t="t" r="r" b="b"/>
              <a:pathLst>
                <a:path w="17564038" h="3236980">
                  <a:moveTo>
                    <a:pt x="0" y="0"/>
                  </a:moveTo>
                  <a:lnTo>
                    <a:pt x="17564038" y="0"/>
                  </a:lnTo>
                  <a:lnTo>
                    <a:pt x="17564038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r="8052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7564033" cy="31512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860"/>
                </a:lnSpc>
              </a:pPr>
              <a:r>
                <a:rPr lang="en-US" sz="45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Testamentsvollstreckervermerk §§ 2197 ff BGB, § 52 GBO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61045" y="2563040"/>
            <a:ext cx="8967172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0231" lvl="1" indent="-205116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Erblasser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anordnen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Testamentsvollstrecker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Nachlass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verwaltet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2205 BGB)</a:t>
            </a:r>
          </a:p>
          <a:p>
            <a:pPr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10231" lvl="1" indent="-205116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52 GBO: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gutgläubiger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insoweit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nicht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verfügungsberechtigten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Erben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ausgeschlossen</a:t>
            </a: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10231" lvl="1" indent="-205116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„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Testamentsvollstreckung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angeordnet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Amtsgericht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Mitte, 61 VI 1/2020),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am…“</a:t>
            </a:r>
          </a:p>
          <a:p>
            <a:pPr defTabSz="609630">
              <a:lnSpc>
                <a:spcPts val="2052"/>
              </a:lnSpc>
            </a:pP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10231" lvl="1" indent="-205116" defTabSz="609630">
              <a:lnSpc>
                <a:spcPts val="2052"/>
              </a:lnSpc>
              <a:buFont typeface="Arial"/>
              <a:buChar char="•"/>
            </a:pP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Vermerk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bewirkt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den Erben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Grundbuchsperre</a:t>
            </a: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052"/>
              </a:lnSpc>
            </a:pP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Testamentsvollstrecker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Nachlassimmobilie</a:t>
            </a: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defTabSz="609630">
              <a:lnSpc>
                <a:spcPts val="2052"/>
              </a:lnSpc>
            </a:pPr>
            <a:r>
              <a:rPr lang="en-US" sz="19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nicht </a:t>
            </a:r>
            <a:r>
              <a:rPr lang="en-US" sz="19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endParaRPr lang="en-US" sz="19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43914" y="615534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6484" y="-18380"/>
            <a:ext cx="8135773" cy="2198189"/>
            <a:chOff x="2488" y="-2137949"/>
            <a:chExt cx="16271546" cy="4396377"/>
          </a:xfrm>
        </p:grpSpPr>
        <p:sp>
          <p:nvSpPr>
            <p:cNvPr id="7" name="Freeform 7"/>
            <p:cNvSpPr/>
            <p:nvPr/>
          </p:nvSpPr>
          <p:spPr>
            <a:xfrm>
              <a:off x="124404" y="-2137949"/>
              <a:ext cx="16149630" cy="3236981"/>
            </a:xfrm>
            <a:custGeom>
              <a:avLst/>
              <a:gdLst/>
              <a:ahLst/>
              <a:cxnLst/>
              <a:rect l="l" t="t" r="r" b="b"/>
              <a:pathLst>
                <a:path w="16149630" h="3236980">
                  <a:moveTo>
                    <a:pt x="0" y="0"/>
                  </a:moveTo>
                  <a:lnTo>
                    <a:pt x="16149630" y="0"/>
                  </a:lnTo>
                  <a:lnTo>
                    <a:pt x="16149630" y="3236980"/>
                  </a:lnTo>
                  <a:lnTo>
                    <a:pt x="0" y="32369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212" b="-472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488" y="-854725"/>
              <a:ext cx="16149625" cy="31131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Nacherbenvermerk</a:t>
              </a:r>
              <a:endParaRPr lang="en-US" sz="72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25523" y="2150865"/>
            <a:ext cx="10222563" cy="4308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3870" lvl="1" indent="-171935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Nacherbe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(§2100 BGB)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zeitlicher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Reihenfolge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Erben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Gesamtrechtsnachfolger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Erblassers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1922 Abs. 1 BGB)</a:t>
            </a:r>
          </a:p>
          <a:p>
            <a:pPr marL="171935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also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Erbe auf Zeit</a:t>
            </a:r>
          </a:p>
          <a:p>
            <a:pPr marL="171935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verhindert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dass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unrechtmäßig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veräußert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belastet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935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schützt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Nacherben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gutgläubigem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935" lvl="1" defTabSz="609630"/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3870" lvl="1" indent="-171935" defTabSz="609630"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Vermerk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schränkt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Verfügungsbefugnis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Vorerben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erheblich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2112 BGB</a:t>
            </a:r>
          </a:p>
          <a:p>
            <a:pPr marL="343870" lvl="1" indent="-171935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4371" y="885342"/>
            <a:ext cx="2883785" cy="2743200"/>
          </a:xfrm>
          <a:custGeom>
            <a:avLst/>
            <a:gdLst/>
            <a:ahLst/>
            <a:cxnLst/>
            <a:rect l="l" t="t" r="r" b="b"/>
            <a:pathLst>
              <a:path w="4325677" h="4114800">
                <a:moveTo>
                  <a:pt x="0" y="0"/>
                </a:moveTo>
                <a:lnTo>
                  <a:pt x="4325677" y="0"/>
                </a:lnTo>
                <a:lnTo>
                  <a:pt x="43256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562" b="-2562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210409" y="2778505"/>
            <a:ext cx="8615464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345"/>
              </a:lnSpc>
              <a:spcBef>
                <a:spcPct val="0"/>
              </a:spcBef>
            </a:pP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Herr Schmidt (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Erblasser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)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möchte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seine 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Ehefrau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(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Vorerbin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)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absichern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,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damit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sie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im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gemeinsamen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Haus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wohnen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kann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. Die Kinder (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Nacherben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)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sollen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das Haus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aber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nach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dem Tod der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Ehefrau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 </a:t>
            </a:r>
            <a:r>
              <a:rPr lang="en-US" sz="3097" dirty="0" err="1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erhalten</a:t>
            </a:r>
            <a:r>
              <a:rPr lang="en-US" sz="3097" dirty="0">
                <a:solidFill>
                  <a:srgbClr val="7CA686"/>
                </a:solidFill>
                <a:latin typeface="Recoleta"/>
                <a:ea typeface="Recoleta"/>
                <a:cs typeface="Recoleta"/>
                <a:sym typeface="Recoleta"/>
              </a:rPr>
              <a:t>.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5355" y="874726"/>
            <a:ext cx="9541444" cy="1103376"/>
            <a:chOff x="0" y="0"/>
            <a:chExt cx="19082888" cy="22067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2893" cy="2206754"/>
            </a:xfrm>
            <a:custGeom>
              <a:avLst/>
              <a:gdLst/>
              <a:ahLst/>
              <a:cxnLst/>
              <a:rect l="l" t="t" r="r" b="b"/>
              <a:pathLst>
                <a:path w="19082893" h="2206754">
                  <a:moveTo>
                    <a:pt x="0" y="0"/>
                  </a:moveTo>
                  <a:lnTo>
                    <a:pt x="19082893" y="0"/>
                  </a:lnTo>
                  <a:lnTo>
                    <a:pt x="19082893" y="2206754"/>
                  </a:lnTo>
                  <a:lnTo>
                    <a:pt x="0" y="22067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9254" r="15371" b="-11593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9082888" cy="21019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6048"/>
                </a:lnSpc>
              </a:pPr>
              <a:r>
                <a:rPr lang="en-US" sz="56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Insolvenzvermerk § 32 InsO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86109" y="2366863"/>
            <a:ext cx="9459433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1503" lvl="1" indent="-200751" defTabSz="609630">
              <a:lnSpc>
                <a:spcPts val="2397"/>
              </a:lnSpc>
              <a:buFont typeface="Arial"/>
              <a:buChar char="•"/>
            </a:pP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Schuldner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verliert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Eröffnung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Insolvenzverfahrens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Befugnis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Vermögen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verfügen</a:t>
            </a: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00751" lvl="1" defTabSz="609630">
              <a:lnSpc>
                <a:spcPts val="2397"/>
              </a:lnSpc>
            </a:pP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397"/>
              </a:lnSpc>
              <a:buFont typeface="Arial"/>
              <a:buChar char="•"/>
            </a:pP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Insolvenzvermerks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gutgläubige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Erwerb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Dritten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verhindert</a:t>
            </a: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00893" lvl="1" defTabSz="609630">
              <a:lnSpc>
                <a:spcPts val="2397"/>
              </a:lnSpc>
            </a:pP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397"/>
              </a:lnSpc>
              <a:buFont typeface="Arial"/>
              <a:buChar char="•"/>
            </a:pP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zuständig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Entscheidung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Ersuchen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bzgl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der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Vermerks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21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gem. § 12 c Abs. 2 Nr. 3 GBO der </a:t>
            </a:r>
            <a:r>
              <a:rPr lang="en-US" sz="221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UdG</a:t>
            </a: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397"/>
              </a:lnSpc>
            </a:pP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2251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99582" y="874726"/>
            <a:ext cx="10456765" cy="1141077"/>
            <a:chOff x="-271546" y="0"/>
            <a:chExt cx="20913529" cy="22821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2893" cy="2206754"/>
            </a:xfrm>
            <a:custGeom>
              <a:avLst/>
              <a:gdLst/>
              <a:ahLst/>
              <a:cxnLst/>
              <a:rect l="l" t="t" r="r" b="b"/>
              <a:pathLst>
                <a:path w="19082893" h="2206754">
                  <a:moveTo>
                    <a:pt x="0" y="0"/>
                  </a:moveTo>
                  <a:lnTo>
                    <a:pt x="19082893" y="0"/>
                  </a:lnTo>
                  <a:lnTo>
                    <a:pt x="19082893" y="2206754"/>
                  </a:lnTo>
                  <a:lnTo>
                    <a:pt x="0" y="22067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9254" r="15371" b="-11593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271546" y="180175"/>
              <a:ext cx="20913529" cy="21019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/>
              <a:r>
                <a:rPr lang="de-DE" sz="5334" dirty="0">
                  <a:solidFill>
                    <a:prstClr val="black"/>
                  </a:solidFill>
                  <a:latin typeface="Recoleta" panose="020B0604020202020204" charset="0"/>
                </a:rPr>
                <a:t>Zwangsversteigerung/Zwangs-verwaltung gemäß § 19 ZVG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86109" y="2366862"/>
            <a:ext cx="9459433" cy="344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/>
            <a:r>
              <a:rPr lang="de-DE" sz="1200" dirty="0">
                <a:solidFill>
                  <a:prstClr val="black"/>
                </a:solidFill>
                <a:latin typeface="Calibri"/>
              </a:rPr>
              <a:t> </a:t>
            </a:r>
            <a:endParaRPr lang="de-DE" sz="2400" dirty="0">
              <a:solidFill>
                <a:prstClr val="black"/>
              </a:solidFill>
              <a:latin typeface="Calibri"/>
            </a:endParaRPr>
          </a:p>
          <a:p>
            <a:pPr marL="381019" indent="-381019" defTabSz="60963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prstClr val="black"/>
                </a:solidFill>
                <a:latin typeface="Calibri"/>
              </a:rPr>
              <a:t>Zwangsversteigerung &amp; Zwangsverwaltung ist die Zwangsvollstreckung in das unbewegliche Vermögen</a:t>
            </a:r>
          </a:p>
          <a:p>
            <a:pPr defTabSz="609630"/>
            <a:endParaRPr lang="de-DE" sz="2400" dirty="0">
              <a:solidFill>
                <a:prstClr val="black"/>
              </a:solidFill>
              <a:latin typeface="Calibri"/>
            </a:endParaRPr>
          </a:p>
          <a:p>
            <a:pPr marL="381019" indent="-381019" defTabSz="60963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prstClr val="black"/>
                </a:solidFill>
                <a:latin typeface="Calibri"/>
              </a:rPr>
              <a:t>Anordnung der Zwangsversteigerung &amp; Zwangsverwaltung erfolgt beim Zwangsversteigerungsgericht</a:t>
            </a:r>
          </a:p>
          <a:p>
            <a:pPr defTabSz="609630"/>
            <a:endParaRPr lang="de-DE" sz="2400" dirty="0">
              <a:solidFill>
                <a:prstClr val="black"/>
              </a:solidFill>
              <a:latin typeface="Calibri"/>
            </a:endParaRPr>
          </a:p>
          <a:p>
            <a:pPr marL="381019" indent="-381019" defTabSz="60963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prstClr val="black"/>
                </a:solidFill>
                <a:latin typeface="Calibri"/>
              </a:rPr>
              <a:t>muss im Grundbuch in der Abt II eingetragen werden, um einen möglichen gutgläubigen Erwerb durch Dritte zu verhindern</a:t>
            </a:r>
          </a:p>
          <a:p>
            <a:pPr marL="401785" lvl="1" indent="-200892" defTabSz="609630">
              <a:lnSpc>
                <a:spcPts val="2397"/>
              </a:lnSpc>
            </a:pPr>
            <a:endParaRPr lang="en-US" sz="221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3056846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Breitbild</PresentationFormat>
  <Paragraphs>34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Calibri</vt:lpstr>
      <vt:lpstr>Inter</vt:lpstr>
      <vt:lpstr>Nickainley</vt:lpstr>
      <vt:lpstr>Recoleta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2026-04-07T14:04:50Z</dcterms:created>
  <dcterms:modified xsi:type="dcterms:W3CDTF">2026-04-07T14:06:07Z</dcterms:modified>
</cp:coreProperties>
</file>