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Schriftverkehr in den Akten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Geschäftsgang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540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Eine Ausfertigung/ vollstreckbare Ausfertigung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724619"/>
            <a:ext cx="8229600" cy="4968815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Eine Ausfertigung ersetzt die Urschrift im Rechtsverkehr.</a:t>
            </a:r>
          </a:p>
          <a:p>
            <a:r>
              <a:rPr lang="de-DE" dirty="0" smtClean="0"/>
              <a:t>Da die Urschrift immer in den Akten bleibt, ist es notwendig, dass durch die Erteilung einer Ausfertigung bzw. einer vollstreckbaren Ausfertigung die Beweiskraft gegeben ist.</a:t>
            </a:r>
          </a:p>
          <a:p>
            <a:r>
              <a:rPr lang="de-DE" dirty="0" smtClean="0"/>
              <a:t>Ausfertigung erhält als Überschrift  „Ausfertigung“ am Ende des Dokuments einen Ausfertigungsvermerk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0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Ausfertigung</a:t>
            </a:r>
            <a:endParaRPr lang="de-DE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66" y="1600201"/>
            <a:ext cx="80544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1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Vollstreckbare Ausfertigung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vollstreckbare Ausfertigung erhält zusätzlich einen Vermerk über eine erfolgte Zustellung </a:t>
            </a:r>
          </a:p>
          <a:p>
            <a:endParaRPr lang="de-DE" dirty="0" smtClean="0"/>
          </a:p>
          <a:p>
            <a:r>
              <a:rPr lang="de-DE" dirty="0" smtClean="0"/>
              <a:t>Siehe auch Teil III Kanzleianweisung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79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Vollstreckbare Ausfertigung</a:t>
            </a:r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68" y="1121376"/>
            <a:ext cx="8229600" cy="336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7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Urkundliche Verbindung</a:t>
            </a:r>
            <a:br>
              <a:rPr lang="de-DE" dirty="0" smtClean="0"/>
            </a:br>
            <a:r>
              <a:rPr lang="de-DE" dirty="0" smtClean="0"/>
              <a:t>III 18 </a:t>
            </a:r>
            <a:r>
              <a:rPr lang="de-DE" dirty="0"/>
              <a:t>K</a:t>
            </a:r>
            <a:r>
              <a:rPr lang="de-DE" dirty="0" smtClean="0"/>
              <a:t>anzleianweisung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Mehr als ein Blatt umfassende Ausfertigungen oder beglaubigte Abschriften sind in der linken oberen Ecke zu klammern</a:t>
            </a:r>
          </a:p>
          <a:p>
            <a:r>
              <a:rPr lang="de-DE" dirty="0" smtClean="0"/>
              <a:t>Vollstreckbare Ausfertigungen von Entscheidungen etc. sind urkundlich zu verbinden, so dass eine Trennung nicht ohne Zerstörung möglich ist.</a:t>
            </a:r>
          </a:p>
          <a:p>
            <a:r>
              <a:rPr lang="de-DE" dirty="0" smtClean="0"/>
              <a:t>Dazu verwendet man </a:t>
            </a:r>
            <a:r>
              <a:rPr lang="de-DE" dirty="0" err="1" smtClean="0"/>
              <a:t>Heftösen</a:t>
            </a:r>
            <a:r>
              <a:rPr lang="de-DE" dirty="0" smtClean="0"/>
              <a:t>, Heftklammern, Schnur und Siegel oder selbst klebendes Textilband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0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Urkundliche Verbindung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Bei der Klammerung wird die oberen linken Seiten umgeknickt und „</a:t>
            </a:r>
            <a:r>
              <a:rPr lang="de-DE" dirty="0" err="1" smtClean="0"/>
              <a:t>getackert</a:t>
            </a:r>
            <a:r>
              <a:rPr lang="de-DE" dirty="0" smtClean="0"/>
              <a:t>“, die umgeknickten Seiten werden gesiegelt.</a:t>
            </a:r>
          </a:p>
          <a:p>
            <a:r>
              <a:rPr lang="de-DE" dirty="0" smtClean="0"/>
              <a:t>Bei Verwendung des Textilbandes werden die äußeren Blätter am linken </a:t>
            </a:r>
            <a:r>
              <a:rPr lang="de-DE" dirty="0" err="1" smtClean="0"/>
              <a:t>Heftrand</a:t>
            </a:r>
            <a:r>
              <a:rPr lang="de-DE" dirty="0" smtClean="0"/>
              <a:t> in voller Länge geklebt, danach wird das Klebeband 3-mal geöst. Die Verbindungslinie von Klebeband und Papier wird gesiegelt. 2 mal Vorderseite, 3 mal Rückseite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1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Fertigungsvermerke</a:t>
            </a:r>
            <a:br>
              <a:rPr lang="de-DE" dirty="0" smtClean="0"/>
            </a:br>
            <a:r>
              <a:rPr lang="de-DE" dirty="0" smtClean="0"/>
              <a:t>IV 19 </a:t>
            </a:r>
            <a:r>
              <a:rPr lang="de-DE" dirty="0"/>
              <a:t>K</a:t>
            </a:r>
            <a:r>
              <a:rPr lang="de-DE" dirty="0" smtClean="0"/>
              <a:t>anzleianweisung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Der </a:t>
            </a:r>
            <a:r>
              <a:rPr lang="de-DE" dirty="0" err="1" smtClean="0"/>
              <a:t>UdG</a:t>
            </a:r>
            <a:r>
              <a:rPr lang="de-DE" dirty="0" smtClean="0"/>
              <a:t>, der aufgrund einer Verfügung eine Reinschrift gefertigt hat, setzt unter oder neben die Verfügung den Fertigungsvermerk, der folgende Informationen enthalten muss:</a:t>
            </a:r>
          </a:p>
          <a:p>
            <a:r>
              <a:rPr lang="de-DE" dirty="0" smtClean="0"/>
              <a:t> „</a:t>
            </a:r>
            <a:r>
              <a:rPr lang="de-DE" dirty="0" err="1" smtClean="0"/>
              <a:t>gef</a:t>
            </a:r>
            <a:r>
              <a:rPr lang="de-DE" dirty="0" smtClean="0"/>
              <a:t>.“ (= gefertigt), Tag der Absendung der Reinschrift „ab“ (= abgesandt) und das Namenszeichen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Ausschlaggebend ist der Tag der tatsächlichen Absendung bzw. der Tag der Übergabe an die Briefannahmestelle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838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Zusätzliche Angaben</a:t>
            </a:r>
            <a:br>
              <a:rPr lang="de-DE" dirty="0" smtClean="0"/>
            </a:br>
            <a:r>
              <a:rPr lang="de-DE" dirty="0" smtClean="0"/>
              <a:t>III 20 Kanzleianweisung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Bei Ladungen zum Termin und bei </a:t>
            </a:r>
            <a:r>
              <a:rPr lang="de-DE" dirty="0" err="1" smtClean="0"/>
              <a:t>Terminsnachrichten</a:t>
            </a:r>
            <a:r>
              <a:rPr lang="de-DE" dirty="0" smtClean="0"/>
              <a:t> ist im Fertigungsvermerk der benutzte Vordruck anzugeben</a:t>
            </a:r>
          </a:p>
          <a:p>
            <a:r>
              <a:rPr lang="de-DE" dirty="0" smtClean="0"/>
              <a:t>Z.B. zu 1) </a:t>
            </a:r>
            <a:r>
              <a:rPr lang="de-DE" dirty="0" err="1" smtClean="0"/>
              <a:t>gef</a:t>
            </a:r>
            <a:r>
              <a:rPr lang="de-DE" dirty="0" smtClean="0"/>
              <a:t>. u. ab…..</a:t>
            </a:r>
          </a:p>
          <a:p>
            <a:r>
              <a:rPr lang="de-DE" dirty="0" smtClean="0"/>
              <a:t>1 ZP 412 mit Zusatz   (Namenszeichen)</a:t>
            </a:r>
          </a:p>
          <a:p>
            <a:r>
              <a:rPr lang="de-DE" dirty="0" smtClean="0"/>
              <a:t>Im Vermerk sind auch Zu und EB s zu vermerken:</a:t>
            </a:r>
          </a:p>
          <a:p>
            <a:r>
              <a:rPr lang="de-DE" dirty="0" smtClean="0"/>
              <a:t>Z.B. </a:t>
            </a:r>
            <a:r>
              <a:rPr lang="de-DE" dirty="0" err="1" smtClean="0"/>
              <a:t>gef.u.ab</a:t>
            </a:r>
            <a:r>
              <a:rPr lang="de-DE" dirty="0" smtClean="0"/>
              <a:t>….gegen Zu/EB auf der Geschäftsstelle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808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Der Schriftverkehr in Akten (Postausgang)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Serviceeinheit ist für die Herstellung und Versendung von Posteingängen zuständig. </a:t>
            </a:r>
          </a:p>
          <a:p>
            <a:r>
              <a:rPr lang="de-DE" dirty="0" smtClean="0"/>
              <a:t>Grundlegende Regelungen für die Herstellung von Schreibwerks werden in den „Richtlinien für die Fertigung des Schreibwerks bei den Gerichten und der Kosteneinziehungsstelle der Justiz“ getroffen. (Kanzleianweisung)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47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Gründe für die Versendung von Schreiben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Auf Grund einer Verfügung, Entscheidung oder Terminierung</a:t>
            </a:r>
          </a:p>
          <a:p>
            <a:r>
              <a:rPr lang="de-DE" dirty="0" smtClean="0"/>
              <a:t>Beantwortung eines Schreibens ohne vorausgehender Verfügung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15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Reihenfolge der Erstellung von Schreiben (II 4 Kanzleianweisung)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Schreibaufträge sind nach der Reihenfolge ihres Eingangs zu bearbeiten</a:t>
            </a:r>
          </a:p>
          <a:p>
            <a:r>
              <a:rPr lang="de-DE" dirty="0" smtClean="0"/>
              <a:t>Hiervon sind Schreibaufträge, welche die Kennzeichnung „Eilt“ oder „Sofort“ </a:t>
            </a:r>
            <a:r>
              <a:rPr lang="de-DE" dirty="0" smtClean="0"/>
              <a:t>tragen zu unterscheiden.</a:t>
            </a:r>
            <a:endParaRPr lang="de-DE" dirty="0" smtClean="0"/>
          </a:p>
          <a:p>
            <a:r>
              <a:rPr lang="de-DE" dirty="0" smtClean="0"/>
              <a:t>Eilt-Aufträge sind </a:t>
            </a:r>
            <a:r>
              <a:rPr lang="de-DE" b="1" dirty="0" smtClean="0"/>
              <a:t>vor</a:t>
            </a:r>
            <a:r>
              <a:rPr lang="de-DE" dirty="0" smtClean="0"/>
              <a:t> allen normalen Schriftsätzen zu erledigen und spätestens innerhalb von 3 Tagen</a:t>
            </a:r>
          </a:p>
          <a:p>
            <a:r>
              <a:rPr lang="de-DE" dirty="0" smtClean="0"/>
              <a:t>Sofort-Sachen sind am gleichen Tag zu bearbeiten</a:t>
            </a:r>
          </a:p>
          <a:p>
            <a:r>
              <a:rPr lang="de-DE" dirty="0" smtClean="0"/>
              <a:t>Schreibaufträge müssen unterschrieben sein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55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Unterschiedliche Vollziehung von Schriftsätzen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Ein Schreiben/ eine Entscheidung (Urteil der Beschluss) kann in unterschiedlichsten Formen herausgeschickt werden.</a:t>
            </a:r>
          </a:p>
          <a:p>
            <a:r>
              <a:rPr lang="de-DE" dirty="0" smtClean="0"/>
              <a:t>Durch den </a:t>
            </a:r>
            <a:r>
              <a:rPr lang="de-DE" dirty="0" err="1" smtClean="0"/>
              <a:t>UdG</a:t>
            </a:r>
            <a:r>
              <a:rPr lang="de-DE" dirty="0" smtClean="0"/>
              <a:t> wird eine Reinschrift erstellt, welche die saubere, ordentliche und nach den Schreib-und Gestaltungsregeln der jeweils aktuellen DIN 5008 </a:t>
            </a:r>
            <a:r>
              <a:rPr lang="de-DE" dirty="0"/>
              <a:t>A</a:t>
            </a:r>
            <a:r>
              <a:rPr lang="de-DE" dirty="0" smtClean="0"/>
              <a:t>bfassung eines Schreibauftrages darstellt.</a:t>
            </a:r>
          </a:p>
          <a:p>
            <a:r>
              <a:rPr lang="de-DE" dirty="0" smtClean="0"/>
              <a:t>(I 5 und 6 Kanzleianweisung)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92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Vollziehung von Schriftsätzen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Schreiben können unterschiedlich unterschrieben werden ( Abschiedsklausel)</a:t>
            </a:r>
          </a:p>
          <a:p>
            <a:r>
              <a:rPr lang="de-DE" dirty="0" smtClean="0"/>
              <a:t>III 12 Kanzleianweisung</a:t>
            </a:r>
          </a:p>
          <a:p>
            <a:r>
              <a:rPr lang="de-DE" dirty="0" smtClean="0"/>
              <a:t>Schriftstücke werden entweder:</a:t>
            </a:r>
          </a:p>
          <a:p>
            <a:r>
              <a:rPr lang="de-DE" dirty="0" smtClean="0"/>
              <a:t>Mit eigenhändiger Unterschrift</a:t>
            </a:r>
          </a:p>
          <a:p>
            <a:r>
              <a:rPr lang="de-DE" dirty="0" smtClean="0"/>
              <a:t>Auf Anordnung</a:t>
            </a:r>
          </a:p>
          <a:p>
            <a:r>
              <a:rPr lang="de-DE" dirty="0" smtClean="0"/>
              <a:t>Als Reinschrift oder als Abschrift beglaubigt oder ausgefertigt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64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Vollziehung von Schriftsätzen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Abschrift: </a:t>
            </a:r>
          </a:p>
          <a:p>
            <a:r>
              <a:rPr lang="de-DE" dirty="0" smtClean="0"/>
              <a:t>Eine Abschrift stellt eine Kopie eines Originals bzw. eine formlose Reinschrift einer Verfügung/Entscheidung oder einem Dokument dar.</a:t>
            </a:r>
          </a:p>
          <a:p>
            <a:r>
              <a:rPr lang="de-DE" dirty="0" smtClean="0"/>
              <a:t>Sie besitzt die Überschrift „ Abschrift“ hat jedoch keine Beweiskraft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Vollziehung von Schriftsätzen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Eine beglaubigte Abschrift:</a:t>
            </a:r>
          </a:p>
          <a:p>
            <a:r>
              <a:rPr lang="de-DE" dirty="0" smtClean="0"/>
              <a:t>Bei einer beglaubigten Abschrift bestätigt der Ersteller, dass ihm das zu beglaubigende Dokument vorlag.</a:t>
            </a:r>
          </a:p>
          <a:p>
            <a:r>
              <a:rPr lang="de-DE" dirty="0" smtClean="0"/>
              <a:t>Es erhält eine Überschrift „Beglaubigte Abschrift“ und hat am Ende stets ein Beglaubigungsvermerk, welcher aus dem Namen des Ausstellers, einem Datum , dem Ort, einer Unterschrift und einem Dienstsiegel besteht.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34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Vollziehung von Schriftsätzen</a:t>
            </a:r>
            <a:br>
              <a:rPr lang="de-DE" dirty="0" smtClean="0"/>
            </a:br>
            <a:r>
              <a:rPr lang="de-DE" dirty="0" smtClean="0"/>
              <a:t>beglaubigte Abschrift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16833"/>
            <a:ext cx="8229600" cy="356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9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648</Words>
  <Application>Microsoft Office PowerPoint</Application>
  <PresentationFormat>Breitbild</PresentationFormat>
  <Paragraphs>61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Century Gothic</vt:lpstr>
      <vt:lpstr>Wingdings 3</vt:lpstr>
      <vt:lpstr>Segment</vt:lpstr>
      <vt:lpstr>Schriftverkehr in den Akten</vt:lpstr>
      <vt:lpstr>Der Schriftverkehr in Akten (Postausgang)</vt:lpstr>
      <vt:lpstr>Gründe für die Versendung von Schreiben</vt:lpstr>
      <vt:lpstr>Reihenfolge der Erstellung von Schreiben (II 4 Kanzleianweisung)</vt:lpstr>
      <vt:lpstr>Unterschiedliche Vollziehung von Schriftsätzen</vt:lpstr>
      <vt:lpstr>Vollziehung von Schriftsätzen</vt:lpstr>
      <vt:lpstr>Vollziehung von Schriftsätzen</vt:lpstr>
      <vt:lpstr>Vollziehung von Schriftsätzen</vt:lpstr>
      <vt:lpstr>Vollziehung von Schriftsätzen beglaubigte Abschrift</vt:lpstr>
      <vt:lpstr> Eine Ausfertigung/ vollstreckbare Ausfertigung</vt:lpstr>
      <vt:lpstr>Ausfertigung</vt:lpstr>
      <vt:lpstr>Vollstreckbare Ausfertigung</vt:lpstr>
      <vt:lpstr>Vollstreckbare Ausfertigung</vt:lpstr>
      <vt:lpstr>Urkundliche Verbindung III 18 Kanzleianweisung</vt:lpstr>
      <vt:lpstr>Urkundliche Verbindung</vt:lpstr>
      <vt:lpstr>Fertigungsvermerke IV 19 Kanzleianweisung</vt:lpstr>
      <vt:lpstr>Zusätzliche Angaben III 20 Kanzleianweisung</vt:lpstr>
    </vt:vector>
  </TitlesOfParts>
  <Company>ITDZ-Berlin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Schriftverkehr in den Akten</dc:title>
  <dc:creator>Neuendorf-Schulz, Simone</dc:creator>
  <cp:lastModifiedBy>Neuendorf-Schulz, Simone</cp:lastModifiedBy>
  <cp:revision>1</cp:revision>
  <dcterms:created xsi:type="dcterms:W3CDTF">2024-10-04T07:09:12Z</dcterms:created>
  <dcterms:modified xsi:type="dcterms:W3CDTF">2024-10-04T07:14:58Z</dcterms:modified>
</cp:coreProperties>
</file>