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55" r:id="rId2"/>
    <p:sldId id="256" r:id="rId3"/>
    <p:sldId id="277" r:id="rId4"/>
    <p:sldId id="385" r:id="rId5"/>
    <p:sldId id="279" r:id="rId6"/>
    <p:sldId id="387" r:id="rId7"/>
    <p:sldId id="258" r:id="rId8"/>
    <p:sldId id="259" r:id="rId9"/>
    <p:sldId id="260" r:id="rId10"/>
    <p:sldId id="263" r:id="rId11"/>
    <p:sldId id="261" r:id="rId12"/>
    <p:sldId id="262" r:id="rId13"/>
    <p:sldId id="280" r:id="rId14"/>
    <p:sldId id="281" r:id="rId15"/>
    <p:sldId id="264" r:id="rId16"/>
    <p:sldId id="265" r:id="rId17"/>
    <p:sldId id="266" r:id="rId18"/>
    <p:sldId id="267" r:id="rId19"/>
    <p:sldId id="363" r:id="rId20"/>
    <p:sldId id="268" r:id="rId21"/>
    <p:sldId id="282" r:id="rId22"/>
    <p:sldId id="283" r:id="rId23"/>
    <p:sldId id="285" r:id="rId24"/>
    <p:sldId id="286" r:id="rId25"/>
    <p:sldId id="370" r:id="rId26"/>
    <p:sldId id="371" r:id="rId27"/>
    <p:sldId id="357" r:id="rId28"/>
  </p:sldIdLst>
  <p:sldSz cx="12192000" cy="6858000"/>
  <p:notesSz cx="6669088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2E25EED5-8132-435C-AFD7-306E0AD57669}">
          <p14:sldIdLst>
            <p14:sldId id="355"/>
            <p14:sldId id="256"/>
            <p14:sldId id="277"/>
            <p14:sldId id="385"/>
            <p14:sldId id="279"/>
            <p14:sldId id="387"/>
            <p14:sldId id="258"/>
            <p14:sldId id="259"/>
            <p14:sldId id="260"/>
            <p14:sldId id="263"/>
          </p14:sldIdLst>
        </p14:section>
        <p14:section name="Abschnitt ohne Titel" id="{48DD65F4-95C4-4E8C-B219-22762737FA73}">
          <p14:sldIdLst>
            <p14:sldId id="261"/>
            <p14:sldId id="262"/>
            <p14:sldId id="280"/>
            <p14:sldId id="281"/>
            <p14:sldId id="264"/>
            <p14:sldId id="265"/>
            <p14:sldId id="266"/>
            <p14:sldId id="267"/>
            <p14:sldId id="363"/>
            <p14:sldId id="268"/>
            <p14:sldId id="282"/>
            <p14:sldId id="283"/>
            <p14:sldId id="285"/>
            <p14:sldId id="286"/>
            <p14:sldId id="370"/>
            <p14:sldId id="371"/>
            <p14:sldId id="35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70" autoAdjust="0"/>
    <p:restoredTop sz="73333" autoAdjust="0"/>
  </p:normalViewPr>
  <p:slideViewPr>
    <p:cSldViewPr snapToGrid="0">
      <p:cViewPr>
        <p:scale>
          <a:sx n="66" d="100"/>
          <a:sy n="66" d="100"/>
        </p:scale>
        <p:origin x="2610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7D7020-CD8D-4341-94C0-327D0A499A99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de-DE"/>
        </a:p>
      </dgm:t>
    </dgm:pt>
    <dgm:pt modelId="{50DE1E25-7714-4924-9F4E-82CFDAF934A5}">
      <dgm:prSet/>
      <dgm:spPr/>
      <dgm:t>
        <a:bodyPr/>
        <a:lstStyle/>
        <a:p>
          <a:pPr rtl="0"/>
          <a:r>
            <a:rPr lang="de-DE" dirty="0"/>
            <a:t>Vollstreckungsgläubiger</a:t>
          </a:r>
        </a:p>
      </dgm:t>
    </dgm:pt>
    <dgm:pt modelId="{FAB91164-7628-407A-A198-F4A6F734B6D9}" type="parTrans" cxnId="{0CED202F-A7D3-460E-A753-161F32EB2DA4}">
      <dgm:prSet/>
      <dgm:spPr/>
      <dgm:t>
        <a:bodyPr/>
        <a:lstStyle/>
        <a:p>
          <a:endParaRPr lang="de-DE"/>
        </a:p>
      </dgm:t>
    </dgm:pt>
    <dgm:pt modelId="{B9B1780C-2979-460F-919E-EA2E16E189CC}" type="sibTrans" cxnId="{0CED202F-A7D3-460E-A753-161F32EB2DA4}">
      <dgm:prSet/>
      <dgm:spPr/>
      <dgm:t>
        <a:bodyPr/>
        <a:lstStyle/>
        <a:p>
          <a:endParaRPr lang="de-DE"/>
        </a:p>
      </dgm:t>
    </dgm:pt>
    <dgm:pt modelId="{3C30D418-F6F4-48A3-B1A1-88424AAEBE95}">
      <dgm:prSet/>
      <dgm:spPr/>
      <dgm:t>
        <a:bodyPr/>
        <a:lstStyle/>
        <a:p>
          <a:pPr rtl="0"/>
          <a:r>
            <a:rPr lang="de-DE" dirty="0"/>
            <a:t>Vollstreckungsschuldner</a:t>
          </a:r>
        </a:p>
      </dgm:t>
    </dgm:pt>
    <dgm:pt modelId="{53C1171E-A9AB-407A-B32B-8C54069BA076}" type="parTrans" cxnId="{403AA300-CB79-4CBE-80F6-5AAA731EE8DB}">
      <dgm:prSet/>
      <dgm:spPr/>
      <dgm:t>
        <a:bodyPr/>
        <a:lstStyle/>
        <a:p>
          <a:endParaRPr lang="de-DE"/>
        </a:p>
      </dgm:t>
    </dgm:pt>
    <dgm:pt modelId="{5606F2F6-EE39-4A0E-A492-45DBCD546185}" type="sibTrans" cxnId="{403AA300-CB79-4CBE-80F6-5AAA731EE8DB}">
      <dgm:prSet/>
      <dgm:spPr/>
      <dgm:t>
        <a:bodyPr/>
        <a:lstStyle/>
        <a:p>
          <a:endParaRPr lang="de-DE"/>
        </a:p>
      </dgm:t>
    </dgm:pt>
    <dgm:pt modelId="{FB32B8A7-FD9B-4AF6-BF03-E79D80E45AA6}">
      <dgm:prSet/>
      <dgm:spPr/>
      <dgm:t>
        <a:bodyPr/>
        <a:lstStyle/>
        <a:p>
          <a:pPr rtl="0"/>
          <a:r>
            <a:rPr lang="de-DE" dirty="0"/>
            <a:t>Drittschuldner</a:t>
          </a:r>
        </a:p>
      </dgm:t>
    </dgm:pt>
    <dgm:pt modelId="{48DC6191-9E30-49C0-88ED-40BE9028ACCE}" type="parTrans" cxnId="{F0E9148C-7E3D-491F-B565-86C7B944B960}">
      <dgm:prSet/>
      <dgm:spPr/>
      <dgm:t>
        <a:bodyPr/>
        <a:lstStyle/>
        <a:p>
          <a:endParaRPr lang="de-DE"/>
        </a:p>
      </dgm:t>
    </dgm:pt>
    <dgm:pt modelId="{907194FF-FD98-4338-8EF6-112526EBC1B3}" type="sibTrans" cxnId="{F0E9148C-7E3D-491F-B565-86C7B944B960}">
      <dgm:prSet/>
      <dgm:spPr/>
      <dgm:t>
        <a:bodyPr/>
        <a:lstStyle/>
        <a:p>
          <a:endParaRPr lang="de-DE"/>
        </a:p>
      </dgm:t>
    </dgm:pt>
    <dgm:pt modelId="{2C36F53E-6394-4D56-A158-08969EB59511}">
      <dgm:prSet custT="1"/>
      <dgm:spPr/>
      <dgm:t>
        <a:bodyPr/>
        <a:lstStyle/>
        <a:p>
          <a:r>
            <a:rPr lang="de-DE" sz="2800" dirty="0"/>
            <a:t>die Person, für die vollstreckt wird</a:t>
          </a:r>
        </a:p>
      </dgm:t>
    </dgm:pt>
    <dgm:pt modelId="{87B58DB3-F310-4EEE-9FC1-7D3221B9444C}" type="parTrans" cxnId="{66BC2E83-921D-4C8D-8277-3B7738DF78A6}">
      <dgm:prSet/>
      <dgm:spPr/>
      <dgm:t>
        <a:bodyPr/>
        <a:lstStyle/>
        <a:p>
          <a:endParaRPr lang="de-DE"/>
        </a:p>
      </dgm:t>
    </dgm:pt>
    <dgm:pt modelId="{11ECC2D5-AA4A-4811-8695-CDFBEDC94BFE}" type="sibTrans" cxnId="{66BC2E83-921D-4C8D-8277-3B7738DF78A6}">
      <dgm:prSet/>
      <dgm:spPr/>
      <dgm:t>
        <a:bodyPr/>
        <a:lstStyle/>
        <a:p>
          <a:endParaRPr lang="de-DE"/>
        </a:p>
      </dgm:t>
    </dgm:pt>
    <dgm:pt modelId="{4B04DED4-B487-46A0-B93E-B32788BD05D4}">
      <dgm:prSet custT="1"/>
      <dgm:spPr/>
      <dgm:t>
        <a:bodyPr/>
        <a:lstStyle/>
        <a:p>
          <a:r>
            <a:rPr lang="de-DE" sz="2800" dirty="0"/>
            <a:t>die Person, gegen die vollstreckt wird</a:t>
          </a:r>
        </a:p>
      </dgm:t>
    </dgm:pt>
    <dgm:pt modelId="{82B89224-E7BE-46B0-B111-4D04C25B49B4}" type="parTrans" cxnId="{E1045174-1AEA-4B1F-ABC3-7BD1AC09AC48}">
      <dgm:prSet/>
      <dgm:spPr/>
      <dgm:t>
        <a:bodyPr/>
        <a:lstStyle/>
        <a:p>
          <a:endParaRPr lang="de-DE"/>
        </a:p>
      </dgm:t>
    </dgm:pt>
    <dgm:pt modelId="{7C1457C5-6C93-4400-B83A-8501FC5E28C1}" type="sibTrans" cxnId="{E1045174-1AEA-4B1F-ABC3-7BD1AC09AC48}">
      <dgm:prSet/>
      <dgm:spPr/>
      <dgm:t>
        <a:bodyPr/>
        <a:lstStyle/>
        <a:p>
          <a:endParaRPr lang="de-DE"/>
        </a:p>
      </dgm:t>
    </dgm:pt>
    <dgm:pt modelId="{5429EB02-1D7B-42D7-B300-E02A2CC97545}">
      <dgm:prSet custT="1"/>
      <dgm:spPr/>
      <dgm:t>
        <a:bodyPr/>
        <a:lstStyle/>
        <a:p>
          <a:r>
            <a:rPr lang="de-DE" sz="2400" dirty="0"/>
            <a:t>Schuldner einer Forderung, die vom Gläubiger des Gläubigers gepfändet wurde</a:t>
          </a:r>
        </a:p>
      </dgm:t>
    </dgm:pt>
    <dgm:pt modelId="{9A32CD96-28B7-4694-9D14-0DAAA5B6330C}" type="parTrans" cxnId="{17D47EC8-2325-4008-AA79-9202D66C9204}">
      <dgm:prSet/>
      <dgm:spPr/>
      <dgm:t>
        <a:bodyPr/>
        <a:lstStyle/>
        <a:p>
          <a:endParaRPr lang="de-DE"/>
        </a:p>
      </dgm:t>
    </dgm:pt>
    <dgm:pt modelId="{7D976BFB-79F4-43AC-A47F-726C96C9028F}" type="sibTrans" cxnId="{17D47EC8-2325-4008-AA79-9202D66C9204}">
      <dgm:prSet/>
      <dgm:spPr/>
      <dgm:t>
        <a:bodyPr/>
        <a:lstStyle/>
        <a:p>
          <a:endParaRPr lang="de-DE"/>
        </a:p>
      </dgm:t>
    </dgm:pt>
    <dgm:pt modelId="{DF6C9743-E1DC-4BE6-B957-2F05CA11D00D}" type="pres">
      <dgm:prSet presAssocID="{D27D7020-CD8D-4341-94C0-327D0A499A99}" presName="Name0" presStyleCnt="0">
        <dgm:presLayoutVars>
          <dgm:dir/>
          <dgm:animLvl val="lvl"/>
          <dgm:resizeHandles val="exact"/>
        </dgm:presLayoutVars>
      </dgm:prSet>
      <dgm:spPr/>
    </dgm:pt>
    <dgm:pt modelId="{B190A89D-869E-4A61-BDDA-934FE4A57E45}" type="pres">
      <dgm:prSet presAssocID="{50DE1E25-7714-4924-9F4E-82CFDAF934A5}" presName="linNode" presStyleCnt="0"/>
      <dgm:spPr/>
    </dgm:pt>
    <dgm:pt modelId="{F9715CD1-8F6A-42D2-9485-7A04C94F8AF5}" type="pres">
      <dgm:prSet presAssocID="{50DE1E25-7714-4924-9F4E-82CFDAF934A5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EEE73D06-C922-449E-8C52-4266D0236F3F}" type="pres">
      <dgm:prSet presAssocID="{50DE1E25-7714-4924-9F4E-82CFDAF934A5}" presName="descendantText" presStyleLbl="alignAccFollowNode1" presStyleIdx="0" presStyleCnt="3">
        <dgm:presLayoutVars>
          <dgm:bulletEnabled val="1"/>
        </dgm:presLayoutVars>
      </dgm:prSet>
      <dgm:spPr/>
    </dgm:pt>
    <dgm:pt modelId="{3677EDF1-9A4A-4551-852D-C6B5C9477316}" type="pres">
      <dgm:prSet presAssocID="{B9B1780C-2979-460F-919E-EA2E16E189CC}" presName="sp" presStyleCnt="0"/>
      <dgm:spPr/>
    </dgm:pt>
    <dgm:pt modelId="{B0DDA36E-6739-474D-B068-4F34B8F2A964}" type="pres">
      <dgm:prSet presAssocID="{3C30D418-F6F4-48A3-B1A1-88424AAEBE95}" presName="linNode" presStyleCnt="0"/>
      <dgm:spPr/>
    </dgm:pt>
    <dgm:pt modelId="{170397E3-A5FE-4522-9C8F-D9E8A73416D4}" type="pres">
      <dgm:prSet presAssocID="{3C30D418-F6F4-48A3-B1A1-88424AAEBE95}" presName="parentText" presStyleLbl="node1" presStyleIdx="1" presStyleCnt="3" custLinFactNeighborY="-741">
        <dgm:presLayoutVars>
          <dgm:chMax val="1"/>
          <dgm:bulletEnabled val="1"/>
        </dgm:presLayoutVars>
      </dgm:prSet>
      <dgm:spPr/>
    </dgm:pt>
    <dgm:pt modelId="{99684465-6F93-4189-AD90-4504CA356882}" type="pres">
      <dgm:prSet presAssocID="{3C30D418-F6F4-48A3-B1A1-88424AAEBE95}" presName="descendantText" presStyleLbl="alignAccFollowNode1" presStyleIdx="1" presStyleCnt="3" custLinFactNeighborX="2787" custLinFactNeighborY="784">
        <dgm:presLayoutVars>
          <dgm:bulletEnabled val="1"/>
        </dgm:presLayoutVars>
      </dgm:prSet>
      <dgm:spPr/>
    </dgm:pt>
    <dgm:pt modelId="{BBC2BA85-A1A5-4C24-9E9E-D4F1E6C27AA1}" type="pres">
      <dgm:prSet presAssocID="{5606F2F6-EE39-4A0E-A492-45DBCD546185}" presName="sp" presStyleCnt="0"/>
      <dgm:spPr/>
    </dgm:pt>
    <dgm:pt modelId="{365D6D87-27CA-410F-8BED-2744D7ED9DE1}" type="pres">
      <dgm:prSet presAssocID="{FB32B8A7-FD9B-4AF6-BF03-E79D80E45AA6}" presName="linNode" presStyleCnt="0"/>
      <dgm:spPr/>
    </dgm:pt>
    <dgm:pt modelId="{EFE8BD47-07A3-427C-B5E6-18EBBCB51B92}" type="pres">
      <dgm:prSet presAssocID="{FB32B8A7-FD9B-4AF6-BF03-E79D80E45AA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CF9ACCFA-FB46-477F-B7E6-533C08472B43}" type="pres">
      <dgm:prSet presAssocID="{FB32B8A7-FD9B-4AF6-BF03-E79D80E45AA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403AA300-CB79-4CBE-80F6-5AAA731EE8DB}" srcId="{D27D7020-CD8D-4341-94C0-327D0A499A99}" destId="{3C30D418-F6F4-48A3-B1A1-88424AAEBE95}" srcOrd="1" destOrd="0" parTransId="{53C1171E-A9AB-407A-B32B-8C54069BA076}" sibTransId="{5606F2F6-EE39-4A0E-A492-45DBCD546185}"/>
    <dgm:cxn modelId="{754B9820-AAEF-43F1-BFA0-DEAB922D572C}" type="presOf" srcId="{FB32B8A7-FD9B-4AF6-BF03-E79D80E45AA6}" destId="{EFE8BD47-07A3-427C-B5E6-18EBBCB51B92}" srcOrd="0" destOrd="0" presId="urn:microsoft.com/office/officeart/2005/8/layout/vList5"/>
    <dgm:cxn modelId="{0CED202F-A7D3-460E-A753-161F32EB2DA4}" srcId="{D27D7020-CD8D-4341-94C0-327D0A499A99}" destId="{50DE1E25-7714-4924-9F4E-82CFDAF934A5}" srcOrd="0" destOrd="0" parTransId="{FAB91164-7628-407A-A198-F4A6F734B6D9}" sibTransId="{B9B1780C-2979-460F-919E-EA2E16E189CC}"/>
    <dgm:cxn modelId="{86728E4F-4466-4D14-A0EB-761F761DB15A}" type="presOf" srcId="{50DE1E25-7714-4924-9F4E-82CFDAF934A5}" destId="{F9715CD1-8F6A-42D2-9485-7A04C94F8AF5}" srcOrd="0" destOrd="0" presId="urn:microsoft.com/office/officeart/2005/8/layout/vList5"/>
    <dgm:cxn modelId="{F0AB2454-7700-4CF1-8DAE-C8FC8FABC282}" type="presOf" srcId="{2C36F53E-6394-4D56-A158-08969EB59511}" destId="{EEE73D06-C922-449E-8C52-4266D0236F3F}" srcOrd="0" destOrd="0" presId="urn:microsoft.com/office/officeart/2005/8/layout/vList5"/>
    <dgm:cxn modelId="{E1045174-1AEA-4B1F-ABC3-7BD1AC09AC48}" srcId="{3C30D418-F6F4-48A3-B1A1-88424AAEBE95}" destId="{4B04DED4-B487-46A0-B93E-B32788BD05D4}" srcOrd="0" destOrd="0" parTransId="{82B89224-E7BE-46B0-B111-4D04C25B49B4}" sibTransId="{7C1457C5-6C93-4400-B83A-8501FC5E28C1}"/>
    <dgm:cxn modelId="{66BC2E83-921D-4C8D-8277-3B7738DF78A6}" srcId="{50DE1E25-7714-4924-9F4E-82CFDAF934A5}" destId="{2C36F53E-6394-4D56-A158-08969EB59511}" srcOrd="0" destOrd="0" parTransId="{87B58DB3-F310-4EEE-9FC1-7D3221B9444C}" sibTransId="{11ECC2D5-AA4A-4811-8695-CDFBEDC94BFE}"/>
    <dgm:cxn modelId="{F0E9148C-7E3D-491F-B565-86C7B944B960}" srcId="{D27D7020-CD8D-4341-94C0-327D0A499A99}" destId="{FB32B8A7-FD9B-4AF6-BF03-E79D80E45AA6}" srcOrd="2" destOrd="0" parTransId="{48DC6191-9E30-49C0-88ED-40BE9028ACCE}" sibTransId="{907194FF-FD98-4338-8EF6-112526EBC1B3}"/>
    <dgm:cxn modelId="{10C6D695-446C-4E38-80C7-D803E161C02C}" type="presOf" srcId="{5429EB02-1D7B-42D7-B300-E02A2CC97545}" destId="{CF9ACCFA-FB46-477F-B7E6-533C08472B43}" srcOrd="0" destOrd="0" presId="urn:microsoft.com/office/officeart/2005/8/layout/vList5"/>
    <dgm:cxn modelId="{4127F2A2-5C86-44AC-96B8-10A8E5EBF8EA}" type="presOf" srcId="{D27D7020-CD8D-4341-94C0-327D0A499A99}" destId="{DF6C9743-E1DC-4BE6-B957-2F05CA11D00D}" srcOrd="0" destOrd="0" presId="urn:microsoft.com/office/officeart/2005/8/layout/vList5"/>
    <dgm:cxn modelId="{072798BC-3FC8-4FF9-99AF-A8C560C4289C}" type="presOf" srcId="{4B04DED4-B487-46A0-B93E-B32788BD05D4}" destId="{99684465-6F93-4189-AD90-4504CA356882}" srcOrd="0" destOrd="0" presId="urn:microsoft.com/office/officeart/2005/8/layout/vList5"/>
    <dgm:cxn modelId="{17D47EC8-2325-4008-AA79-9202D66C9204}" srcId="{FB32B8A7-FD9B-4AF6-BF03-E79D80E45AA6}" destId="{5429EB02-1D7B-42D7-B300-E02A2CC97545}" srcOrd="0" destOrd="0" parTransId="{9A32CD96-28B7-4694-9D14-0DAAA5B6330C}" sibTransId="{7D976BFB-79F4-43AC-A47F-726C96C9028F}"/>
    <dgm:cxn modelId="{7195B4D5-5003-4682-9DA4-AFE8475853E2}" type="presOf" srcId="{3C30D418-F6F4-48A3-B1A1-88424AAEBE95}" destId="{170397E3-A5FE-4522-9C8F-D9E8A73416D4}" srcOrd="0" destOrd="0" presId="urn:microsoft.com/office/officeart/2005/8/layout/vList5"/>
    <dgm:cxn modelId="{F01372F2-5F46-4BFA-91FF-344304230C3B}" type="presParOf" srcId="{DF6C9743-E1DC-4BE6-B957-2F05CA11D00D}" destId="{B190A89D-869E-4A61-BDDA-934FE4A57E45}" srcOrd="0" destOrd="0" presId="urn:microsoft.com/office/officeart/2005/8/layout/vList5"/>
    <dgm:cxn modelId="{6EABDF2C-B4E4-48F6-8686-C182768E7A8F}" type="presParOf" srcId="{B190A89D-869E-4A61-BDDA-934FE4A57E45}" destId="{F9715CD1-8F6A-42D2-9485-7A04C94F8AF5}" srcOrd="0" destOrd="0" presId="urn:microsoft.com/office/officeart/2005/8/layout/vList5"/>
    <dgm:cxn modelId="{15219479-04D1-4CD9-AA20-A13BB5B9AAC0}" type="presParOf" srcId="{B190A89D-869E-4A61-BDDA-934FE4A57E45}" destId="{EEE73D06-C922-449E-8C52-4266D0236F3F}" srcOrd="1" destOrd="0" presId="urn:microsoft.com/office/officeart/2005/8/layout/vList5"/>
    <dgm:cxn modelId="{046B62A9-3E23-4EDE-9C85-E091D3E8CA4F}" type="presParOf" srcId="{DF6C9743-E1DC-4BE6-B957-2F05CA11D00D}" destId="{3677EDF1-9A4A-4551-852D-C6B5C9477316}" srcOrd="1" destOrd="0" presId="urn:microsoft.com/office/officeart/2005/8/layout/vList5"/>
    <dgm:cxn modelId="{6B9CF0DA-0A1A-4D64-8AFD-43FEFC151664}" type="presParOf" srcId="{DF6C9743-E1DC-4BE6-B957-2F05CA11D00D}" destId="{B0DDA36E-6739-474D-B068-4F34B8F2A964}" srcOrd="2" destOrd="0" presId="urn:microsoft.com/office/officeart/2005/8/layout/vList5"/>
    <dgm:cxn modelId="{3B39B1CC-FB79-4469-8259-D3BD2A299E77}" type="presParOf" srcId="{B0DDA36E-6739-474D-B068-4F34B8F2A964}" destId="{170397E3-A5FE-4522-9C8F-D9E8A73416D4}" srcOrd="0" destOrd="0" presId="urn:microsoft.com/office/officeart/2005/8/layout/vList5"/>
    <dgm:cxn modelId="{E71B3FDA-DA52-4CD0-97C3-1861332E125F}" type="presParOf" srcId="{B0DDA36E-6739-474D-B068-4F34B8F2A964}" destId="{99684465-6F93-4189-AD90-4504CA356882}" srcOrd="1" destOrd="0" presId="urn:microsoft.com/office/officeart/2005/8/layout/vList5"/>
    <dgm:cxn modelId="{9FEA16EB-B188-47D2-BEDA-9919880B7E40}" type="presParOf" srcId="{DF6C9743-E1DC-4BE6-B957-2F05CA11D00D}" destId="{BBC2BA85-A1A5-4C24-9E9E-D4F1E6C27AA1}" srcOrd="3" destOrd="0" presId="urn:microsoft.com/office/officeart/2005/8/layout/vList5"/>
    <dgm:cxn modelId="{621F525F-5D09-4283-BB57-D6C6A41491D0}" type="presParOf" srcId="{DF6C9743-E1DC-4BE6-B957-2F05CA11D00D}" destId="{365D6D87-27CA-410F-8BED-2744D7ED9DE1}" srcOrd="4" destOrd="0" presId="urn:microsoft.com/office/officeart/2005/8/layout/vList5"/>
    <dgm:cxn modelId="{B328F3A1-6450-444E-A3DA-2FEECAAEBA4D}" type="presParOf" srcId="{365D6D87-27CA-410F-8BED-2744D7ED9DE1}" destId="{EFE8BD47-07A3-427C-B5E6-18EBBCB51B92}" srcOrd="0" destOrd="0" presId="urn:microsoft.com/office/officeart/2005/8/layout/vList5"/>
    <dgm:cxn modelId="{DB727A9B-7008-45B0-B3A3-AEA0AC36E3C7}" type="presParOf" srcId="{365D6D87-27CA-410F-8BED-2744D7ED9DE1}" destId="{CF9ACCFA-FB46-477F-B7E6-533C08472B4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7D7020-CD8D-4341-94C0-327D0A499A99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de-DE"/>
        </a:p>
      </dgm:t>
    </dgm:pt>
    <dgm:pt modelId="{50DE1E25-7714-4924-9F4E-82CFDAF934A5}">
      <dgm:prSet/>
      <dgm:spPr/>
      <dgm:t>
        <a:bodyPr/>
        <a:lstStyle/>
        <a:p>
          <a:pPr rtl="0"/>
          <a:r>
            <a:rPr lang="de-DE" dirty="0"/>
            <a:t>Vollstreckungsanspruch</a:t>
          </a:r>
        </a:p>
      </dgm:t>
    </dgm:pt>
    <dgm:pt modelId="{FAB91164-7628-407A-A198-F4A6F734B6D9}" type="parTrans" cxnId="{0CED202F-A7D3-460E-A753-161F32EB2DA4}">
      <dgm:prSet/>
      <dgm:spPr/>
      <dgm:t>
        <a:bodyPr/>
        <a:lstStyle/>
        <a:p>
          <a:endParaRPr lang="de-DE"/>
        </a:p>
      </dgm:t>
    </dgm:pt>
    <dgm:pt modelId="{B9B1780C-2979-460F-919E-EA2E16E189CC}" type="sibTrans" cxnId="{0CED202F-A7D3-460E-A753-161F32EB2DA4}">
      <dgm:prSet/>
      <dgm:spPr/>
      <dgm:t>
        <a:bodyPr/>
        <a:lstStyle/>
        <a:p>
          <a:endParaRPr lang="de-DE"/>
        </a:p>
      </dgm:t>
    </dgm:pt>
    <dgm:pt modelId="{FB32B8A7-FD9B-4AF6-BF03-E79D80E45AA6}">
      <dgm:prSet/>
      <dgm:spPr/>
      <dgm:t>
        <a:bodyPr/>
        <a:lstStyle/>
        <a:p>
          <a:pPr rtl="0"/>
          <a:r>
            <a:rPr lang="de-DE" b="1" baseline="0" dirty="0"/>
            <a:t>Vollstreckbaren Anspruch</a:t>
          </a:r>
          <a:endParaRPr lang="de-DE" dirty="0"/>
        </a:p>
      </dgm:t>
    </dgm:pt>
    <dgm:pt modelId="{48DC6191-9E30-49C0-88ED-40BE9028ACCE}" type="parTrans" cxnId="{F0E9148C-7E3D-491F-B565-86C7B944B960}">
      <dgm:prSet/>
      <dgm:spPr/>
      <dgm:t>
        <a:bodyPr/>
        <a:lstStyle/>
        <a:p>
          <a:endParaRPr lang="de-DE"/>
        </a:p>
      </dgm:t>
    </dgm:pt>
    <dgm:pt modelId="{907194FF-FD98-4338-8EF6-112526EBC1B3}" type="sibTrans" cxnId="{F0E9148C-7E3D-491F-B565-86C7B944B960}">
      <dgm:prSet/>
      <dgm:spPr/>
      <dgm:t>
        <a:bodyPr/>
        <a:lstStyle/>
        <a:p>
          <a:endParaRPr lang="de-DE"/>
        </a:p>
      </dgm:t>
    </dgm:pt>
    <dgm:pt modelId="{2C36F53E-6394-4D56-A158-08969EB59511}">
      <dgm:prSet custT="1"/>
      <dgm:spPr/>
      <dgm:t>
        <a:bodyPr/>
        <a:lstStyle/>
        <a:p>
          <a:r>
            <a:rPr lang="de-DE" sz="2800" dirty="0"/>
            <a:t>Gläubiger gegen</a:t>
          </a:r>
          <a:r>
            <a:rPr lang="de-DE" sz="2800" baseline="0" dirty="0"/>
            <a:t> den Staat</a:t>
          </a:r>
          <a:endParaRPr lang="de-DE" sz="2800" dirty="0"/>
        </a:p>
      </dgm:t>
    </dgm:pt>
    <dgm:pt modelId="{87B58DB3-F310-4EEE-9FC1-7D3221B9444C}" type="parTrans" cxnId="{66BC2E83-921D-4C8D-8277-3B7738DF78A6}">
      <dgm:prSet/>
      <dgm:spPr/>
      <dgm:t>
        <a:bodyPr/>
        <a:lstStyle/>
        <a:p>
          <a:endParaRPr lang="de-DE"/>
        </a:p>
      </dgm:t>
    </dgm:pt>
    <dgm:pt modelId="{11ECC2D5-AA4A-4811-8695-CDFBEDC94BFE}" type="sibTrans" cxnId="{66BC2E83-921D-4C8D-8277-3B7738DF78A6}">
      <dgm:prSet/>
      <dgm:spPr/>
      <dgm:t>
        <a:bodyPr/>
        <a:lstStyle/>
        <a:p>
          <a:endParaRPr lang="de-DE"/>
        </a:p>
      </dgm:t>
    </dgm:pt>
    <dgm:pt modelId="{5429EB02-1D7B-42D7-B300-E02A2CC97545}">
      <dgm:prSet custT="1"/>
      <dgm:spPr/>
      <dgm:t>
        <a:bodyPr/>
        <a:lstStyle/>
        <a:p>
          <a:r>
            <a:rPr lang="de-DE" sz="2800" baseline="0" dirty="0"/>
            <a:t>Gläubiger gegen den Schuldner</a:t>
          </a:r>
          <a:endParaRPr lang="de-DE" sz="2800" dirty="0"/>
        </a:p>
      </dgm:t>
    </dgm:pt>
    <dgm:pt modelId="{9A32CD96-28B7-4694-9D14-0DAAA5B6330C}" type="parTrans" cxnId="{17D47EC8-2325-4008-AA79-9202D66C9204}">
      <dgm:prSet/>
      <dgm:spPr/>
      <dgm:t>
        <a:bodyPr/>
        <a:lstStyle/>
        <a:p>
          <a:endParaRPr lang="de-DE"/>
        </a:p>
      </dgm:t>
    </dgm:pt>
    <dgm:pt modelId="{7D976BFB-79F4-43AC-A47F-726C96C9028F}" type="sibTrans" cxnId="{17D47EC8-2325-4008-AA79-9202D66C9204}">
      <dgm:prSet/>
      <dgm:spPr/>
      <dgm:t>
        <a:bodyPr/>
        <a:lstStyle/>
        <a:p>
          <a:endParaRPr lang="de-DE"/>
        </a:p>
      </dgm:t>
    </dgm:pt>
    <dgm:pt modelId="{DF6C9743-E1DC-4BE6-B957-2F05CA11D00D}" type="pres">
      <dgm:prSet presAssocID="{D27D7020-CD8D-4341-94C0-327D0A499A99}" presName="Name0" presStyleCnt="0">
        <dgm:presLayoutVars>
          <dgm:dir/>
          <dgm:animLvl val="lvl"/>
          <dgm:resizeHandles val="exact"/>
        </dgm:presLayoutVars>
      </dgm:prSet>
      <dgm:spPr/>
    </dgm:pt>
    <dgm:pt modelId="{B190A89D-869E-4A61-BDDA-934FE4A57E45}" type="pres">
      <dgm:prSet presAssocID="{50DE1E25-7714-4924-9F4E-82CFDAF934A5}" presName="linNode" presStyleCnt="0"/>
      <dgm:spPr/>
    </dgm:pt>
    <dgm:pt modelId="{F9715CD1-8F6A-42D2-9485-7A04C94F8AF5}" type="pres">
      <dgm:prSet presAssocID="{50DE1E25-7714-4924-9F4E-82CFDAF934A5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EEE73D06-C922-449E-8C52-4266D0236F3F}" type="pres">
      <dgm:prSet presAssocID="{50DE1E25-7714-4924-9F4E-82CFDAF934A5}" presName="descendantText" presStyleLbl="alignAccFollowNode1" presStyleIdx="0" presStyleCnt="2">
        <dgm:presLayoutVars>
          <dgm:bulletEnabled val="1"/>
        </dgm:presLayoutVars>
      </dgm:prSet>
      <dgm:spPr/>
    </dgm:pt>
    <dgm:pt modelId="{3677EDF1-9A4A-4551-852D-C6B5C9477316}" type="pres">
      <dgm:prSet presAssocID="{B9B1780C-2979-460F-919E-EA2E16E189CC}" presName="sp" presStyleCnt="0"/>
      <dgm:spPr/>
    </dgm:pt>
    <dgm:pt modelId="{365D6D87-27CA-410F-8BED-2744D7ED9DE1}" type="pres">
      <dgm:prSet presAssocID="{FB32B8A7-FD9B-4AF6-BF03-E79D80E45AA6}" presName="linNode" presStyleCnt="0"/>
      <dgm:spPr/>
    </dgm:pt>
    <dgm:pt modelId="{EFE8BD47-07A3-427C-B5E6-18EBBCB51B92}" type="pres">
      <dgm:prSet presAssocID="{FB32B8A7-FD9B-4AF6-BF03-E79D80E45AA6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CF9ACCFA-FB46-477F-B7E6-533C08472B43}" type="pres">
      <dgm:prSet presAssocID="{FB32B8A7-FD9B-4AF6-BF03-E79D80E45AA6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754B9820-AAEF-43F1-BFA0-DEAB922D572C}" type="presOf" srcId="{FB32B8A7-FD9B-4AF6-BF03-E79D80E45AA6}" destId="{EFE8BD47-07A3-427C-B5E6-18EBBCB51B92}" srcOrd="0" destOrd="0" presId="urn:microsoft.com/office/officeart/2005/8/layout/vList5"/>
    <dgm:cxn modelId="{0CED202F-A7D3-460E-A753-161F32EB2DA4}" srcId="{D27D7020-CD8D-4341-94C0-327D0A499A99}" destId="{50DE1E25-7714-4924-9F4E-82CFDAF934A5}" srcOrd="0" destOrd="0" parTransId="{FAB91164-7628-407A-A198-F4A6F734B6D9}" sibTransId="{B9B1780C-2979-460F-919E-EA2E16E189CC}"/>
    <dgm:cxn modelId="{86728E4F-4466-4D14-A0EB-761F761DB15A}" type="presOf" srcId="{50DE1E25-7714-4924-9F4E-82CFDAF934A5}" destId="{F9715CD1-8F6A-42D2-9485-7A04C94F8AF5}" srcOrd="0" destOrd="0" presId="urn:microsoft.com/office/officeart/2005/8/layout/vList5"/>
    <dgm:cxn modelId="{F0AB2454-7700-4CF1-8DAE-C8FC8FABC282}" type="presOf" srcId="{2C36F53E-6394-4D56-A158-08969EB59511}" destId="{EEE73D06-C922-449E-8C52-4266D0236F3F}" srcOrd="0" destOrd="0" presId="urn:microsoft.com/office/officeart/2005/8/layout/vList5"/>
    <dgm:cxn modelId="{66BC2E83-921D-4C8D-8277-3B7738DF78A6}" srcId="{50DE1E25-7714-4924-9F4E-82CFDAF934A5}" destId="{2C36F53E-6394-4D56-A158-08969EB59511}" srcOrd="0" destOrd="0" parTransId="{87B58DB3-F310-4EEE-9FC1-7D3221B9444C}" sibTransId="{11ECC2D5-AA4A-4811-8695-CDFBEDC94BFE}"/>
    <dgm:cxn modelId="{F0E9148C-7E3D-491F-B565-86C7B944B960}" srcId="{D27D7020-CD8D-4341-94C0-327D0A499A99}" destId="{FB32B8A7-FD9B-4AF6-BF03-E79D80E45AA6}" srcOrd="1" destOrd="0" parTransId="{48DC6191-9E30-49C0-88ED-40BE9028ACCE}" sibTransId="{907194FF-FD98-4338-8EF6-112526EBC1B3}"/>
    <dgm:cxn modelId="{10C6D695-446C-4E38-80C7-D803E161C02C}" type="presOf" srcId="{5429EB02-1D7B-42D7-B300-E02A2CC97545}" destId="{CF9ACCFA-FB46-477F-B7E6-533C08472B43}" srcOrd="0" destOrd="0" presId="urn:microsoft.com/office/officeart/2005/8/layout/vList5"/>
    <dgm:cxn modelId="{4127F2A2-5C86-44AC-96B8-10A8E5EBF8EA}" type="presOf" srcId="{D27D7020-CD8D-4341-94C0-327D0A499A99}" destId="{DF6C9743-E1DC-4BE6-B957-2F05CA11D00D}" srcOrd="0" destOrd="0" presId="urn:microsoft.com/office/officeart/2005/8/layout/vList5"/>
    <dgm:cxn modelId="{17D47EC8-2325-4008-AA79-9202D66C9204}" srcId="{FB32B8A7-FD9B-4AF6-BF03-E79D80E45AA6}" destId="{5429EB02-1D7B-42D7-B300-E02A2CC97545}" srcOrd="0" destOrd="0" parTransId="{9A32CD96-28B7-4694-9D14-0DAAA5B6330C}" sibTransId="{7D976BFB-79F4-43AC-A47F-726C96C9028F}"/>
    <dgm:cxn modelId="{F01372F2-5F46-4BFA-91FF-344304230C3B}" type="presParOf" srcId="{DF6C9743-E1DC-4BE6-B957-2F05CA11D00D}" destId="{B190A89D-869E-4A61-BDDA-934FE4A57E45}" srcOrd="0" destOrd="0" presId="urn:microsoft.com/office/officeart/2005/8/layout/vList5"/>
    <dgm:cxn modelId="{6EABDF2C-B4E4-48F6-8686-C182768E7A8F}" type="presParOf" srcId="{B190A89D-869E-4A61-BDDA-934FE4A57E45}" destId="{F9715CD1-8F6A-42D2-9485-7A04C94F8AF5}" srcOrd="0" destOrd="0" presId="urn:microsoft.com/office/officeart/2005/8/layout/vList5"/>
    <dgm:cxn modelId="{15219479-04D1-4CD9-AA20-A13BB5B9AAC0}" type="presParOf" srcId="{B190A89D-869E-4A61-BDDA-934FE4A57E45}" destId="{EEE73D06-C922-449E-8C52-4266D0236F3F}" srcOrd="1" destOrd="0" presId="urn:microsoft.com/office/officeart/2005/8/layout/vList5"/>
    <dgm:cxn modelId="{046B62A9-3E23-4EDE-9C85-E091D3E8CA4F}" type="presParOf" srcId="{DF6C9743-E1DC-4BE6-B957-2F05CA11D00D}" destId="{3677EDF1-9A4A-4551-852D-C6B5C9477316}" srcOrd="1" destOrd="0" presId="urn:microsoft.com/office/officeart/2005/8/layout/vList5"/>
    <dgm:cxn modelId="{621F525F-5D09-4283-BB57-D6C6A41491D0}" type="presParOf" srcId="{DF6C9743-E1DC-4BE6-B957-2F05CA11D00D}" destId="{365D6D87-27CA-410F-8BED-2744D7ED9DE1}" srcOrd="2" destOrd="0" presId="urn:microsoft.com/office/officeart/2005/8/layout/vList5"/>
    <dgm:cxn modelId="{B328F3A1-6450-444E-A3DA-2FEECAAEBA4D}" type="presParOf" srcId="{365D6D87-27CA-410F-8BED-2744D7ED9DE1}" destId="{EFE8BD47-07A3-427C-B5E6-18EBBCB51B92}" srcOrd="0" destOrd="0" presId="urn:microsoft.com/office/officeart/2005/8/layout/vList5"/>
    <dgm:cxn modelId="{DB727A9B-7008-45B0-B3A3-AEA0AC36E3C7}" type="presParOf" srcId="{365D6D87-27CA-410F-8BED-2744D7ED9DE1}" destId="{CF9ACCFA-FB46-477F-B7E6-533C08472B4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E73D06-C922-449E-8C52-4266D0236F3F}">
      <dsp:nvSpPr>
        <dsp:cNvPr id="0" name=""/>
        <dsp:cNvSpPr/>
      </dsp:nvSpPr>
      <dsp:spPr>
        <a:xfrm rot="5400000">
          <a:off x="6589693" y="-2661723"/>
          <a:ext cx="1121829" cy="6729984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800" kern="1200" dirty="0"/>
            <a:t>die Person, für die vollstreckt wird</a:t>
          </a:r>
        </a:p>
      </dsp:txBody>
      <dsp:txXfrm rot="-5400000">
        <a:off x="3785616" y="197117"/>
        <a:ext cx="6675221" cy="1012303"/>
      </dsp:txXfrm>
    </dsp:sp>
    <dsp:sp modelId="{F9715CD1-8F6A-42D2-9485-7A04C94F8AF5}">
      <dsp:nvSpPr>
        <dsp:cNvPr id="0" name=""/>
        <dsp:cNvSpPr/>
      </dsp:nvSpPr>
      <dsp:spPr>
        <a:xfrm>
          <a:off x="0" y="2124"/>
          <a:ext cx="3785616" cy="140228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kern="1200" dirty="0"/>
            <a:t>Vollstreckungsgläubiger</a:t>
          </a:r>
        </a:p>
      </dsp:txBody>
      <dsp:txXfrm>
        <a:off x="68454" y="70578"/>
        <a:ext cx="3648708" cy="1265378"/>
      </dsp:txXfrm>
    </dsp:sp>
    <dsp:sp modelId="{99684465-6F93-4189-AD90-4504CA356882}">
      <dsp:nvSpPr>
        <dsp:cNvPr id="0" name=""/>
        <dsp:cNvSpPr/>
      </dsp:nvSpPr>
      <dsp:spPr>
        <a:xfrm rot="5400000">
          <a:off x="6589693" y="-1180527"/>
          <a:ext cx="1121829" cy="6729984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800" kern="1200" dirty="0"/>
            <a:t>die Person, gegen die vollstreckt wird</a:t>
          </a:r>
        </a:p>
      </dsp:txBody>
      <dsp:txXfrm rot="-5400000">
        <a:off x="3785616" y="1678313"/>
        <a:ext cx="6675221" cy="1012303"/>
      </dsp:txXfrm>
    </dsp:sp>
    <dsp:sp modelId="{170397E3-A5FE-4522-9C8F-D9E8A73416D4}">
      <dsp:nvSpPr>
        <dsp:cNvPr id="0" name=""/>
        <dsp:cNvSpPr/>
      </dsp:nvSpPr>
      <dsp:spPr>
        <a:xfrm>
          <a:off x="0" y="1464134"/>
          <a:ext cx="3785616" cy="140228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kern="1200" dirty="0"/>
            <a:t>Vollstreckungsschuldner</a:t>
          </a:r>
        </a:p>
      </dsp:txBody>
      <dsp:txXfrm>
        <a:off x="68454" y="1532588"/>
        <a:ext cx="3648708" cy="1265378"/>
      </dsp:txXfrm>
    </dsp:sp>
    <dsp:sp modelId="{CF9ACCFA-FB46-477F-B7E6-533C08472B43}">
      <dsp:nvSpPr>
        <dsp:cNvPr id="0" name=""/>
        <dsp:cNvSpPr/>
      </dsp:nvSpPr>
      <dsp:spPr>
        <a:xfrm rot="5400000">
          <a:off x="6589693" y="283077"/>
          <a:ext cx="1121829" cy="6729984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400" kern="1200" dirty="0"/>
            <a:t>Schuldner einer Forderung, die vom Gläubiger des Gläubigers gepfändet wurde</a:t>
          </a:r>
        </a:p>
      </dsp:txBody>
      <dsp:txXfrm rot="-5400000">
        <a:off x="3785616" y="3141918"/>
        <a:ext cx="6675221" cy="1012303"/>
      </dsp:txXfrm>
    </dsp:sp>
    <dsp:sp modelId="{EFE8BD47-07A3-427C-B5E6-18EBBCB51B92}">
      <dsp:nvSpPr>
        <dsp:cNvPr id="0" name=""/>
        <dsp:cNvSpPr/>
      </dsp:nvSpPr>
      <dsp:spPr>
        <a:xfrm>
          <a:off x="0" y="2946926"/>
          <a:ext cx="3785616" cy="140228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kern="1200" dirty="0"/>
            <a:t>Drittschuldner</a:t>
          </a:r>
        </a:p>
      </dsp:txBody>
      <dsp:txXfrm>
        <a:off x="68454" y="3015380"/>
        <a:ext cx="3648708" cy="12653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E73D06-C922-449E-8C52-4266D0236F3F}">
      <dsp:nvSpPr>
        <dsp:cNvPr id="0" name=""/>
        <dsp:cNvSpPr/>
      </dsp:nvSpPr>
      <dsp:spPr>
        <a:xfrm rot="5400000">
          <a:off x="6301587" y="-2303662"/>
          <a:ext cx="1698041" cy="6729984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800" kern="1200" dirty="0"/>
            <a:t>Gläubiger gegen</a:t>
          </a:r>
          <a:r>
            <a:rPr lang="de-DE" sz="2800" kern="1200" baseline="0" dirty="0"/>
            <a:t> den Staat</a:t>
          </a:r>
          <a:endParaRPr lang="de-DE" sz="2800" kern="1200" dirty="0"/>
        </a:p>
      </dsp:txBody>
      <dsp:txXfrm rot="-5400000">
        <a:off x="3785616" y="295201"/>
        <a:ext cx="6647092" cy="1532257"/>
      </dsp:txXfrm>
    </dsp:sp>
    <dsp:sp modelId="{F9715CD1-8F6A-42D2-9485-7A04C94F8AF5}">
      <dsp:nvSpPr>
        <dsp:cNvPr id="0" name=""/>
        <dsp:cNvSpPr/>
      </dsp:nvSpPr>
      <dsp:spPr>
        <a:xfrm>
          <a:off x="0" y="53"/>
          <a:ext cx="3785616" cy="212255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600" kern="1200" dirty="0"/>
            <a:t>Vollstreckungsanspruch</a:t>
          </a:r>
        </a:p>
      </dsp:txBody>
      <dsp:txXfrm>
        <a:off x="103614" y="103667"/>
        <a:ext cx="3578388" cy="1915324"/>
      </dsp:txXfrm>
    </dsp:sp>
    <dsp:sp modelId="{CF9ACCFA-FB46-477F-B7E6-533C08472B43}">
      <dsp:nvSpPr>
        <dsp:cNvPr id="0" name=""/>
        <dsp:cNvSpPr/>
      </dsp:nvSpPr>
      <dsp:spPr>
        <a:xfrm rot="5400000">
          <a:off x="6301587" y="-74983"/>
          <a:ext cx="1698041" cy="6729984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800" kern="1200" baseline="0" dirty="0"/>
            <a:t>Gläubiger gegen den Schuldner</a:t>
          </a:r>
          <a:endParaRPr lang="de-DE" sz="2800" kern="1200" dirty="0"/>
        </a:p>
      </dsp:txBody>
      <dsp:txXfrm rot="-5400000">
        <a:off x="3785616" y="2523880"/>
        <a:ext cx="6647092" cy="1532257"/>
      </dsp:txXfrm>
    </dsp:sp>
    <dsp:sp modelId="{EFE8BD47-07A3-427C-B5E6-18EBBCB51B92}">
      <dsp:nvSpPr>
        <dsp:cNvPr id="0" name=""/>
        <dsp:cNvSpPr/>
      </dsp:nvSpPr>
      <dsp:spPr>
        <a:xfrm>
          <a:off x="0" y="2228732"/>
          <a:ext cx="3785616" cy="212255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600" b="1" kern="1200" baseline="0" dirty="0"/>
            <a:t>Vollstreckbaren Anspruch</a:t>
          </a:r>
          <a:endParaRPr lang="de-DE" sz="2600" kern="1200" dirty="0"/>
        </a:p>
      </dsp:txBody>
      <dsp:txXfrm>
        <a:off x="103614" y="2332346"/>
        <a:ext cx="3578388" cy="19153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2F960-4ED3-495B-A310-80DCAD909A7E}" type="datetimeFigureOut">
              <a:rPr lang="de-DE" smtClean="0"/>
              <a:t>22.10.2025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AE644-9ECC-4E18-B2F7-5B98200D5EC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23106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E0FFA8-6ABA-443B-8244-9EC3C46D4890}" type="datetimeFigureOut">
              <a:rPr lang="de-DE" smtClean="0"/>
              <a:t>22.10.2025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89DDE-ED35-4A43-BA4D-CEC27D9B6C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6994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69934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1799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80738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61851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72967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766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71830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0825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0194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62415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5266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95393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de-DE" b="1" u="non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391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Symbol" panose="05050102010706020507" pitchFamily="18" charset="2"/>
              <a:buNone/>
            </a:pPr>
            <a:endParaRPr lang="de-DE" b="0" dirty="0"/>
          </a:p>
          <a:p>
            <a:pPr marL="0" indent="0">
              <a:buFont typeface="Symbol" panose="05050102010706020507" pitchFamily="18" charset="2"/>
              <a:buNone/>
            </a:pPr>
            <a:endParaRPr lang="de-DE" b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F6521F-8BF0-4861-8761-AB8A14363915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43007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F6521F-8BF0-4861-8761-AB8A14363915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19088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F6521F-8BF0-4861-8761-AB8A14363915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4549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F6521F-8BF0-4861-8761-AB8A14363915}" type="slidenum">
              <a:rPr lang="de-DE" smtClean="0"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818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F6521F-8BF0-4861-8761-AB8A14363915}" type="slidenum">
              <a:rPr lang="de-DE" smtClean="0"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871141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F6521F-8BF0-4861-8761-AB8A14363915}" type="slidenum">
              <a:rPr lang="de-DE" smtClean="0"/>
              <a:t>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39676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27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2260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2056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8871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56130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51320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85075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29718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8622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22.10.2025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8051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22.10.2025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979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22.10.2025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2493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22.10.2025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972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22.10.2025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047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22.10.2025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895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22.10.2025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9595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22.10.2025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4432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22.10.2025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6421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22.10.2025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68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22.10.2025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5583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13A58-5CA1-4EE1-BBEB-E046D3677DA7}" type="datetimeFigureOut">
              <a:rPr lang="de-DE" smtClean="0"/>
              <a:t>22.10.2025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132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Zwangsvollstreckung</a:t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708516"/>
          </a:xfrm>
        </p:spPr>
        <p:txBody>
          <a:bodyPr/>
          <a:lstStyle/>
          <a:p>
            <a:r>
              <a:rPr lang="de-DE" dirty="0"/>
              <a:t>Ausbildung allgemeiner Justizdienst</a:t>
            </a:r>
          </a:p>
          <a:p>
            <a:r>
              <a:rPr lang="de-DE" dirty="0"/>
              <a:t>Frau Körner</a:t>
            </a:r>
          </a:p>
          <a:p>
            <a:r>
              <a:rPr lang="de-DE" dirty="0"/>
              <a:t>josephin.koerner@kg.berlin.de</a:t>
            </a:r>
          </a:p>
        </p:txBody>
      </p:sp>
    </p:spTree>
    <p:extLst>
      <p:ext uri="{BB962C8B-B14F-4D97-AF65-F5344CB8AC3E}">
        <p14:creationId xmlns:p14="http://schemas.microsoft.com/office/powerpoint/2010/main" val="3255252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u="sng" dirty="0"/>
              <a:t>Gerichtsvollzieher</a:t>
            </a:r>
            <a:br>
              <a:rPr lang="de-DE" u="sng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de-DE" sz="3200" dirty="0"/>
          </a:p>
          <a:p>
            <a:r>
              <a:rPr lang="de-DE" dirty="0"/>
              <a:t>Vollstreckung in das bewegliche Vermögen (Mobiliarvollstreckung/ Pfändung und Verwertung) §§ 808 ff ZPO</a:t>
            </a:r>
          </a:p>
          <a:p>
            <a:r>
              <a:rPr lang="de-DE" dirty="0"/>
              <a:t>Abnahme der Vermögensauskunft § 802c ZPO</a:t>
            </a:r>
          </a:p>
          <a:p>
            <a:r>
              <a:rPr lang="de-DE" dirty="0"/>
              <a:t>Herausgabevollstreckung (Räumungen, Wegnahme etc.)§§ 883,885 ZPO</a:t>
            </a:r>
          </a:p>
          <a:p>
            <a:r>
              <a:rPr lang="de-DE" dirty="0"/>
              <a:t>Vollstreckung von Haftbefehlen und Vorführungsbefehlen § 802g ZPO</a:t>
            </a:r>
          </a:p>
          <a:p>
            <a:r>
              <a:rPr lang="de-DE" dirty="0"/>
              <a:t>Zustellungen § 192 ZPO</a:t>
            </a:r>
          </a:p>
          <a:p>
            <a:r>
              <a:rPr lang="de-DE" dirty="0"/>
              <a:t>Beseitigung von Widerstand (Zählersperrung etc.) § 892 ZPO</a:t>
            </a:r>
          </a:p>
          <a:p>
            <a:r>
              <a:rPr lang="de-DE" dirty="0"/>
              <a:t>Eintragungsanordnungsverfahren § 882c ZPO</a:t>
            </a:r>
          </a:p>
          <a:p>
            <a:pPr>
              <a:buFont typeface="Symbol" pitchFamily="18" charset="2"/>
              <a:buChar char="-"/>
            </a:pPr>
            <a:endParaRPr lang="de-DE" dirty="0"/>
          </a:p>
          <a:p>
            <a:pPr>
              <a:buFont typeface="Symbol" pitchFamily="18" charset="2"/>
              <a:buChar char="-"/>
            </a:pPr>
            <a:endParaRPr lang="de-DE" dirty="0"/>
          </a:p>
          <a:p>
            <a:pPr>
              <a:buFont typeface="Symbol" pitchFamily="18" charset="2"/>
              <a:buChar char="-"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5248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4294967295"/>
          </p:nvPr>
        </p:nvSpPr>
        <p:spPr>
          <a:xfrm>
            <a:off x="672672" y="352054"/>
            <a:ext cx="10515600" cy="636322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DE" sz="3200" u="sng" dirty="0"/>
              <a:t>Grundbuchamt</a:t>
            </a:r>
          </a:p>
          <a:p>
            <a:pPr marL="0" indent="0" algn="ctr">
              <a:buNone/>
            </a:pPr>
            <a:endParaRPr lang="de-DE" sz="3200" u="sng" dirty="0"/>
          </a:p>
          <a:p>
            <a:pPr marL="0" indent="0">
              <a:buNone/>
            </a:pPr>
            <a:r>
              <a:rPr lang="de-DE" dirty="0"/>
              <a:t>Eintragungen von Zwangssicherungshypotheken</a:t>
            </a:r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sz="3200" u="sng" dirty="0"/>
              <a:t>Prozessgericht</a:t>
            </a:r>
          </a:p>
          <a:p>
            <a:pPr marL="0" indent="0" algn="ctr">
              <a:buNone/>
            </a:pPr>
            <a:endParaRPr lang="de-DE" sz="3200" u="sng" dirty="0"/>
          </a:p>
          <a:p>
            <a:pPr marL="0" indent="0">
              <a:buNone/>
            </a:pPr>
            <a:r>
              <a:rPr lang="de-DE" dirty="0"/>
              <a:t>Vollstreckung vertretbarer und unvertretbarer  Handlungen §§ 887,888 ZPO</a:t>
            </a:r>
          </a:p>
          <a:p>
            <a:pPr marL="0" indent="0">
              <a:buNone/>
            </a:pPr>
            <a:endParaRPr lang="de-DE" sz="3200" u="sng" dirty="0"/>
          </a:p>
          <a:p>
            <a:pPr marL="0" indent="0" algn="ctr">
              <a:buNone/>
            </a:pPr>
            <a:r>
              <a:rPr lang="de-DE" sz="3200" u="sng" dirty="0"/>
              <a:t>Versteigerungsgericht</a:t>
            </a:r>
          </a:p>
          <a:p>
            <a:pPr marL="0" indent="0" algn="ctr">
              <a:buNone/>
            </a:pPr>
            <a:endParaRPr lang="de-DE" sz="3200" u="sng" dirty="0"/>
          </a:p>
          <a:p>
            <a:r>
              <a:rPr lang="de-DE" dirty="0"/>
              <a:t>Zwangsversteigerung</a:t>
            </a:r>
          </a:p>
          <a:p>
            <a:r>
              <a:rPr lang="de-DE" dirty="0"/>
              <a:t>Zwangsverwaltung</a:t>
            </a:r>
          </a:p>
          <a:p>
            <a:r>
              <a:rPr lang="de-DE" dirty="0"/>
              <a:t>Teilungsversteigerung </a:t>
            </a:r>
          </a:p>
        </p:txBody>
      </p:sp>
    </p:spTree>
    <p:extLst>
      <p:ext uri="{BB962C8B-B14F-4D97-AF65-F5344CB8AC3E}">
        <p14:creationId xmlns:p14="http://schemas.microsoft.com/office/powerpoint/2010/main" val="2758449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u="sng" dirty="0"/>
              <a:t>Vollstreckungsbehörden</a:t>
            </a:r>
            <a:br>
              <a:rPr lang="de-DE" u="sng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e-DE" sz="3200" u="sng" dirty="0"/>
          </a:p>
          <a:p>
            <a:r>
              <a:rPr lang="de-DE" dirty="0"/>
              <a:t>bspw. Finanzamt, Zollamt, gesetzliche Krankenversicherungen, Städte und Gemeinden, Kosteneinziehungsstelle der Justiz</a:t>
            </a:r>
          </a:p>
          <a:p>
            <a:r>
              <a:rPr lang="de-DE" dirty="0"/>
              <a:t>Vollstreckung öffentlich-rechtlicher Forderungen (Steuerbescheiden, Beitragsbescheiden, Ordnungsgeldbescheiden, Kostenrechnungen)</a:t>
            </a:r>
          </a:p>
          <a:p>
            <a:r>
              <a:rPr lang="de-DE" dirty="0"/>
              <a:t>richtet sich nach den eigenen Vorschriften der  Vollstreckungsbehörde</a:t>
            </a:r>
          </a:p>
          <a:p>
            <a:endParaRPr lang="de-DE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1A7E407A-C21A-42BA-A8CE-84A5256C7633}"/>
              </a:ext>
            </a:extLst>
          </p:cNvPr>
          <p:cNvSpPr/>
          <p:nvPr/>
        </p:nvSpPr>
        <p:spPr>
          <a:xfrm rot="402192">
            <a:off x="6534643" y="4412509"/>
            <a:ext cx="4729655" cy="181051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/>
              <a:t>Übung Vollstreckungsorgane S. 9 Handout</a:t>
            </a:r>
          </a:p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1970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Zuständigkeiten in der Zwangsvollstreckung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 </a:t>
            </a:r>
            <a:r>
              <a:rPr lang="de-DE" sz="2400" b="1" dirty="0"/>
              <a:t>Die festgelegten Zuständigkeiten sind </a:t>
            </a:r>
            <a:r>
              <a:rPr lang="de-DE" sz="2400" b="1" u="sng" dirty="0"/>
              <a:t>ausschließliche</a:t>
            </a:r>
            <a:r>
              <a:rPr lang="de-DE" sz="2400" b="1" dirty="0"/>
              <a:t> Gerichtsstände.(§802 ZPO)</a:t>
            </a:r>
          </a:p>
          <a:p>
            <a:pPr marL="0" indent="0">
              <a:buNone/>
            </a:pPr>
            <a:endParaRPr lang="de-DE" sz="2400" b="1" dirty="0"/>
          </a:p>
          <a:p>
            <a:pPr marL="0" indent="0">
              <a:buNone/>
            </a:pPr>
            <a:endParaRPr lang="de-DE" sz="2400" b="1" dirty="0"/>
          </a:p>
          <a:p>
            <a:pPr marL="0" indent="0">
              <a:buNone/>
            </a:pPr>
            <a:endParaRPr lang="de-DE" sz="2400" b="1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280600"/>
              </p:ext>
            </p:extLst>
          </p:nvPr>
        </p:nvGraphicFramePr>
        <p:xfrm>
          <a:off x="1107828" y="2426677"/>
          <a:ext cx="10005648" cy="3552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2824">
                  <a:extLst>
                    <a:ext uri="{9D8B030D-6E8A-4147-A177-3AD203B41FA5}">
                      <a16:colId xmlns:a16="http://schemas.microsoft.com/office/drawing/2014/main" val="3488146496"/>
                    </a:ext>
                  </a:extLst>
                </a:gridCol>
                <a:gridCol w="5002824">
                  <a:extLst>
                    <a:ext uri="{9D8B030D-6E8A-4147-A177-3AD203B41FA5}">
                      <a16:colId xmlns:a16="http://schemas.microsoft.com/office/drawing/2014/main" val="1008085577"/>
                    </a:ext>
                  </a:extLst>
                </a:gridCol>
              </a:tblGrid>
              <a:tr h="574950">
                <a:tc>
                  <a:txBody>
                    <a:bodyPr/>
                    <a:lstStyle/>
                    <a:p>
                      <a:r>
                        <a:rPr lang="de-DE" dirty="0"/>
                        <a:t>Sachliche Zuständigkeit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Örtliche Zuständigkeit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738869"/>
                  </a:ext>
                </a:extLst>
              </a:tr>
              <a:tr h="992381">
                <a:tc>
                  <a:txBody>
                    <a:bodyPr/>
                    <a:lstStyle/>
                    <a:p>
                      <a:r>
                        <a:rPr lang="de-DE" dirty="0"/>
                        <a:t>-Amtsgericht als Vollstreckungsgericht</a:t>
                      </a:r>
                      <a:r>
                        <a:rPr lang="de-DE" baseline="0" dirty="0"/>
                        <a:t> (§764 Abs.1 ZPO)</a:t>
                      </a:r>
                    </a:p>
                    <a:p>
                      <a:r>
                        <a:rPr lang="de-DE" baseline="0" dirty="0"/>
                        <a:t>                             </a:t>
                      </a:r>
                      <a:r>
                        <a:rPr lang="de-DE" b="1" baseline="0" dirty="0"/>
                        <a:t>-grundsätzlich-</a:t>
                      </a:r>
                      <a:endParaRPr lang="de-DE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-Bezirk, indem die Vollstreckung stattfinden soll (§764 Abs.2 ZPO)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095064"/>
                  </a:ext>
                </a:extLst>
              </a:tr>
              <a:tr h="992381">
                <a:tc>
                  <a:txBody>
                    <a:bodyPr/>
                    <a:lstStyle/>
                    <a:p>
                      <a:r>
                        <a:rPr lang="de-DE" dirty="0"/>
                        <a:t>-AG</a:t>
                      </a:r>
                      <a:r>
                        <a:rPr lang="de-DE" baseline="0" dirty="0"/>
                        <a:t> als Vollstreckungsgericht (§ 828 Abs. 1 ZPO)</a:t>
                      </a:r>
                    </a:p>
                    <a:p>
                      <a:endParaRPr lang="de-DE" baseline="0" dirty="0"/>
                    </a:p>
                    <a:p>
                      <a:r>
                        <a:rPr lang="de-DE" baseline="0" dirty="0"/>
                        <a:t>                              </a:t>
                      </a:r>
                      <a:r>
                        <a:rPr lang="de-DE" b="1" baseline="0" dirty="0"/>
                        <a:t>-Forderungspfändung-</a:t>
                      </a:r>
                      <a:endParaRPr lang="de-DE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-Bezirk, indem der Schuldner seinen allgemeinen Gerichtsstand hat (§828 Abs.2 ZPO)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103930"/>
                  </a:ext>
                </a:extLst>
              </a:tr>
              <a:tr h="992381">
                <a:tc>
                  <a:txBody>
                    <a:bodyPr/>
                    <a:lstStyle/>
                    <a:p>
                      <a:r>
                        <a:rPr lang="de-DE" dirty="0"/>
                        <a:t>-wenn nicht AG dann Gerichtsvollzieher (§753 Abs.1 ZPO)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-Bezirk, indem der Schuldner bei Auftragserteilung seinen Wohnsitz hat (§802e ZPO)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695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03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Funktionelle Zuständigkeit</a:t>
            </a:r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Zuständigkeiten in der Zwangsvollstreckung</a:t>
            </a:r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226658"/>
              </p:ext>
            </p:extLst>
          </p:nvPr>
        </p:nvGraphicFramePr>
        <p:xfrm>
          <a:off x="2032000" y="2453054"/>
          <a:ext cx="8127999" cy="359269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76245928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26026799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96800573"/>
                    </a:ext>
                  </a:extLst>
                </a:gridCol>
              </a:tblGrid>
              <a:tr h="693089">
                <a:tc>
                  <a:txBody>
                    <a:bodyPr/>
                    <a:lstStyle/>
                    <a:p>
                      <a:r>
                        <a:rPr lang="de-DE" dirty="0"/>
                        <a:t>Rechtspfleger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Richter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UdG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359165"/>
                  </a:ext>
                </a:extLst>
              </a:tr>
              <a:tr h="1323470">
                <a:tc>
                  <a:txBody>
                    <a:bodyPr/>
                    <a:lstStyle/>
                    <a:p>
                      <a:r>
                        <a:rPr lang="de-DE" dirty="0"/>
                        <a:t>gem. </a:t>
                      </a:r>
                      <a:r>
                        <a:rPr lang="de-DE" dirty="0" err="1"/>
                        <a:t>Rechtspflegergesetz</a:t>
                      </a:r>
                      <a:r>
                        <a:rPr lang="de-DE" dirty="0"/>
                        <a:t> (RPflG) zuständig für ZV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Entscheidungen gem. § 766 ZPO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alle Kosten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010819"/>
                  </a:ext>
                </a:extLst>
              </a:tr>
              <a:tr h="661735">
                <a:tc rowSpan="2">
                  <a:txBody>
                    <a:bodyPr/>
                    <a:lstStyle/>
                    <a:p>
                      <a:endParaRPr lang="de-DE" dirty="0"/>
                    </a:p>
                    <a:p>
                      <a:r>
                        <a:rPr lang="de-DE" dirty="0"/>
                        <a:t>Ausnahmen:  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-Erlass eines</a:t>
                      </a:r>
                      <a:r>
                        <a:rPr lang="de-DE" baseline="0" dirty="0"/>
                        <a:t> Haftbefehls</a:t>
                      </a:r>
                      <a:endParaRPr lang="de-DE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956894"/>
                  </a:ext>
                </a:extLst>
              </a:tr>
              <a:tr h="72081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-Erlass einer Durchsuchungsanordnung,</a:t>
                      </a:r>
                    </a:p>
                    <a:p>
                      <a:r>
                        <a:rPr lang="de-DE" dirty="0"/>
                        <a:t>„Nachtbeschluss“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4965758"/>
                  </a:ext>
                </a:extLst>
              </a:tr>
            </a:tbl>
          </a:graphicData>
        </a:graphic>
      </p:graphicFrame>
      <p:sp>
        <p:nvSpPr>
          <p:cNvPr id="9" name="Pfeil nach rechts 8"/>
          <p:cNvSpPr/>
          <p:nvPr/>
        </p:nvSpPr>
        <p:spPr>
          <a:xfrm>
            <a:off x="3710354" y="4440115"/>
            <a:ext cx="978408" cy="783571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951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Übersicht über das Vollstreckungsverfahren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Vollstreckung wird eingeleitet durch </a:t>
            </a:r>
            <a:r>
              <a:rPr lang="de-DE" dirty="0">
                <a:solidFill>
                  <a:srgbClr val="FF0000"/>
                </a:solidFill>
              </a:rPr>
              <a:t>Vollstreckungsauftrag</a:t>
            </a:r>
            <a:r>
              <a:rPr lang="de-DE" dirty="0"/>
              <a:t> oder </a:t>
            </a:r>
            <a:r>
              <a:rPr lang="de-DE" dirty="0">
                <a:solidFill>
                  <a:srgbClr val="FF0000"/>
                </a:solidFill>
              </a:rPr>
              <a:t>Vollstreckungsantrag</a:t>
            </a:r>
          </a:p>
          <a:p>
            <a:endParaRPr lang="de-DE" dirty="0">
              <a:solidFill>
                <a:srgbClr val="FF0000"/>
              </a:solidFill>
            </a:endParaRPr>
          </a:p>
          <a:p>
            <a:r>
              <a:rPr lang="de-DE" dirty="0"/>
              <a:t>Dem Auftrag / Antrag ist zwingend der Titel als Grundlage der Vollstreckung beizufügen</a:t>
            </a:r>
          </a:p>
          <a:p>
            <a:pPr marL="0" indent="0">
              <a:buNone/>
            </a:pPr>
            <a:r>
              <a:rPr lang="de-DE" dirty="0"/>
              <a:t>                            </a:t>
            </a:r>
            <a:r>
              <a:rPr lang="de-DE" b="1" u="sng" dirty="0"/>
              <a:t>Verhinderung der doppelten Vollstreckung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                            </a:t>
            </a:r>
          </a:p>
        </p:txBody>
      </p:sp>
      <p:sp>
        <p:nvSpPr>
          <p:cNvPr id="4" name="Eingekerbter Pfeil nach rechts 3"/>
          <p:cNvSpPr/>
          <p:nvPr/>
        </p:nvSpPr>
        <p:spPr>
          <a:xfrm>
            <a:off x="1929007" y="4208746"/>
            <a:ext cx="978408" cy="484632"/>
          </a:xfrm>
          <a:prstGeom prst="notch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1292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Übersicht über das Vollstreckungsverfahren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de-DE" u="sng" dirty="0"/>
          </a:p>
          <a:p>
            <a:r>
              <a:rPr lang="de-DE" u="sng" dirty="0"/>
              <a:t>Vollstreckungsauftrag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>
          <a:xfrm>
            <a:off x="0" y="2592888"/>
            <a:ext cx="5711868" cy="3795385"/>
          </a:xfrm>
        </p:spPr>
        <p:txBody>
          <a:bodyPr>
            <a:normAutofit/>
          </a:bodyPr>
          <a:lstStyle/>
          <a:p>
            <a:pPr lvl="2"/>
            <a:endParaRPr lang="de-DE" sz="2400" dirty="0"/>
          </a:p>
          <a:p>
            <a:pPr lvl="2"/>
            <a:r>
              <a:rPr lang="de-DE" sz="2400" dirty="0"/>
              <a:t>wird dem Gerichtsvollzieher erteilt § 753 ZPO</a:t>
            </a:r>
          </a:p>
          <a:p>
            <a:pPr marL="914400" lvl="2" indent="0">
              <a:buNone/>
            </a:pPr>
            <a:endParaRPr lang="de-DE" sz="2400" dirty="0"/>
          </a:p>
          <a:p>
            <a:pPr lvl="2"/>
            <a:r>
              <a:rPr lang="de-DE" sz="2400" dirty="0"/>
              <a:t>Gläubiger kann den Auftrag über die GV-Stelle stellen</a:t>
            </a:r>
          </a:p>
          <a:p>
            <a:pPr lvl="2"/>
            <a:endParaRPr lang="de-DE" sz="2400" dirty="0"/>
          </a:p>
          <a:p>
            <a:pPr lvl="2"/>
            <a:r>
              <a:rPr lang="de-DE" sz="2400"/>
              <a:t>Auftrag </a:t>
            </a:r>
            <a:r>
              <a:rPr lang="de-DE" sz="2400" dirty="0"/>
              <a:t>gilt mit Eingang in der GV-Stelle als erteilt</a:t>
            </a:r>
          </a:p>
          <a:p>
            <a:pPr marL="914400" lvl="2" indent="0">
              <a:buNone/>
            </a:pPr>
            <a:endParaRPr lang="de-DE" dirty="0"/>
          </a:p>
          <a:p>
            <a:pPr marL="914400" lvl="2" indent="0">
              <a:buNone/>
            </a:pP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u="sng" dirty="0"/>
              <a:t>Vollstreckungsantrag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de-DE" sz="2400" dirty="0"/>
          </a:p>
          <a:p>
            <a:r>
              <a:rPr lang="de-DE" sz="2400" dirty="0"/>
              <a:t>schriftlich einzureichen bei den Vollstreckungsgerichten</a:t>
            </a:r>
          </a:p>
          <a:p>
            <a:endParaRPr lang="de-DE" sz="2400" dirty="0"/>
          </a:p>
          <a:p>
            <a:endParaRPr lang="de-DE" sz="2400" dirty="0"/>
          </a:p>
          <a:p>
            <a:endParaRPr lang="de-DE" sz="2400" dirty="0"/>
          </a:p>
          <a:p>
            <a:r>
              <a:rPr lang="de-DE" sz="2400" dirty="0"/>
              <a:t>Mit Antragsstellung ist das Verfahren eingeleitet.</a:t>
            </a:r>
          </a:p>
        </p:txBody>
      </p:sp>
    </p:spTree>
    <p:extLst>
      <p:ext uri="{BB962C8B-B14F-4D97-AF65-F5344CB8AC3E}">
        <p14:creationId xmlns:p14="http://schemas.microsoft.com/office/powerpoint/2010/main" val="2858282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Dispositionsbefugnis</a:t>
            </a:r>
          </a:p>
        </p:txBody>
      </p:sp>
      <p:sp>
        <p:nvSpPr>
          <p:cNvPr id="10" name="Inhaltsplatzhalt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             </a:t>
            </a:r>
          </a:p>
          <a:p>
            <a:pPr marL="0" indent="0">
              <a:buNone/>
            </a:pPr>
            <a:r>
              <a:rPr lang="de-DE" dirty="0"/>
              <a:t>              Der Gläubiger ist „ </a:t>
            </a:r>
            <a:r>
              <a:rPr lang="de-DE" dirty="0">
                <a:solidFill>
                  <a:srgbClr val="FF0000"/>
                </a:solidFill>
              </a:rPr>
              <a:t>Herr des Verfahrens</a:t>
            </a:r>
            <a:r>
              <a:rPr lang="de-DE" dirty="0"/>
              <a:t>“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bestimmt, wie vollstreckt wird (Auftrag/Antrag)</a:t>
            </a:r>
          </a:p>
          <a:p>
            <a:r>
              <a:rPr lang="de-DE" dirty="0"/>
              <a:t>Vollstreckungsorgan ist im Rahmen der gesetzl. Möglichkeiten an Weisungen des Gläubigers gebunden</a:t>
            </a:r>
          </a:p>
          <a:p>
            <a:r>
              <a:rPr lang="de-DE" dirty="0"/>
              <a:t>Titel muss nicht zwangsweise durchgesetzt werden</a:t>
            </a:r>
          </a:p>
          <a:p>
            <a:r>
              <a:rPr lang="de-DE" dirty="0"/>
              <a:t>Gläubiger kann Verfahren jederzeit unterbrechen, beenden etc.</a:t>
            </a:r>
          </a:p>
        </p:txBody>
      </p:sp>
      <p:sp>
        <p:nvSpPr>
          <p:cNvPr id="11" name="Pfeil nach rechts 10"/>
          <p:cNvSpPr/>
          <p:nvPr/>
        </p:nvSpPr>
        <p:spPr>
          <a:xfrm>
            <a:off x="1139868" y="2304790"/>
            <a:ext cx="60125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6110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Allgemeine Vollstreckungsvoraussetzung </a:t>
            </a:r>
            <a:br>
              <a:rPr lang="de-DE" dirty="0"/>
            </a:br>
            <a:r>
              <a:rPr lang="de-DE" dirty="0"/>
              <a:t>§ 750 ZPO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allgemeine Vollstreckungsvoraussetzungen müssen </a:t>
            </a:r>
            <a:r>
              <a:rPr lang="de-DE" u="sng" dirty="0"/>
              <a:t>immer</a:t>
            </a:r>
            <a:r>
              <a:rPr lang="de-DE" dirty="0"/>
              <a:t> vorliegen</a:t>
            </a:r>
          </a:p>
          <a:p>
            <a:r>
              <a:rPr lang="de-DE" dirty="0"/>
              <a:t>Person, gegen die vollstreckt werden soll, muss eindeutig im Titel bezeichnet sein</a:t>
            </a:r>
          </a:p>
          <a:p>
            <a:r>
              <a:rPr lang="de-DE" dirty="0"/>
              <a:t>Titel muss zugestellt sein oder gleichzeitig zugestellt werden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                            1.  </a:t>
            </a:r>
            <a:r>
              <a:rPr lang="de-DE" b="1" dirty="0">
                <a:solidFill>
                  <a:srgbClr val="FF0000"/>
                </a:solidFill>
              </a:rPr>
              <a:t>Titel</a:t>
            </a:r>
            <a:r>
              <a:rPr lang="de-DE" dirty="0"/>
              <a:t>  §§ 704, 794 ZPO</a:t>
            </a:r>
          </a:p>
          <a:p>
            <a:pPr marL="0" indent="0">
              <a:buNone/>
            </a:pPr>
            <a:r>
              <a:rPr lang="de-DE" dirty="0"/>
              <a:t>                            2.   </a:t>
            </a:r>
            <a:r>
              <a:rPr lang="de-DE" b="1" dirty="0">
                <a:solidFill>
                  <a:srgbClr val="FF0000"/>
                </a:solidFill>
              </a:rPr>
              <a:t>Klausel</a:t>
            </a:r>
            <a:r>
              <a:rPr lang="de-DE" dirty="0"/>
              <a:t> §§ 724-727 ZPO</a:t>
            </a:r>
          </a:p>
          <a:p>
            <a:pPr marL="0" indent="0">
              <a:buNone/>
            </a:pPr>
            <a:r>
              <a:rPr lang="de-DE" dirty="0"/>
              <a:t>                            3.   </a:t>
            </a:r>
            <a:r>
              <a:rPr lang="de-DE" b="1" dirty="0">
                <a:solidFill>
                  <a:srgbClr val="FF0000"/>
                </a:solidFill>
              </a:rPr>
              <a:t>Zustellung</a:t>
            </a:r>
            <a:r>
              <a:rPr lang="de-DE" dirty="0"/>
              <a:t> §§ 166ff ZPO   </a:t>
            </a:r>
          </a:p>
          <a:p>
            <a:endParaRPr lang="de-DE" dirty="0"/>
          </a:p>
        </p:txBody>
      </p:sp>
      <p:sp>
        <p:nvSpPr>
          <p:cNvPr id="7" name="180-Grad-Pfeil 6"/>
          <p:cNvSpPr/>
          <p:nvPr/>
        </p:nvSpPr>
        <p:spPr>
          <a:xfrm>
            <a:off x="1953016" y="4346531"/>
            <a:ext cx="886968" cy="87782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406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Titel müssen auf eine Leistung des Schuldners ausgerichtet sein.</a:t>
            </a:r>
          </a:p>
          <a:p>
            <a:pPr marL="0" indent="0">
              <a:buNone/>
            </a:pPr>
            <a:r>
              <a:rPr lang="de-DE" b="1" u="sng" dirty="0">
                <a:solidFill>
                  <a:srgbClr val="FF0000"/>
                </a:solidFill>
              </a:rPr>
              <a:t>= Leistungstitel</a:t>
            </a:r>
          </a:p>
          <a:p>
            <a:r>
              <a:rPr lang="de-DE" b="1" dirty="0"/>
              <a:t>Geldforderungen</a:t>
            </a:r>
          </a:p>
          <a:p>
            <a:r>
              <a:rPr lang="de-DE" b="1" dirty="0"/>
              <a:t>Herausgabeforderungen</a:t>
            </a:r>
          </a:p>
          <a:p>
            <a:r>
              <a:rPr lang="de-DE" b="1" dirty="0"/>
              <a:t>Forderungen von Leistungen vertretbarer/unvertretbarer Sachen</a:t>
            </a:r>
          </a:p>
          <a:p>
            <a:r>
              <a:rPr lang="de-DE" b="1" dirty="0"/>
              <a:t>Forderung auf Duldung und Unterlassung</a:t>
            </a:r>
          </a:p>
          <a:p>
            <a:r>
              <a:rPr lang="de-DE" b="1" dirty="0"/>
              <a:t>Forderung auf Vornahme von Handlungen </a:t>
            </a:r>
          </a:p>
          <a:p>
            <a:pPr marL="0" indent="0">
              <a:buNone/>
            </a:pPr>
            <a:r>
              <a:rPr lang="de-DE" b="1" dirty="0"/>
              <a:t> (vertretbare Handlung, unvertretbare Handlung, Abgabe von Willenserklärungen)</a:t>
            </a: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1. Titel §§ 704, 794 ZPO</a:t>
            </a:r>
          </a:p>
        </p:txBody>
      </p:sp>
    </p:spTree>
    <p:extLst>
      <p:ext uri="{BB962C8B-B14F-4D97-AF65-F5344CB8AC3E}">
        <p14:creationId xmlns:p14="http://schemas.microsoft.com/office/powerpoint/2010/main" val="3144620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de-DE" dirty="0"/>
              <a:t>Bedeutung und System der Zwangsvollstreckung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r>
              <a:rPr lang="de-DE" dirty="0"/>
              <a:t> Was ist Zwangsvollstreckung?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Zwangsvollstreckung ist die </a:t>
            </a:r>
            <a:r>
              <a:rPr lang="de-DE" dirty="0">
                <a:solidFill>
                  <a:srgbClr val="FF0000"/>
                </a:solidFill>
              </a:rPr>
              <a:t>Durchsetzung</a:t>
            </a:r>
            <a:r>
              <a:rPr lang="de-DE" dirty="0"/>
              <a:t> und </a:t>
            </a:r>
            <a:r>
              <a:rPr lang="de-DE" dirty="0">
                <a:solidFill>
                  <a:srgbClr val="FF0000"/>
                </a:solidFill>
              </a:rPr>
              <a:t>Sicherung </a:t>
            </a:r>
            <a:r>
              <a:rPr lang="de-DE" dirty="0"/>
              <a:t>von privat- und öffentlich-rechtlichen Ansprüchen des </a:t>
            </a:r>
            <a:r>
              <a:rPr lang="de-DE" u="sng" dirty="0"/>
              <a:t>Gläubigers</a:t>
            </a:r>
            <a:r>
              <a:rPr lang="de-DE" dirty="0"/>
              <a:t> gegen den </a:t>
            </a:r>
            <a:r>
              <a:rPr lang="de-DE" u="sng" dirty="0"/>
              <a:t>Schuldner</a:t>
            </a:r>
            <a:r>
              <a:rPr lang="de-DE" dirty="0"/>
              <a:t> mit Hilfe </a:t>
            </a:r>
            <a:r>
              <a:rPr lang="de-DE" dirty="0">
                <a:solidFill>
                  <a:srgbClr val="FF0000"/>
                </a:solidFill>
              </a:rPr>
              <a:t>staatlicher Gewalt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43790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1. Titel §§ 704, 794 ZPO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u="sng" dirty="0"/>
              <a:t>Rechtskräftig §705 ZPO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Titel, gegen den kein Rechtsmittel mehr zulässig ist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u="sng" dirty="0"/>
              <a:t>Vorläufig vollstreckbar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es ist noch ein Rechtsmittel gegen die </a:t>
            </a:r>
            <a:r>
              <a:rPr lang="de-DE"/>
              <a:t>Entscheidung möglich, </a:t>
            </a:r>
            <a:r>
              <a:rPr lang="de-DE" dirty="0"/>
              <a:t>aber trotzdem kann bereits vollstreckt werden (Risiko des Gläubigers)</a:t>
            </a:r>
          </a:p>
          <a:p>
            <a:r>
              <a:rPr lang="de-DE" b="1" dirty="0"/>
              <a:t>gegen Sicherheitsleistung</a:t>
            </a:r>
            <a:r>
              <a:rPr lang="de-DE" sz="2400" dirty="0"/>
              <a:t>, </a:t>
            </a:r>
            <a:r>
              <a:rPr lang="de-DE" dirty="0"/>
              <a:t>d.h. nur wenn der Gläubiger einen bestimmten  Geldbetrag  hinterlegt und dieses auch durch Hinterlegungsquittung nachweist darf vollstreckt werden. § 709 ZPO</a:t>
            </a:r>
            <a:endParaRPr lang="de-DE" b="1" dirty="0"/>
          </a:p>
          <a:p>
            <a:endParaRPr lang="de-DE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C38F7536-879B-436F-A6A0-098688A54F96}"/>
              </a:ext>
            </a:extLst>
          </p:cNvPr>
          <p:cNvSpPr/>
          <p:nvPr/>
        </p:nvSpPr>
        <p:spPr>
          <a:xfrm rot="20917284">
            <a:off x="978580" y="3734497"/>
            <a:ext cx="3247696" cy="151349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/>
              <a:t>Was bedeutet rechtskräftig?</a:t>
            </a:r>
          </a:p>
        </p:txBody>
      </p:sp>
    </p:spTree>
    <p:extLst>
      <p:ext uri="{BB962C8B-B14F-4D97-AF65-F5344CB8AC3E}">
        <p14:creationId xmlns:p14="http://schemas.microsoft.com/office/powerpoint/2010/main" val="197322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2. Klausel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Klausel macht aus der Ausfertigung des Titels eine vollstreckbare Ausfertigung</a:t>
            </a:r>
          </a:p>
          <a:p>
            <a:r>
              <a:rPr lang="de-DE" dirty="0"/>
              <a:t>ohne Klausel kann Vollstreckung nicht betrieben werden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b="1" u="sng" dirty="0"/>
              <a:t>Ausnahme:</a:t>
            </a:r>
            <a:r>
              <a:rPr lang="de-DE" dirty="0"/>
              <a:t> Vollstreckungsbescheid § 796 Abs.1 ZPO;</a:t>
            </a:r>
          </a:p>
          <a:p>
            <a:pPr marL="0" indent="0">
              <a:buNone/>
            </a:pPr>
            <a:r>
              <a:rPr lang="de-DE" dirty="0"/>
              <a:t>                         (Arrest und einstweilige Verfügung §§ 929 Abs.1; 936 ZPO)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Unterscheidung in : </a:t>
            </a:r>
            <a:r>
              <a:rPr lang="de-DE" b="1" dirty="0"/>
              <a:t>1.Einfache Klausel § 725 ZPO</a:t>
            </a:r>
          </a:p>
          <a:p>
            <a:pPr marL="0" indent="0">
              <a:buNone/>
            </a:pPr>
            <a:r>
              <a:rPr lang="de-DE" dirty="0"/>
              <a:t>                                    </a:t>
            </a:r>
            <a:r>
              <a:rPr lang="de-DE" b="1" dirty="0"/>
              <a:t>2.Qualifizierte Klausel §§ 726, 727 ZPO</a:t>
            </a:r>
          </a:p>
          <a:p>
            <a:pPr marL="0" indent="0">
              <a:buNone/>
            </a:pPr>
            <a:r>
              <a:rPr lang="de-DE" dirty="0"/>
              <a:t>                                                 ↙                                     ↘</a:t>
            </a:r>
          </a:p>
          <a:p>
            <a:pPr marL="0" indent="0">
              <a:buNone/>
            </a:pPr>
            <a:r>
              <a:rPr lang="de-DE" dirty="0"/>
              <a:t>                                        titelergänzend                    titelumschreibend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5547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Einfache Klausel § 725 ZPO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de-DE" dirty="0"/>
              <a:t>"Vorstehende, mit der Urschrift übereinstimmende Ausfertigung wird dem ...(Bezeichnung der Partei) zum Zwecke der Zwangsvollstreckung erteilt.</a:t>
            </a:r>
          </a:p>
          <a:p>
            <a:pPr marL="0" lvl="0" indent="0">
              <a:spcBef>
                <a:spcPts val="1600"/>
              </a:spcBef>
              <a:buNone/>
            </a:pPr>
            <a:endParaRPr lang="de-DE" dirty="0"/>
          </a:p>
          <a:p>
            <a:pPr marL="0" lvl="0" indent="0">
              <a:spcBef>
                <a:spcPts val="1600"/>
              </a:spcBef>
              <a:buNone/>
            </a:pPr>
            <a:r>
              <a:rPr lang="de-DE" dirty="0"/>
              <a:t>Das Urteil wurde dem (Kläger) und dem (Beklagten) je am … von Amts wegen </a:t>
            </a:r>
          </a:p>
          <a:p>
            <a:pPr marL="0" lvl="0" indent="0">
              <a:spcBef>
                <a:spcPts val="1600"/>
              </a:spcBef>
              <a:buNone/>
            </a:pPr>
            <a:r>
              <a:rPr lang="de-DE" dirty="0"/>
              <a:t>zugestellt”</a:t>
            </a:r>
          </a:p>
          <a:p>
            <a:pPr marL="0" lvl="0" indent="0">
              <a:spcBef>
                <a:spcPts val="1600"/>
              </a:spcBef>
              <a:buNone/>
            </a:pPr>
            <a:endParaRPr lang="de-DE"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21418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Qualifizierte Klausel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de-DE" u="sng" dirty="0"/>
              <a:t>titelergänzend § 726  ZPO</a:t>
            </a:r>
          </a:p>
          <a:p>
            <a:pPr marL="0" lvl="0" indent="0">
              <a:spcBef>
                <a:spcPts val="1600"/>
              </a:spcBef>
              <a:buNone/>
            </a:pPr>
            <a:endParaRPr lang="de-DE" u="sng" dirty="0"/>
          </a:p>
          <a:p>
            <a:pPr marL="0" lvl="0" indent="0">
              <a:spcBef>
                <a:spcPts val="1600"/>
              </a:spcBef>
              <a:buNone/>
            </a:pPr>
            <a:r>
              <a:rPr lang="de-DE" dirty="0"/>
              <a:t>"Vorstehende, mit der Urschrift übereinstimmende Ausfertigung wird dem ...(Bezeichnung der Partei) zum Zwecke der Zwangsvollstreckung erteilt.</a:t>
            </a: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None/>
            </a:pPr>
            <a:r>
              <a:rPr lang="de-DE" dirty="0"/>
              <a:t>Der Nachweis des ( Bezeichnung des Eintritts der Bedingung) wurde durch (Bezeichnung der Urkunde) geführt”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96213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Qualifizierte Klausel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de-DE" u="sng" dirty="0"/>
              <a:t>titelumschreibend § 727 ZPO</a:t>
            </a:r>
          </a:p>
          <a:p>
            <a:pPr marL="0" lvl="0" indent="0">
              <a:spcBef>
                <a:spcPts val="1600"/>
              </a:spcBef>
              <a:buNone/>
            </a:pPr>
            <a:endParaRPr lang="de-DE" u="sng" dirty="0"/>
          </a:p>
          <a:p>
            <a:pPr marL="0" lvl="0" indent="0">
              <a:spcBef>
                <a:spcPts val="1600"/>
              </a:spcBef>
              <a:buNone/>
            </a:pPr>
            <a:r>
              <a:rPr lang="de-DE" dirty="0"/>
              <a:t>"Vorstehende, mit der Urschrift übereinstimmende Ausfertigung wird dem ...als Rechtsnachfolger des... zum Zwecke der Zwangsvollstreckung erteilt.</a:t>
            </a: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None/>
            </a:pPr>
            <a:r>
              <a:rPr lang="de-DE" dirty="0"/>
              <a:t>Die Rechtsnachfolge wurde nachgewiesen durch…”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101731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 Klausel – Prüfung vor Erteilung gem. § 725 ZPO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Liegt ein Antrag des Gläubigers vor?</a:t>
            </a:r>
          </a:p>
          <a:p>
            <a:r>
              <a:rPr lang="de-DE" dirty="0"/>
              <a:t>Ist eine Klausel überhaupt erforderlich?</a:t>
            </a:r>
          </a:p>
          <a:p>
            <a:r>
              <a:rPr lang="de-DE" dirty="0"/>
              <a:t>Vollstreckungsfähiger Inhalt?</a:t>
            </a:r>
          </a:p>
          <a:p>
            <a:r>
              <a:rPr lang="de-DE" dirty="0"/>
              <a:t>Wirksamer Titel?</a:t>
            </a:r>
          </a:p>
          <a:p>
            <a:r>
              <a:rPr lang="de-DE" dirty="0"/>
              <a:t>Ist der Titel rechtskräftig oder mindestens vorläufig vollstreckbar?</a:t>
            </a:r>
          </a:p>
          <a:p>
            <a:r>
              <a:rPr lang="de-DE" dirty="0"/>
              <a:t>Wird eine qualifizierte Klausel benötigt?</a:t>
            </a:r>
          </a:p>
        </p:txBody>
      </p:sp>
    </p:spTree>
    <p:extLst>
      <p:ext uri="{BB962C8B-B14F-4D97-AF65-F5344CB8AC3E}">
        <p14:creationId xmlns:p14="http://schemas.microsoft.com/office/powerpoint/2010/main" val="2739946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 Klausel – Der </a:t>
            </a:r>
            <a:r>
              <a:rPr lang="de-DE" dirty="0" err="1"/>
              <a:t>UdG</a:t>
            </a:r>
            <a:r>
              <a:rPr lang="de-DE" dirty="0"/>
              <a:t> prüft nicht: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ob die Vollstreckungsmaßnahme erforderlich ist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ob Vollstreckungshindernisse bestehen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ob die Voraussetzungen gem. §§ 751,756 ZPO vorliegen</a:t>
            </a:r>
          </a:p>
        </p:txBody>
      </p:sp>
    </p:spTree>
    <p:extLst>
      <p:ext uri="{BB962C8B-B14F-4D97-AF65-F5344CB8AC3E}">
        <p14:creationId xmlns:p14="http://schemas.microsoft.com/office/powerpoint/2010/main" val="285856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552" y="207818"/>
            <a:ext cx="7596171" cy="5835535"/>
          </a:xfrm>
          <a:prstGeom prst="rect">
            <a:avLst/>
          </a:prstGeom>
        </p:spPr>
      </p:pic>
      <p:sp>
        <p:nvSpPr>
          <p:cNvPr id="3" name="Ellipse 2">
            <a:extLst>
              <a:ext uri="{FF2B5EF4-FFF2-40B4-BE49-F238E27FC236}">
                <a16:creationId xmlns:a16="http://schemas.microsoft.com/office/drawing/2014/main" id="{385911E2-304B-477C-89C2-5B11F5C0339D}"/>
              </a:ext>
            </a:extLst>
          </p:cNvPr>
          <p:cNvSpPr/>
          <p:nvPr/>
        </p:nvSpPr>
        <p:spPr>
          <a:xfrm rot="21086074">
            <a:off x="488731" y="3268190"/>
            <a:ext cx="3704897" cy="1671145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Kreuzworträtsel + Übung im Handout S. 16ff</a:t>
            </a:r>
          </a:p>
        </p:txBody>
      </p:sp>
    </p:spTree>
    <p:extLst>
      <p:ext uri="{BB962C8B-B14F-4D97-AF65-F5344CB8AC3E}">
        <p14:creationId xmlns:p14="http://schemas.microsoft.com/office/powerpoint/2010/main" val="903042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Bedeutung und System der Zwangsvollstreckung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sz="2800" u="sng" dirty="0"/>
              <a:t>Erkenntnisverfahren</a:t>
            </a:r>
            <a:r>
              <a:rPr lang="de-DE" sz="3200" u="sng" dirty="0"/>
              <a:t> </a:t>
            </a:r>
            <a:r>
              <a:rPr lang="de-DE" b="0" dirty="0"/>
              <a:t>1.-7.Buch ZPO</a:t>
            </a:r>
            <a:endParaRPr lang="de-DE" sz="3200" u="sng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Prüfung und Feststellung des Anspruchs (</a:t>
            </a:r>
            <a:r>
              <a:rPr lang="de-DE" dirty="0">
                <a:solidFill>
                  <a:srgbClr val="FF0000"/>
                </a:solidFill>
              </a:rPr>
              <a:t>was von wem in welcher Höhe</a:t>
            </a:r>
            <a:r>
              <a:rPr lang="de-DE" dirty="0"/>
              <a:t>)  -&gt; Ziel: Titel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Kläger und Beklagter</a:t>
            </a:r>
          </a:p>
          <a:p>
            <a:endParaRPr lang="de-DE" dirty="0"/>
          </a:p>
          <a:p>
            <a:r>
              <a:rPr lang="de-DE" dirty="0"/>
              <a:t>Alle Einwendungen sind spätestens im Rechtsmittelverfahren vorzubringen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de-DE" u="sng" dirty="0"/>
              <a:t>Vollstreckungsverfahren</a:t>
            </a:r>
            <a:r>
              <a:rPr lang="de-DE" sz="2800" u="sng" dirty="0"/>
              <a:t> </a:t>
            </a:r>
            <a:r>
              <a:rPr lang="de-DE" b="0" dirty="0"/>
              <a:t>8.Buch ZPO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6158883" cy="4208876"/>
          </a:xfrm>
        </p:spPr>
        <p:txBody>
          <a:bodyPr>
            <a:normAutofit/>
          </a:bodyPr>
          <a:lstStyle/>
          <a:p>
            <a:r>
              <a:rPr lang="de-DE" dirty="0"/>
              <a:t>Durchsetzung und Sicherung des Anspruchs; nur Prüfung der ZV-Voraussetzungen § 750 ZPO (</a:t>
            </a:r>
            <a:r>
              <a:rPr lang="de-DE" dirty="0" err="1">
                <a:solidFill>
                  <a:srgbClr val="FF0000"/>
                </a:solidFill>
              </a:rPr>
              <a:t>Titel,Klausel,Zustellung</a:t>
            </a:r>
            <a:r>
              <a:rPr lang="de-DE" dirty="0"/>
              <a:t>) </a:t>
            </a:r>
          </a:p>
          <a:p>
            <a:r>
              <a:rPr lang="de-DE" dirty="0"/>
              <a:t>Gläubiger und Schuldner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Nur Einwendungen, die nach der Titulierung entstanden sind 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4374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3972" y="709176"/>
            <a:ext cx="5760720" cy="550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004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Parteien im Vollstreckungsverfahren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980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2752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Ansprüche in der ZV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2658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59168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Wer darf Schulden eintreiben?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ZV ist ein staatliches Verfahren</a:t>
            </a:r>
          </a:p>
          <a:p>
            <a:r>
              <a:rPr lang="de-DE" dirty="0"/>
              <a:t>dem Staat steht das Zwangsmonopol zu – hoheitliche Aufgabe</a:t>
            </a:r>
          </a:p>
          <a:p>
            <a:r>
              <a:rPr lang="de-DE" dirty="0"/>
              <a:t>Gläubiger hat Vollstreckungsanspruch gegen den Staat</a:t>
            </a:r>
          </a:p>
          <a:p>
            <a:r>
              <a:rPr lang="de-DE" dirty="0"/>
              <a:t>                   </a:t>
            </a:r>
            <a:r>
              <a:rPr lang="de-DE" dirty="0">
                <a:solidFill>
                  <a:srgbClr val="FF0000"/>
                </a:solidFill>
              </a:rPr>
              <a:t>Selbstjustiz ist verboten</a:t>
            </a:r>
          </a:p>
          <a:p>
            <a:r>
              <a:rPr lang="de-DE" dirty="0"/>
              <a:t> zur zwangsweisen Durchsetzung von Forderungen sind nur die durch den Staat bestimmten Organe befugt </a:t>
            </a:r>
          </a:p>
          <a:p>
            <a:pPr marL="0" indent="0">
              <a:buNone/>
            </a:pPr>
            <a:r>
              <a:rPr lang="de-DE" dirty="0"/>
              <a:t>                    </a:t>
            </a:r>
          </a:p>
          <a:p>
            <a:pPr marL="0" indent="0">
              <a:buNone/>
            </a:pPr>
            <a:r>
              <a:rPr lang="de-DE" dirty="0"/>
              <a:t>                  </a:t>
            </a:r>
            <a:r>
              <a:rPr lang="de-DE" dirty="0">
                <a:solidFill>
                  <a:srgbClr val="FF0000"/>
                </a:solidFill>
              </a:rPr>
              <a:t>Vollstreckungsorgane</a:t>
            </a:r>
          </a:p>
        </p:txBody>
      </p:sp>
      <p:sp>
        <p:nvSpPr>
          <p:cNvPr id="4" name="Pfeil nach rechts 3"/>
          <p:cNvSpPr/>
          <p:nvPr/>
        </p:nvSpPr>
        <p:spPr>
          <a:xfrm>
            <a:off x="1451203" y="3324638"/>
            <a:ext cx="812603" cy="5105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Nach rechts gekrümmter Pfeil 6"/>
          <p:cNvSpPr/>
          <p:nvPr/>
        </p:nvSpPr>
        <p:spPr>
          <a:xfrm>
            <a:off x="1451203" y="4821208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153139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/>
              <a:t>Vollstreckungsorgane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67179" y="2180732"/>
            <a:ext cx="10515600" cy="3065971"/>
          </a:xfrm>
        </p:spPr>
        <p:txBody>
          <a:bodyPr/>
          <a:lstStyle/>
          <a:p>
            <a:r>
              <a:rPr lang="de-DE" dirty="0"/>
              <a:t>Vollstreckungsgericht</a:t>
            </a:r>
          </a:p>
          <a:p>
            <a:r>
              <a:rPr lang="de-DE" dirty="0"/>
              <a:t>Prozessgericht</a:t>
            </a:r>
          </a:p>
          <a:p>
            <a:r>
              <a:rPr lang="de-DE" dirty="0"/>
              <a:t>Gerichtsvollzieher</a:t>
            </a:r>
          </a:p>
          <a:p>
            <a:r>
              <a:rPr lang="de-DE" dirty="0"/>
              <a:t>Grundbuchamt</a:t>
            </a:r>
          </a:p>
          <a:p>
            <a:r>
              <a:rPr lang="de-DE" dirty="0"/>
              <a:t>Versteigerungsgericht</a:t>
            </a:r>
          </a:p>
          <a:p>
            <a:r>
              <a:rPr lang="de-DE" dirty="0"/>
              <a:t>Vollstreckungsbehörden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5946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u="sng" dirty="0"/>
              <a:t>Vollstreckungsgericht</a:t>
            </a:r>
            <a:br>
              <a:rPr lang="de-DE" u="sng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Symbol" pitchFamily="18" charset="2"/>
              <a:buChar char="-"/>
            </a:pPr>
            <a:endParaRPr lang="de-DE" u="sng" dirty="0"/>
          </a:p>
          <a:p>
            <a:r>
              <a:rPr lang="de-DE" dirty="0"/>
              <a:t>Forderungspfändung (Pfändungs- und Überweisungsbeschluss) § 828 ZPO</a:t>
            </a:r>
          </a:p>
          <a:p>
            <a:r>
              <a:rPr lang="de-DE" dirty="0"/>
              <a:t>Haftbefehle im Verfahren der Vermögensauskunft/eidesstattlichen Versicherung § 802g ZPO</a:t>
            </a:r>
          </a:p>
          <a:p>
            <a:r>
              <a:rPr lang="de-DE" dirty="0"/>
              <a:t>Durchsuchungsbeschlüsse, Nachtbeschlüsse § 758a ZPO</a:t>
            </a:r>
          </a:p>
          <a:p>
            <a:r>
              <a:rPr lang="de-DE" dirty="0"/>
              <a:t>Festsetzung von Vollstreckungskosten § 788 ZPO</a:t>
            </a:r>
          </a:p>
          <a:p>
            <a:r>
              <a:rPr lang="de-DE" dirty="0"/>
              <a:t>Vollstreckungsschutzanträge  § 765a ZPO</a:t>
            </a:r>
          </a:p>
          <a:p>
            <a:r>
              <a:rPr lang="de-DE"/>
              <a:t>Vollstreckungserinnerung§ </a:t>
            </a:r>
            <a:r>
              <a:rPr lang="de-DE" dirty="0"/>
              <a:t>766 ZPO </a:t>
            </a:r>
          </a:p>
          <a:p>
            <a:r>
              <a:rPr lang="de-DE" dirty="0"/>
              <a:t>Widersprüche gegen die Eintragung im Schuldnerverzeichnis § 882 c ZPO</a:t>
            </a:r>
          </a:p>
          <a:p>
            <a:r>
              <a:rPr lang="de-DE" dirty="0"/>
              <a:t>Verteilungsverfahren  § 872 ZPO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4455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Zwangsvollstreckung</Template>
  <TotalTime>0</TotalTime>
  <Words>1154</Words>
  <Application>Microsoft Office PowerPoint</Application>
  <PresentationFormat>Breitbild</PresentationFormat>
  <Paragraphs>244</Paragraphs>
  <Slides>27</Slides>
  <Notes>27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Symbol</vt:lpstr>
      <vt:lpstr>Office</vt:lpstr>
      <vt:lpstr>Zwangsvollstreckung </vt:lpstr>
      <vt:lpstr>Bedeutung und System der Zwangsvollstreckung</vt:lpstr>
      <vt:lpstr>Bedeutung und System der Zwangsvollstreckung</vt:lpstr>
      <vt:lpstr>PowerPoint-Präsentation</vt:lpstr>
      <vt:lpstr>Parteien im Vollstreckungsverfahren</vt:lpstr>
      <vt:lpstr>Ansprüche in der ZV</vt:lpstr>
      <vt:lpstr>Wer darf Schulden eintreiben?</vt:lpstr>
      <vt:lpstr>Vollstreckungsorgane</vt:lpstr>
      <vt:lpstr>Vollstreckungsgericht </vt:lpstr>
      <vt:lpstr>Gerichtsvollzieher </vt:lpstr>
      <vt:lpstr>PowerPoint-Präsentation</vt:lpstr>
      <vt:lpstr>Vollstreckungsbehörden </vt:lpstr>
      <vt:lpstr>Zuständigkeiten in der Zwangsvollstreckung</vt:lpstr>
      <vt:lpstr>Zuständigkeiten in der Zwangsvollstreckung</vt:lpstr>
      <vt:lpstr>Übersicht über das Vollstreckungsverfahren</vt:lpstr>
      <vt:lpstr>Übersicht über das Vollstreckungsverfahren</vt:lpstr>
      <vt:lpstr>Dispositionsbefugnis</vt:lpstr>
      <vt:lpstr>Allgemeine Vollstreckungsvoraussetzung  § 750 ZPO</vt:lpstr>
      <vt:lpstr>1. Titel §§ 704, 794 ZPO</vt:lpstr>
      <vt:lpstr>1. Titel §§ 704, 794 ZPO</vt:lpstr>
      <vt:lpstr>2. Klausel</vt:lpstr>
      <vt:lpstr>Einfache Klausel § 725 ZPO</vt:lpstr>
      <vt:lpstr>Qualifizierte Klausel</vt:lpstr>
      <vt:lpstr>Qualifizierte Klausel</vt:lpstr>
      <vt:lpstr> Klausel – Prüfung vor Erteilung gem. § 725 ZPO</vt:lpstr>
      <vt:lpstr> Klausel – Der UdG prüft nicht: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Zwangsvollstreckung </dc:title>
  <dc:creator>Körner, Josephin</dc:creator>
  <cp:lastModifiedBy>Körner, Josephin</cp:lastModifiedBy>
  <cp:revision>1</cp:revision>
  <cp:lastPrinted>2025-05-15T18:37:14Z</cp:lastPrinted>
  <dcterms:created xsi:type="dcterms:W3CDTF">2025-10-22T09:33:00Z</dcterms:created>
  <dcterms:modified xsi:type="dcterms:W3CDTF">2025-10-22T09:36:00Z</dcterms:modified>
</cp:coreProperties>
</file>