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6"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E7</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51608" y="1209542"/>
            <a:ext cx="8704910" cy="69326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Erklären Sie die Begriffe „Verwandtschaft“ und „Schwägerschaft“!</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653871" y="1955396"/>
            <a:ext cx="8189845" cy="3069828"/>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Verwandtschaft nennt man grundsätzlich die auf Abstammung beruhende Verbindung von Personen zueinander (Blutverwandtschaft, § 1589 BGB), möglich ist auch die Begründung durch Adoption </a:t>
            </a:r>
            <a:br>
              <a:rPr lang="de-DE" sz="2000">
                <a:solidFill>
                  <a:schemeClr val="tx1"/>
                </a:solidFill>
              </a:rPr>
            </a:br>
            <a:r>
              <a:rPr lang="de-DE" sz="2000">
                <a:solidFill>
                  <a:schemeClr val="tx1"/>
                </a:solidFill>
              </a:rPr>
              <a:t>(§ 1754 BGB), man unterscheidet nach Linien (gerade Linie + Seitenlinie) und Graden (Nähe)</a:t>
            </a:r>
          </a:p>
          <a:p>
            <a:r>
              <a:rPr lang="de-DE" sz="2000">
                <a:solidFill>
                  <a:schemeClr val="tx1"/>
                </a:solidFill>
              </a:rPr>
              <a:t>Schwägerschaft ist das Verhältnis eines Ehegatten zu den Verwandten des anderen Ehegatten (§ 1590 I </a:t>
            </a:r>
            <a:br>
              <a:rPr lang="de-DE" sz="2000">
                <a:solidFill>
                  <a:schemeClr val="tx1"/>
                </a:solidFill>
              </a:rPr>
            </a:br>
            <a:r>
              <a:rPr lang="de-DE" sz="2000">
                <a:solidFill>
                  <a:schemeClr val="tx1"/>
                </a:solidFill>
              </a:rPr>
              <a:t>1 BGB), nicht miteinander verschwägert sind die Ehegatten untereinander </a:t>
            </a:r>
            <a:endParaRPr lang="de-DE" sz="2000" dirty="0">
              <a:solidFill>
                <a:schemeClr val="tx1"/>
              </a:solidFill>
            </a:endParaRPr>
          </a:p>
        </p:txBody>
      </p:sp>
      <p:sp>
        <p:nvSpPr>
          <p:cNvPr id="6" name="Rechteck 5">
            <a:extLst>
              <a:ext uri="{FF2B5EF4-FFF2-40B4-BE49-F238E27FC236}">
                <a16:creationId xmlns:a16="http://schemas.microsoft.com/office/drawing/2014/main" id="{0896AA8A-EF61-4EC4-9F3C-447C812FAF5A}"/>
              </a:ext>
            </a:extLst>
          </p:cNvPr>
          <p:cNvSpPr/>
          <p:nvPr/>
        </p:nvSpPr>
        <p:spPr>
          <a:xfrm>
            <a:off x="6294088" y="3640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Verwandtschaft</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E7</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2942" y="1368255"/>
            <a:ext cx="9388723" cy="69326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a:t>
            </a:r>
            <a:r>
              <a:rPr lang="de-DE" dirty="0"/>
              <a:t>Karim hat Berta auf Herausgabe einer Sache verklagt. Die Schwester des Karim soll im Zivilprozess eine Zeugenaussage machen. Muss sie aussagen?</a:t>
            </a:r>
            <a:endParaRPr lang="de-DE" sz="2000" dirty="0"/>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056312" y="2061524"/>
            <a:ext cx="8945218" cy="149270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nein, die Schwester ist in Seitenlinie 2. Grades mit dem Kläger verwandt </a:t>
            </a:r>
          </a:p>
          <a:p>
            <a:r>
              <a:rPr lang="de-DE" sz="2000" dirty="0">
                <a:solidFill>
                  <a:schemeClr val="tx1"/>
                </a:solidFill>
              </a:rPr>
              <a:t>(§ 1589 BGB), Verwandte in der Seitenlinie bis zum 3. Grad haben ein Zeugnisverweigerungsrecht (§ 383 I Nr. 3 ZPO)</a:t>
            </a:r>
          </a:p>
        </p:txBody>
      </p:sp>
      <p:sp>
        <p:nvSpPr>
          <p:cNvPr id="8" name="Rechteck 7">
            <a:extLst>
              <a:ext uri="{FF2B5EF4-FFF2-40B4-BE49-F238E27FC236}">
                <a16:creationId xmlns:a16="http://schemas.microsoft.com/office/drawing/2014/main" id="{96473834-5A8A-4F0E-8919-D6936AD6769E}"/>
              </a:ext>
            </a:extLst>
          </p:cNvPr>
          <p:cNvSpPr/>
          <p:nvPr/>
        </p:nvSpPr>
        <p:spPr>
          <a:xfrm>
            <a:off x="6294088" y="3640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Verwandtschaft</a:t>
            </a:r>
          </a:p>
        </p:txBody>
      </p:sp>
    </p:spTree>
    <p:extLst>
      <p:ext uri="{BB962C8B-B14F-4D97-AF65-F5344CB8AC3E}">
        <p14:creationId xmlns:p14="http://schemas.microsoft.com/office/powerpoint/2010/main" val="31584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E4</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2942" y="1368255"/>
            <a:ext cx="6049175" cy="69326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c) Wer ist Mutter eines Kindes im rechtlichen Sinn?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435785" y="1967089"/>
            <a:ext cx="6472987" cy="69326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solidFill>
                  <a:schemeClr val="tx1"/>
                </a:solidFill>
              </a:rPr>
              <a:t>als Mutter eines Kindes wird ausschließlich die Frau angesehen, die das Kind geboren hat (§ 1591 BGB)</a:t>
            </a:r>
            <a:endParaRPr lang="de-DE" sz="2000" b="1" dirty="0">
              <a:solidFill>
                <a:schemeClr val="tx1"/>
              </a:solidFill>
            </a:endParaRPr>
          </a:p>
        </p:txBody>
      </p:sp>
      <p:sp>
        <p:nvSpPr>
          <p:cNvPr id="7" name="Rechteck: abgerundete Ecken 6">
            <a:extLst>
              <a:ext uri="{FF2B5EF4-FFF2-40B4-BE49-F238E27FC236}">
                <a16:creationId xmlns:a16="http://schemas.microsoft.com/office/drawing/2014/main" id="{33E3D6A7-9D56-4319-BD9E-89EA7F1B1371}"/>
              </a:ext>
            </a:extLst>
          </p:cNvPr>
          <p:cNvSpPr/>
          <p:nvPr/>
        </p:nvSpPr>
        <p:spPr>
          <a:xfrm>
            <a:off x="423187" y="2841088"/>
            <a:ext cx="4538427" cy="948916"/>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 Wer gilt als Vater eines Kindes?</a:t>
            </a:r>
          </a:p>
        </p:txBody>
      </p:sp>
      <p:sp>
        <p:nvSpPr>
          <p:cNvPr id="8" name="Rechteck: abgerundete Ecken 7">
            <a:extLst>
              <a:ext uri="{FF2B5EF4-FFF2-40B4-BE49-F238E27FC236}">
                <a16:creationId xmlns:a16="http://schemas.microsoft.com/office/drawing/2014/main" id="{3095ABDD-1434-4B88-8ABF-31AFC9195BB5}"/>
              </a:ext>
            </a:extLst>
          </p:cNvPr>
          <p:cNvSpPr/>
          <p:nvPr/>
        </p:nvSpPr>
        <p:spPr>
          <a:xfrm>
            <a:off x="3690367" y="3547873"/>
            <a:ext cx="6536191" cy="225657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Vaterschaft besteht nach § 1592 BGB bei </a:t>
            </a:r>
          </a:p>
          <a:p>
            <a:pPr marL="342900" lvl="0" indent="-342900">
              <a:buFont typeface="Arial" panose="020B0604020202020204" pitchFamily="34" charset="0"/>
              <a:buChar char="•"/>
            </a:pPr>
            <a:r>
              <a:rPr lang="de-DE" sz="2000" dirty="0">
                <a:solidFill>
                  <a:schemeClr val="tx1"/>
                </a:solidFill>
              </a:rPr>
              <a:t>Geburt des Kindes bestehender Ehe mit der Kindesmutter</a:t>
            </a:r>
          </a:p>
          <a:p>
            <a:pPr marL="342900" lvl="0" indent="-342900">
              <a:buFont typeface="Arial" panose="020B0604020202020204" pitchFamily="34" charset="0"/>
              <a:buChar char="•"/>
            </a:pPr>
            <a:r>
              <a:rPr lang="de-DE" sz="2000" dirty="0">
                <a:solidFill>
                  <a:schemeClr val="tx1"/>
                </a:solidFill>
              </a:rPr>
              <a:t>Anerkennung (§§ 1594 ff. BGB)</a:t>
            </a:r>
          </a:p>
          <a:p>
            <a:pPr marL="342900" indent="-342900">
              <a:buFont typeface="Arial" panose="020B0604020202020204" pitchFamily="34" charset="0"/>
              <a:buChar char="•"/>
            </a:pPr>
            <a:r>
              <a:rPr lang="de-DE" sz="2000" dirty="0">
                <a:solidFill>
                  <a:schemeClr val="tx1"/>
                </a:solidFill>
              </a:rPr>
              <a:t>gerichtliche Feststellung (§ 1600d BGB) – unwiderlegbar </a:t>
            </a:r>
          </a:p>
        </p:txBody>
      </p:sp>
      <p:sp>
        <p:nvSpPr>
          <p:cNvPr id="11" name="Rechteck 10">
            <a:extLst>
              <a:ext uri="{FF2B5EF4-FFF2-40B4-BE49-F238E27FC236}">
                <a16:creationId xmlns:a16="http://schemas.microsoft.com/office/drawing/2014/main" id="{755B42F7-1C1F-4ACE-8CCB-8A64186ACD88}"/>
              </a:ext>
            </a:extLst>
          </p:cNvPr>
          <p:cNvSpPr/>
          <p:nvPr/>
        </p:nvSpPr>
        <p:spPr>
          <a:xfrm>
            <a:off x="6294088" y="3640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Verwandtschaft</a:t>
            </a:r>
          </a:p>
        </p:txBody>
      </p:sp>
    </p:spTree>
    <p:extLst>
      <p:ext uri="{BB962C8B-B14F-4D97-AF65-F5344CB8AC3E}">
        <p14:creationId xmlns:p14="http://schemas.microsoft.com/office/powerpoint/2010/main" val="304939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E4</a:t>
            </a:r>
          </a:p>
        </p:txBody>
      </p:sp>
      <p:sp>
        <p:nvSpPr>
          <p:cNvPr id="9" name="Rechteck: abgerundete Ecken 8">
            <a:extLst>
              <a:ext uri="{FF2B5EF4-FFF2-40B4-BE49-F238E27FC236}">
                <a16:creationId xmlns:a16="http://schemas.microsoft.com/office/drawing/2014/main" id="{6491A028-93C9-4936-BF5F-D22D315E2D18}"/>
              </a:ext>
            </a:extLst>
          </p:cNvPr>
          <p:cNvSpPr/>
          <p:nvPr/>
        </p:nvSpPr>
        <p:spPr>
          <a:xfrm>
            <a:off x="261315" y="969607"/>
            <a:ext cx="8814755" cy="920177"/>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e) Micha und Frieda sind miteinander verheiratet. Frieda bring eine Tochter Thea zur Welt. Micha hat den Verdacht, dass nicht er, sondern Nico der Vater ist. Was kann er tun?</a:t>
            </a:r>
            <a:endParaRPr lang="de-DE" sz="2000" dirty="0">
              <a:solidFill>
                <a:schemeClr val="tx1"/>
              </a:solidFill>
            </a:endParaRPr>
          </a:p>
        </p:txBody>
      </p:sp>
      <p:sp>
        <p:nvSpPr>
          <p:cNvPr id="12" name="Rechteck: abgerundete Ecken 11">
            <a:extLst>
              <a:ext uri="{FF2B5EF4-FFF2-40B4-BE49-F238E27FC236}">
                <a16:creationId xmlns:a16="http://schemas.microsoft.com/office/drawing/2014/main" id="{0684CC79-9FBE-4D4D-9F04-E7E474D98553}"/>
              </a:ext>
            </a:extLst>
          </p:cNvPr>
          <p:cNvSpPr/>
          <p:nvPr/>
        </p:nvSpPr>
        <p:spPr>
          <a:xfrm>
            <a:off x="2333091" y="1761467"/>
            <a:ext cx="8399072" cy="353410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Micha hat als rechtlicher Vater einen Anspruch gegen Mutter und Kind auf Einwilligung in eine genetische Abstammungsuntersuchung (§ 1598a BGB) – ein heimlicher Vaterschaftstest ist nach Auffassung der Rechtsprechung verboten </a:t>
            </a:r>
          </a:p>
          <a:p>
            <a:r>
              <a:rPr lang="de-DE" sz="2000">
                <a:solidFill>
                  <a:schemeClr val="tx1"/>
                </a:solidFill>
              </a:rPr>
              <a:t>geht es Micha nicht nur um die Klärung der tatsächlichen Verhältnisse, sondern um die Beseitigung seiner Scheinvaterschaft, dann muss er Antrag auf Anfechtung stellen (§§ 1599 I, 1600 I Nr. 1 BGB) – der statt-gebende Beschluss wirkt zurück auf den Zeitpunkt der Geburt </a:t>
            </a:r>
          </a:p>
          <a:p>
            <a:r>
              <a:rPr lang="de-DE" sz="2000">
                <a:solidFill>
                  <a:schemeClr val="tx1"/>
                </a:solidFill>
              </a:rPr>
              <a:t>die Feststellung der wahren Vaterschaft muss in einem eigenen Verfahren geklärt werden (vgl. § 1600d BGB)</a:t>
            </a:r>
            <a:endParaRPr lang="de-DE" sz="2000" dirty="0">
              <a:solidFill>
                <a:schemeClr val="tx1"/>
              </a:solidFill>
            </a:endParaRPr>
          </a:p>
        </p:txBody>
      </p:sp>
      <p:sp>
        <p:nvSpPr>
          <p:cNvPr id="11" name="Rechteck 10">
            <a:extLst>
              <a:ext uri="{FF2B5EF4-FFF2-40B4-BE49-F238E27FC236}">
                <a16:creationId xmlns:a16="http://schemas.microsoft.com/office/drawing/2014/main" id="{CD1597FD-C4B2-4232-86A3-C05E164FCE39}"/>
              </a:ext>
            </a:extLst>
          </p:cNvPr>
          <p:cNvSpPr/>
          <p:nvPr/>
        </p:nvSpPr>
        <p:spPr>
          <a:xfrm>
            <a:off x="6294088" y="3640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Verwandtschaft</a:t>
            </a:r>
          </a:p>
        </p:txBody>
      </p:sp>
    </p:spTree>
    <p:extLst>
      <p:ext uri="{BB962C8B-B14F-4D97-AF65-F5344CB8AC3E}">
        <p14:creationId xmlns:p14="http://schemas.microsoft.com/office/powerpoint/2010/main" val="107481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E4</a:t>
            </a:r>
          </a:p>
        </p:txBody>
      </p:sp>
      <p:sp>
        <p:nvSpPr>
          <p:cNvPr id="14" name="Rechteck: abgerundete Ecken 13">
            <a:extLst>
              <a:ext uri="{FF2B5EF4-FFF2-40B4-BE49-F238E27FC236}">
                <a16:creationId xmlns:a16="http://schemas.microsoft.com/office/drawing/2014/main" id="{79E20DF9-4CF1-4B79-B9DF-EA6ABF338C9B}"/>
              </a:ext>
            </a:extLst>
          </p:cNvPr>
          <p:cNvSpPr/>
          <p:nvPr/>
        </p:nvSpPr>
        <p:spPr>
          <a:xfrm>
            <a:off x="415498" y="1096088"/>
            <a:ext cx="8814755" cy="920177"/>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f) Ergänzung zu e): Welche Möglichkeit hat Nico, seine Vaterschaft für Thea zu klären?</a:t>
            </a:r>
            <a:endParaRPr lang="de-DE" sz="2000" dirty="0">
              <a:solidFill>
                <a:schemeClr val="tx1"/>
              </a:solidFill>
            </a:endParaRPr>
          </a:p>
        </p:txBody>
      </p:sp>
      <p:sp>
        <p:nvSpPr>
          <p:cNvPr id="15" name="Rechteck: abgerundete Ecken 14">
            <a:extLst>
              <a:ext uri="{FF2B5EF4-FFF2-40B4-BE49-F238E27FC236}">
                <a16:creationId xmlns:a16="http://schemas.microsoft.com/office/drawing/2014/main" id="{24EDE0EC-FAC6-4568-B79F-91DA81E4B0C9}"/>
              </a:ext>
            </a:extLst>
          </p:cNvPr>
          <p:cNvSpPr/>
          <p:nvPr/>
        </p:nvSpPr>
        <p:spPr>
          <a:xfrm>
            <a:off x="2525247" y="2092331"/>
            <a:ext cx="8399072" cy="421782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Nico kann die tatsächlichen Verhältnisse außergerichtlich klären lassen: zwar gehört der Erzeuger eines Kindes nicht zum Kreis der nach § 1598a BGB Antragsberechtigten, wenn er aber ernsthaftes Interesse an Thea zeigt und ein Auskunfts- bzw. Umgangsrecht durchsetzen möchte, hat er einen Anspruch auf Klärung der tatsächlichen Vaterschaft (§§ 1686a BGB, 167a II FamFG)</a:t>
            </a:r>
          </a:p>
          <a:p>
            <a:r>
              <a:rPr lang="de-DE" sz="2000">
                <a:solidFill>
                  <a:schemeClr val="tx1"/>
                </a:solidFill>
              </a:rPr>
              <a:t>unter Umständen kann Nico auch seien rechtliche Vaterschaft herbeiführen, indem er die Anfechtung der Scheinvaterschaft des Micha beantragt, dies ist jedoch nur möglich, wenn er an Eides statt versichert, der Mutter während der Empfängniszeit beigewohnt zu haben und wenn zwischen dem Kind und Micha keine „sozial-familiäre Beziehung“ besteht (§ 1600 I Nr. 2, II, III BGB)</a:t>
            </a:r>
            <a:endParaRPr lang="de-DE" sz="2000" dirty="0">
              <a:solidFill>
                <a:schemeClr val="tx1"/>
              </a:solidFill>
            </a:endParaRPr>
          </a:p>
        </p:txBody>
      </p:sp>
      <p:sp>
        <p:nvSpPr>
          <p:cNvPr id="11" name="Rechteck 10">
            <a:extLst>
              <a:ext uri="{FF2B5EF4-FFF2-40B4-BE49-F238E27FC236}">
                <a16:creationId xmlns:a16="http://schemas.microsoft.com/office/drawing/2014/main" id="{CD1597FD-C4B2-4232-86A3-C05E164FCE39}"/>
              </a:ext>
            </a:extLst>
          </p:cNvPr>
          <p:cNvSpPr/>
          <p:nvPr/>
        </p:nvSpPr>
        <p:spPr>
          <a:xfrm>
            <a:off x="6294088" y="3640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Verwandtschaft</a:t>
            </a:r>
          </a:p>
        </p:txBody>
      </p:sp>
    </p:spTree>
    <p:extLst>
      <p:ext uri="{BB962C8B-B14F-4D97-AF65-F5344CB8AC3E}">
        <p14:creationId xmlns:p14="http://schemas.microsoft.com/office/powerpoint/2010/main" val="381648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Breitbild</PresentationFormat>
  <Paragraphs>50</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14</cp:revision>
  <dcterms:created xsi:type="dcterms:W3CDTF">2025-01-06T11:40:08Z</dcterms:created>
  <dcterms:modified xsi:type="dcterms:W3CDTF">2025-03-05T10:37:35Z</dcterms:modified>
</cp:coreProperties>
</file>