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9E6F"/>
    <a:srgbClr val="DF7BA1"/>
    <a:srgbClr val="CE3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8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2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6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C308-9866-4A1E-8076-150B27A33A33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Warum ist die Gewaltenteilung wichtig und in welchem Artikel des Grundgesetzes ist sie verankert?</a:t>
              </a:r>
              <a:endParaRPr lang="de-DE" sz="24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1.</a:t>
              </a:r>
              <a:endParaRPr lang="de-DE" sz="3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2144582" y="2817171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Damit der Staat </a:t>
            </a:r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seine…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62755" y="143601"/>
            <a:ext cx="681480" cy="701723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Q01</a:t>
            </a:r>
            <a:endParaRPr lang="de-DE" sz="2000" b="1" dirty="0"/>
          </a:p>
        </p:txBody>
      </p:sp>
      <p:sp>
        <p:nvSpPr>
          <p:cNvPr id="13" name="Gefaltete Ecke 12"/>
          <p:cNvSpPr/>
          <p:nvPr/>
        </p:nvSpPr>
        <p:spPr>
          <a:xfrm rot="21260758">
            <a:off x="4216261" y="3418169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…Macht </a:t>
            </a:r>
            <a:r>
              <a:rPr lang="de-DE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nicht </a:t>
            </a:r>
            <a:r>
              <a:rPr lang="de-DE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un</a:t>
            </a:r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-kontrolliert…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6300607" y="3418169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…einsetzen kann.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391612">
            <a:off x="9573401" y="287917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Art. 20 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3" grpId="0" animBg="1"/>
      <p:bldP spid="14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396188"/>
            <a:chOff x="871538" y="1405759"/>
            <a:chExt cx="8853668" cy="1396188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119741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Nennen Sie die „3 Säulen“ die, die Gewaltenteilung ausmachen. Und nennen Sie je ein Beispiel für das ausführende Organ.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2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8645076" y="2039748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Judikative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8590369" y="3468102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Rechts-sprechende Gewalt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4880305" y="2076187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Executive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459888">
            <a:off x="4795889" y="3336369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Voll-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ziehende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Gewalt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20313">
            <a:off x="1100192" y="2036702"/>
            <a:ext cx="2105608" cy="1956693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Legislative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60758">
            <a:off x="1069333" y="3527997"/>
            <a:ext cx="2105996" cy="1950603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Gesetz-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Gebende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Gewalt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20313">
            <a:off x="1105644" y="5324997"/>
            <a:ext cx="1648525" cy="1407703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Bundestag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Parlamente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21448574">
            <a:off x="4816765" y="5095311"/>
            <a:ext cx="1648525" cy="1407703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Regierung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Polizei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Behörden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444131">
            <a:off x="8873810" y="5087935"/>
            <a:ext cx="1648525" cy="1407703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Bundesgeichts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-hof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Gerichte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Ordentliche Gerichtsbarkeit</a:t>
              </a:r>
            </a:p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 - wird ausgeübt durch folgende Gerichte: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de-DE" sz="3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1419703" y="3022183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08294" y="3022183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556640" y="2923185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OLG/KG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346904">
            <a:off x="9195950" y="3056167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BGH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(Karlsruhe)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Die Gerichtsbarkeit wird unterteilt in: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4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1368652" y="278650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streitige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5643440" y="2886227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freiwillige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819764" y="4528435"/>
            <a:ext cx="1659306" cy="169519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ürgerliche Rechts-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treitig-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keiten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440123">
            <a:off x="2667807" y="4474461"/>
            <a:ext cx="1728580" cy="166453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Zivilprozess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Mahnverfahren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Zwangs-vollstreckung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5094621" y="4406603"/>
            <a:ext cx="1838619" cy="169519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</a:t>
            </a:r>
            <a:r>
              <a:rPr lang="de-DE" sz="1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erichtliche </a:t>
            </a:r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Handlung begehrt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(wird nur vom Amtsgericht ausgeübt)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32434">
            <a:off x="7022568" y="4493087"/>
            <a:ext cx="1715295" cy="17658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Betreuung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Grundbuch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Nachlass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Registersachen</a:t>
            </a:r>
          </a:p>
        </p:txBody>
      </p:sp>
      <p:sp>
        <p:nvSpPr>
          <p:cNvPr id="16" name="Gefaltete Ecke 15"/>
          <p:cNvSpPr/>
          <p:nvPr/>
        </p:nvSpPr>
        <p:spPr>
          <a:xfrm rot="21375955">
            <a:off x="8949388" y="1744700"/>
            <a:ext cx="2105996" cy="1950603"/>
          </a:xfrm>
          <a:prstGeom prst="foldedCorner">
            <a:avLst/>
          </a:prstGeom>
          <a:solidFill>
            <a:srgbClr val="DF7BA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Straf-gerichts-barkeit</a:t>
            </a:r>
          </a:p>
        </p:txBody>
      </p:sp>
      <p:sp>
        <p:nvSpPr>
          <p:cNvPr id="17" name="Gefaltete Ecke 16"/>
          <p:cNvSpPr/>
          <p:nvPr/>
        </p:nvSpPr>
        <p:spPr>
          <a:xfrm>
            <a:off x="3483546" y="1753473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zivile Gerichts-barkeit</a:t>
            </a:r>
          </a:p>
        </p:txBody>
      </p:sp>
    </p:spTree>
    <p:extLst>
      <p:ext uri="{BB962C8B-B14F-4D97-AF65-F5344CB8AC3E}">
        <p14:creationId xmlns:p14="http://schemas.microsoft.com/office/powerpoint/2010/main" val="41593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Zu welcher besonderen Gerichtsbarkeit ordnen Sie folgende Sachen zu: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>
                  <a:solidFill>
                    <a:schemeClr val="tx2">
                      <a:lumMod val="50000"/>
                    </a:schemeClr>
                  </a:solidFill>
                </a:rPr>
                <a:t>5</a:t>
              </a:r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de-DE" sz="3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1226822" y="1977421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Rechtsstreit zwischen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Arbeitgeber und Arbeitnehmer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7127581" y="197742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Rechtsstreit zwischen Bürgern und Behörden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440123">
            <a:off x="1372940" y="4236047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Rechtsstreit wegen Steuern und Zölle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440123">
            <a:off x="6735560" y="4423840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Rechtsstreit in Angelegenheiten der gesetzlichen Sozial-versicherung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3523139" y="1964514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Arbeits-gerichtsbarkeit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9417621" y="197742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Verwaltungs-gerichtsbarkeit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7080">
            <a:off x="3573227" y="4326349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Finanz-gerichtsbarkeit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9071329" y="4375941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Sozial-gerichtsbarkeit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efaltete Ecke 22"/>
          <p:cNvSpPr/>
          <p:nvPr/>
        </p:nvSpPr>
        <p:spPr>
          <a:xfrm>
            <a:off x="2464750" y="1977189"/>
            <a:ext cx="1704975" cy="15676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Wann ist das Amtsgericht in streitigen Zivilverfahren zuständig und wann das Landgericht?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6.</a:t>
              </a:r>
              <a:endParaRPr lang="de-DE" sz="3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871538" y="3126029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bei einem Streitwert </a:t>
            </a:r>
            <a:r>
              <a:rPr lang="de-DE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bis zu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5000€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39691">
            <a:off x="3503423" y="3430216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7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Mietstreitigkeiten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Reisestreitigkeiten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Viehmängel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Familiensachen</a:t>
            </a:r>
            <a:endParaRPr lang="de-DE" sz="17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>
            <a:off x="8161491" y="1947209"/>
            <a:ext cx="1487097" cy="136577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6969826" y="3126029"/>
            <a:ext cx="2359024" cy="22468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bei einem Streitwert </a:t>
            </a:r>
            <a:r>
              <a:rPr lang="de-DE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über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5000€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9365426" y="3854469"/>
            <a:ext cx="2359024" cy="22468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Amtshaftung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Handelssachen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7" grpId="0" animBg="1"/>
      <p:bldP spid="20" grpId="0" animBg="1"/>
      <p:bldP spid="24" grpId="0" animBg="1"/>
      <p:bldP spid="21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0283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Wonach richtet sich der „</a:t>
              </a:r>
              <a:r>
                <a:rPr lang="de-DE" sz="2400" b="1" dirty="0" err="1" smtClean="0">
                  <a:solidFill>
                    <a:schemeClr val="tx2">
                      <a:lumMod val="50000"/>
                    </a:schemeClr>
                  </a:solidFill>
                </a:rPr>
                <a:t>allgem</a:t>
              </a:r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. Gerichtsstand“?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7.</a:t>
              </a:r>
              <a:endParaRPr lang="de-DE" sz="3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546116" y="2571750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Nach dem Wohnort des Beklagten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Breitbild</PresentationFormat>
  <Paragraphs>135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Schulz, André</cp:lastModifiedBy>
  <cp:revision>23</cp:revision>
  <dcterms:created xsi:type="dcterms:W3CDTF">2023-07-31T11:36:16Z</dcterms:created>
  <dcterms:modified xsi:type="dcterms:W3CDTF">2024-09-30T04:35:43Z</dcterms:modified>
</cp:coreProperties>
</file>