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ECA3D-5288-4C2E-A573-A72FA13F71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8000" dirty="0">
                <a:solidFill>
                  <a:schemeClr val="accent4"/>
                </a:solidFill>
              </a:rPr>
              <a:t>Fristen</a:t>
            </a:r>
            <a:r>
              <a:rPr lang="de-DE" dirty="0">
                <a:solidFill>
                  <a:schemeClr val="accent4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8924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5400" dirty="0">
                <a:solidFill>
                  <a:schemeClr val="accent4"/>
                </a:solidFill>
              </a:rPr>
              <a:t>Fristbeginn 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6000" dirty="0"/>
              <a:t> Ereignisfrist </a:t>
            </a:r>
            <a:r>
              <a:rPr lang="de-DE" sz="3200" dirty="0"/>
              <a:t>(§ 187 I BGB) </a:t>
            </a:r>
            <a:endParaRPr lang="de-DE" sz="60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6000" dirty="0"/>
              <a:t> Beginnfrist </a:t>
            </a:r>
            <a:r>
              <a:rPr lang="de-DE" sz="3200" dirty="0"/>
              <a:t>(§ 187 II BGB) </a:t>
            </a:r>
            <a:endParaRPr lang="de-DE" sz="6000" dirty="0"/>
          </a:p>
        </p:txBody>
      </p:sp>
    </p:spTree>
    <p:extLst>
      <p:ext uri="{BB962C8B-B14F-4D97-AF65-F5344CB8AC3E}">
        <p14:creationId xmlns:p14="http://schemas.microsoft.com/office/powerpoint/2010/main" val="307734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>
                <a:solidFill>
                  <a:schemeClr val="accent4"/>
                </a:solidFill>
              </a:rPr>
              <a:t>Fristbeginn – </a:t>
            </a:r>
            <a:r>
              <a:rPr lang="de-DE" sz="5400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Ereignisfrist</a:t>
            </a:r>
            <a:r>
              <a:rPr lang="de-DE" sz="5400" dirty="0">
                <a:solidFill>
                  <a:schemeClr val="accent4"/>
                </a:solidFill>
              </a:rPr>
              <a:t>  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2052116"/>
            <a:ext cx="9582150" cy="399782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DE" sz="6000" dirty="0"/>
              <a:t>ein Ereignis oder bestimmte Uhrzeit ist maßgebend </a:t>
            </a:r>
          </a:p>
          <a:p>
            <a:pPr marL="0" indent="0" algn="ctr">
              <a:buNone/>
            </a:pPr>
            <a:r>
              <a:rPr lang="de-DE" sz="6000" dirty="0"/>
              <a:t>Tag des Ereignisses zählt nicht mit </a:t>
            </a:r>
          </a:p>
        </p:txBody>
      </p:sp>
    </p:spTree>
    <p:extLst>
      <p:ext uri="{BB962C8B-B14F-4D97-AF65-F5344CB8AC3E}">
        <p14:creationId xmlns:p14="http://schemas.microsoft.com/office/powerpoint/2010/main" val="1346848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>
                <a:solidFill>
                  <a:schemeClr val="accent4"/>
                </a:solidFill>
              </a:rPr>
              <a:t>Fristbeginn – </a:t>
            </a:r>
            <a:r>
              <a:rPr lang="de-DE" sz="5400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Beginnfrist</a:t>
            </a:r>
            <a:r>
              <a:rPr lang="de-DE" sz="5400" dirty="0">
                <a:solidFill>
                  <a:schemeClr val="accent4"/>
                </a:solidFill>
              </a:rPr>
              <a:t>  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25" y="2052116"/>
            <a:ext cx="9582150" cy="399782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de-DE" sz="6000" dirty="0"/>
              <a:t>Beginn eines Tages ist maßgebend </a:t>
            </a:r>
          </a:p>
          <a:p>
            <a:pPr marL="0" indent="0" algn="ctr">
              <a:buNone/>
            </a:pPr>
            <a:r>
              <a:rPr lang="de-DE" sz="6000" dirty="0"/>
              <a:t>dieser Tag wird mitgerechnet </a:t>
            </a:r>
          </a:p>
        </p:txBody>
      </p:sp>
    </p:spTree>
    <p:extLst>
      <p:ext uri="{BB962C8B-B14F-4D97-AF65-F5344CB8AC3E}">
        <p14:creationId xmlns:p14="http://schemas.microsoft.com/office/powerpoint/2010/main" val="148151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5400" dirty="0">
                <a:solidFill>
                  <a:schemeClr val="accent4"/>
                </a:solidFill>
              </a:rPr>
              <a:t>Fristbeginn 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6000" dirty="0"/>
              <a:t> immer 0:00 Uhr </a:t>
            </a:r>
          </a:p>
        </p:txBody>
      </p:sp>
    </p:spTree>
    <p:extLst>
      <p:ext uri="{BB962C8B-B14F-4D97-AF65-F5344CB8AC3E}">
        <p14:creationId xmlns:p14="http://schemas.microsoft.com/office/powerpoint/2010/main" val="92688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5400" dirty="0">
                <a:solidFill>
                  <a:schemeClr val="accent4"/>
                </a:solidFill>
              </a:rPr>
              <a:t>Fristende  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de-DE" sz="6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NIEMALS</a:t>
            </a:r>
          </a:p>
          <a:p>
            <a:pPr marL="0" indent="0" algn="ctr">
              <a:buNone/>
            </a:pPr>
            <a:r>
              <a:rPr lang="de-DE" sz="6000" dirty="0">
                <a:solidFill>
                  <a:srgbClr val="FF0000"/>
                </a:solidFill>
              </a:rPr>
              <a:t>Samstag, Sonntag oder allgemeiner Feiertag </a:t>
            </a:r>
          </a:p>
        </p:txBody>
      </p:sp>
    </p:spTree>
    <p:extLst>
      <p:ext uri="{BB962C8B-B14F-4D97-AF65-F5344CB8AC3E}">
        <p14:creationId xmlns:p14="http://schemas.microsoft.com/office/powerpoint/2010/main" val="204284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5400" dirty="0">
                <a:solidFill>
                  <a:schemeClr val="accent4"/>
                </a:solidFill>
              </a:rPr>
              <a:t>Fristende  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NIEMALS</a:t>
            </a:r>
            <a:r>
              <a:rPr lang="de-DE" sz="2400" dirty="0"/>
              <a:t> Samstag, Sonntag oder allgemeiner Feiertag </a:t>
            </a:r>
          </a:p>
          <a:p>
            <a:pPr marL="0" indent="0" algn="ctr">
              <a:buNone/>
            </a:pPr>
            <a:r>
              <a:rPr lang="de-DE" sz="5400" dirty="0">
                <a:solidFill>
                  <a:srgbClr val="FF0000"/>
                </a:solidFill>
              </a:rPr>
              <a:t>Fristablauf am nächsten Werktag </a:t>
            </a:r>
            <a:r>
              <a:rPr lang="de-DE" sz="2800" dirty="0">
                <a:solidFill>
                  <a:srgbClr val="FF0000"/>
                </a:solidFill>
              </a:rPr>
              <a:t>§ 222 Abs. 2 ZPO</a:t>
            </a:r>
          </a:p>
        </p:txBody>
      </p:sp>
    </p:spTree>
    <p:extLst>
      <p:ext uri="{BB962C8B-B14F-4D97-AF65-F5344CB8AC3E}">
        <p14:creationId xmlns:p14="http://schemas.microsoft.com/office/powerpoint/2010/main" val="3570771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5400" dirty="0">
                <a:solidFill>
                  <a:schemeClr val="accent4"/>
                </a:solidFill>
              </a:rPr>
              <a:t>Fristende  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6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immer bis 24:00 Uhr </a:t>
            </a:r>
            <a:endParaRPr lang="de-DE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327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5400" dirty="0">
                <a:solidFill>
                  <a:schemeClr val="accent4"/>
                </a:solidFill>
              </a:rPr>
              <a:t>Fristende  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700" y="2052116"/>
            <a:ext cx="9505950" cy="399782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de-DE" sz="6600" dirty="0"/>
              <a:t>Fristen nach Wochen, Monaten bzw. Jahre enden um die entsprechende Anzahl an Wochen, Monaten bzw. Jahren </a:t>
            </a:r>
            <a:r>
              <a:rPr lang="de-DE" sz="5200" dirty="0"/>
              <a:t>(§ 188 Abs. 2 BGB) </a:t>
            </a:r>
            <a:endParaRPr lang="de-DE" sz="6600" dirty="0"/>
          </a:p>
        </p:txBody>
      </p:sp>
    </p:spTree>
    <p:extLst>
      <p:ext uri="{BB962C8B-B14F-4D97-AF65-F5344CB8AC3E}">
        <p14:creationId xmlns:p14="http://schemas.microsoft.com/office/powerpoint/2010/main" val="1334432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5400" dirty="0">
                <a:solidFill>
                  <a:schemeClr val="accent4"/>
                </a:solidFill>
              </a:rPr>
              <a:t>Fristende  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74" y="2052116"/>
            <a:ext cx="9439275" cy="399782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de-DE" sz="6600" dirty="0"/>
              <a:t>fehlt einem Monat die bestimmte Frist – Fristablauf am letzten Tag dieses Monats </a:t>
            </a:r>
            <a:r>
              <a:rPr lang="de-DE" sz="4700" dirty="0"/>
              <a:t>(§ 188 Abs. 3 BGB) </a:t>
            </a:r>
            <a:endParaRPr lang="de-DE" sz="6600" dirty="0"/>
          </a:p>
        </p:txBody>
      </p:sp>
    </p:spTree>
    <p:extLst>
      <p:ext uri="{BB962C8B-B14F-4D97-AF65-F5344CB8AC3E}">
        <p14:creationId xmlns:p14="http://schemas.microsoft.com/office/powerpoint/2010/main" val="1364497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5400" dirty="0">
                <a:solidFill>
                  <a:schemeClr val="accent4"/>
                </a:solidFill>
              </a:rPr>
              <a:t>Fristen</a:t>
            </a: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400" dirty="0"/>
              <a:t>= Zeitraum zur Vornahme einer Prozesshandlung bzw. Vorbereitung auf einen Verhandlungstermin </a:t>
            </a:r>
          </a:p>
        </p:txBody>
      </p:sp>
    </p:spTree>
    <p:extLst>
      <p:ext uri="{BB962C8B-B14F-4D97-AF65-F5344CB8AC3E}">
        <p14:creationId xmlns:p14="http://schemas.microsoft.com/office/powerpoint/2010/main" val="66266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6000" dirty="0">
                <a:solidFill>
                  <a:schemeClr val="accent4"/>
                </a:solidFill>
              </a:rPr>
              <a:t>richterliche Fristen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6000" dirty="0"/>
              <a:t>Dauer bestimmt </a:t>
            </a:r>
          </a:p>
          <a:p>
            <a:pPr marL="0" indent="0" algn="ctr">
              <a:buNone/>
            </a:pPr>
            <a:r>
              <a:rPr lang="de-DE" sz="6000" dirty="0"/>
              <a:t>der Richter </a:t>
            </a:r>
          </a:p>
        </p:txBody>
      </p:sp>
    </p:spTree>
    <p:extLst>
      <p:ext uri="{BB962C8B-B14F-4D97-AF65-F5344CB8AC3E}">
        <p14:creationId xmlns:p14="http://schemas.microsoft.com/office/powerpoint/2010/main" val="329515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dirty="0">
                <a:solidFill>
                  <a:schemeClr val="accent4"/>
                </a:solidFill>
              </a:rPr>
              <a:t>gesetzliche Fristen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6000" dirty="0"/>
              <a:t>Dauer bestimmt </a:t>
            </a:r>
          </a:p>
          <a:p>
            <a:pPr marL="0" indent="0" algn="ctr">
              <a:buNone/>
            </a:pPr>
            <a:r>
              <a:rPr lang="de-DE" sz="6000" dirty="0"/>
              <a:t>das Gesetz </a:t>
            </a:r>
          </a:p>
        </p:txBody>
      </p:sp>
    </p:spTree>
    <p:extLst>
      <p:ext uri="{BB962C8B-B14F-4D97-AF65-F5344CB8AC3E}">
        <p14:creationId xmlns:p14="http://schemas.microsoft.com/office/powerpoint/2010/main" val="3007926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Notfristen</a:t>
            </a:r>
            <a:r>
              <a:rPr lang="de-DE" dirty="0"/>
              <a:t> (§ 224 Abs. </a:t>
            </a:r>
            <a:r>
              <a:rPr lang="de-DE" dirty="0" smtClean="0"/>
              <a:t>1 </a:t>
            </a:r>
            <a:r>
              <a:rPr lang="de-DE" dirty="0"/>
              <a:t>ZPO)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774" y="2052116"/>
            <a:ext cx="9705975" cy="3997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800" dirty="0"/>
              <a:t>im Gesetz als solches bezeichnet </a:t>
            </a:r>
          </a:p>
          <a:p>
            <a:pPr marL="0" indent="0" algn="ctr">
              <a:buNone/>
            </a:pPr>
            <a:r>
              <a:rPr lang="de-DE" sz="4800" dirty="0"/>
              <a:t>nicht verlänger- oder </a:t>
            </a:r>
            <a:r>
              <a:rPr lang="de-DE" sz="4800" dirty="0" err="1"/>
              <a:t>verkürzbar</a:t>
            </a:r>
            <a:r>
              <a:rPr lang="de-DE" sz="4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1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Wiedereinsetzung in den vorigen Stand </a:t>
            </a:r>
            <a:r>
              <a:rPr lang="de-DE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(§§ 230 ff. ZPO)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774" y="2052116"/>
            <a:ext cx="9705975" cy="39978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4800" dirty="0"/>
              <a:t>verhindert ohne Verschulden </a:t>
            </a:r>
            <a:br>
              <a:rPr lang="de-DE" sz="4800" dirty="0"/>
            </a:br>
            <a:r>
              <a:rPr lang="de-DE" sz="4800" dirty="0"/>
              <a:t>eine Notfrist bzw. „bestimmte“ </a:t>
            </a:r>
            <a:br>
              <a:rPr lang="de-DE" sz="4800" dirty="0"/>
            </a:br>
            <a:r>
              <a:rPr lang="de-DE" sz="4800" dirty="0"/>
              <a:t>Frist einzuhalten  </a:t>
            </a:r>
          </a:p>
        </p:txBody>
      </p:sp>
    </p:spTree>
    <p:extLst>
      <p:ext uri="{BB962C8B-B14F-4D97-AF65-F5344CB8AC3E}">
        <p14:creationId xmlns:p14="http://schemas.microsoft.com/office/powerpoint/2010/main" val="424944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4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Wiedereinsetzung in den vorigen Stand </a:t>
            </a:r>
            <a:r>
              <a:rPr lang="de-DE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(§§ 230 ff. ZPO)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774" y="2052116"/>
            <a:ext cx="9705975" cy="399782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de-DE" sz="1200" dirty="0"/>
          </a:p>
          <a:p>
            <a:pPr marL="0" indent="0" algn="ctr">
              <a:buNone/>
            </a:pPr>
            <a:r>
              <a:rPr lang="de-DE" sz="4800" dirty="0"/>
              <a:t>2 Wochen bzw. 1 Monat</a:t>
            </a:r>
          </a:p>
          <a:p>
            <a:pPr marL="0" indent="0" algn="ctr">
              <a:buNone/>
            </a:pPr>
            <a:endParaRPr lang="de-DE" sz="1600" dirty="0"/>
          </a:p>
          <a:p>
            <a:pPr marL="0" indent="0" algn="ctr">
              <a:buNone/>
            </a:pPr>
            <a:r>
              <a:rPr lang="de-DE" sz="3900" dirty="0"/>
              <a:t>ab Tag, an dem das Hindernis behoben ist </a:t>
            </a:r>
          </a:p>
          <a:p>
            <a:pPr marL="0" indent="0" algn="ctr">
              <a:buNone/>
            </a:pPr>
            <a:r>
              <a:rPr lang="de-DE" sz="3600" dirty="0"/>
              <a:t>bis zu 1 Jahr vom Ende der versäumten Frist an gerechnet </a:t>
            </a:r>
          </a:p>
        </p:txBody>
      </p:sp>
    </p:spTree>
    <p:extLst>
      <p:ext uri="{BB962C8B-B14F-4D97-AF65-F5344CB8AC3E}">
        <p14:creationId xmlns:p14="http://schemas.microsoft.com/office/powerpoint/2010/main" val="1612441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5400" dirty="0">
                <a:solidFill>
                  <a:schemeClr val="accent4"/>
                </a:solidFill>
              </a:rPr>
              <a:t>Fristenberechnung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0" indent="-1143000">
              <a:buAutoNum type="arabicParenR"/>
            </a:pPr>
            <a:r>
              <a:rPr lang="de-DE" sz="6000" dirty="0"/>
              <a:t>Welche Frist – Dauer </a:t>
            </a:r>
          </a:p>
          <a:p>
            <a:pPr marL="1143000" indent="-1143000">
              <a:buAutoNum type="arabicParenR"/>
            </a:pPr>
            <a:r>
              <a:rPr lang="de-DE" sz="6000" dirty="0"/>
              <a:t>Fristbeginn </a:t>
            </a:r>
          </a:p>
          <a:p>
            <a:pPr marL="1143000" indent="-1143000">
              <a:buAutoNum type="arabicParenR"/>
            </a:pPr>
            <a:r>
              <a:rPr lang="de-DE" sz="6000" dirty="0"/>
              <a:t>Fristende </a:t>
            </a:r>
          </a:p>
        </p:txBody>
      </p:sp>
    </p:spTree>
    <p:extLst>
      <p:ext uri="{BB962C8B-B14F-4D97-AF65-F5344CB8AC3E}">
        <p14:creationId xmlns:p14="http://schemas.microsoft.com/office/powerpoint/2010/main" val="3666436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F1682-01FC-4C50-BA3B-8B3C7A09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5400" dirty="0">
                <a:solidFill>
                  <a:schemeClr val="accent4"/>
                </a:solidFill>
              </a:rPr>
              <a:t>Fristbeginn 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E4B96-E773-46AB-AF5C-32219FAE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6000" dirty="0"/>
              <a:t> jeden Tag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6000" dirty="0"/>
              <a:t> i. d. R. mit Zustellung      	bzw. mit Verkündung </a:t>
            </a:r>
          </a:p>
        </p:txBody>
      </p:sp>
    </p:spTree>
    <p:extLst>
      <p:ext uri="{BB962C8B-B14F-4D97-AF65-F5344CB8AC3E}">
        <p14:creationId xmlns:p14="http://schemas.microsoft.com/office/powerpoint/2010/main" val="3781251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{FDC02FBE-F17E-425F-B492-F0C4DA43DCF7}tf16401375</Template>
  <TotalTime>0</TotalTime>
  <Words>258</Words>
  <Application>Microsoft Office PowerPoint</Application>
  <PresentationFormat>Breitbild</PresentationFormat>
  <Paragraphs>50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MS Shell Dlg 2</vt:lpstr>
      <vt:lpstr>Wingdings</vt:lpstr>
      <vt:lpstr>Wingdings 3</vt:lpstr>
      <vt:lpstr>Madison</vt:lpstr>
      <vt:lpstr>Fristen </vt:lpstr>
      <vt:lpstr>Fristen</vt:lpstr>
      <vt:lpstr>richterliche Fristen</vt:lpstr>
      <vt:lpstr>gesetzliche Fristen</vt:lpstr>
      <vt:lpstr>Notfristen (§ 224 Abs. 1 ZPO)</vt:lpstr>
      <vt:lpstr>Wiedereinsetzung in den vorigen Stand (§§ 230 ff. ZPO)</vt:lpstr>
      <vt:lpstr>Wiedereinsetzung in den vorigen Stand (§§ 230 ff. ZPO)</vt:lpstr>
      <vt:lpstr>Fristenberechnung </vt:lpstr>
      <vt:lpstr>Fristbeginn  </vt:lpstr>
      <vt:lpstr>Fristbeginn  </vt:lpstr>
      <vt:lpstr>Fristbeginn – Ereignisfrist   </vt:lpstr>
      <vt:lpstr>Fristbeginn – Beginnfrist   </vt:lpstr>
      <vt:lpstr>Fristbeginn  </vt:lpstr>
      <vt:lpstr>Fristende   </vt:lpstr>
      <vt:lpstr>Fristende   </vt:lpstr>
      <vt:lpstr>Fristende   </vt:lpstr>
      <vt:lpstr>Fristende   </vt:lpstr>
      <vt:lpstr>Fristende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Fristen </dc:title>
  <dc:creator>Katja Dittrich</dc:creator>
  <cp:lastModifiedBy>Sarabinski-Klepel, Ilka</cp:lastModifiedBy>
  <cp:revision>10</cp:revision>
  <dcterms:created xsi:type="dcterms:W3CDTF">2021-02-22T17:26:02Z</dcterms:created>
  <dcterms:modified xsi:type="dcterms:W3CDTF">2023-01-18T09:02:44Z</dcterms:modified>
</cp:coreProperties>
</file>