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58" r:id="rId4"/>
    <p:sldId id="260" r:id="rId5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64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2" autoAdjust="0"/>
    <p:restoredTop sz="94660"/>
  </p:normalViewPr>
  <p:slideViewPr>
    <p:cSldViewPr snapToGrid="0" showGuides="1">
      <p:cViewPr varScale="1">
        <p:scale>
          <a:sx n="67" d="100"/>
          <a:sy n="67" d="100"/>
        </p:scale>
        <p:origin x="642" y="48"/>
      </p:cViewPr>
      <p:guideLst>
        <p:guide orient="horz" pos="2364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9054D-4DEF-4F19-A4C7-F7C8E094F7B5}" type="datetimeFigureOut">
              <a:rPr lang="de-DE" smtClean="0"/>
              <a:t>18.04.2024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A663C-B8DF-40AC-8A85-8FC5A1E2C8F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001330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9054D-4DEF-4F19-A4C7-F7C8E094F7B5}" type="datetimeFigureOut">
              <a:rPr lang="de-DE" smtClean="0"/>
              <a:t>18.04.2024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A663C-B8DF-40AC-8A85-8FC5A1E2C8F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589260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9054D-4DEF-4F19-A4C7-F7C8E094F7B5}" type="datetimeFigureOut">
              <a:rPr lang="de-DE" smtClean="0"/>
              <a:t>18.04.2024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A663C-B8DF-40AC-8A85-8FC5A1E2C8F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358889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9054D-4DEF-4F19-A4C7-F7C8E094F7B5}" type="datetimeFigureOut">
              <a:rPr lang="de-DE" smtClean="0"/>
              <a:t>18.04.2024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A663C-B8DF-40AC-8A85-8FC5A1E2C8F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078996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9054D-4DEF-4F19-A4C7-F7C8E094F7B5}" type="datetimeFigureOut">
              <a:rPr lang="de-DE" smtClean="0"/>
              <a:t>18.04.2024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A663C-B8DF-40AC-8A85-8FC5A1E2C8F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058250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9054D-4DEF-4F19-A4C7-F7C8E094F7B5}" type="datetimeFigureOut">
              <a:rPr lang="de-DE" smtClean="0"/>
              <a:t>18.04.2024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A663C-B8DF-40AC-8A85-8FC5A1E2C8F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580072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9054D-4DEF-4F19-A4C7-F7C8E094F7B5}" type="datetimeFigureOut">
              <a:rPr lang="de-DE" smtClean="0"/>
              <a:t>18.04.2024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A663C-B8DF-40AC-8A85-8FC5A1E2C8F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70215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9054D-4DEF-4F19-A4C7-F7C8E094F7B5}" type="datetimeFigureOut">
              <a:rPr lang="de-DE" smtClean="0"/>
              <a:t>18.04.2024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A663C-B8DF-40AC-8A85-8FC5A1E2C8F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879765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9054D-4DEF-4F19-A4C7-F7C8E094F7B5}" type="datetimeFigureOut">
              <a:rPr lang="de-DE" smtClean="0"/>
              <a:t>18.04.2024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A663C-B8DF-40AC-8A85-8FC5A1E2C8F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97234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9054D-4DEF-4F19-A4C7-F7C8E094F7B5}" type="datetimeFigureOut">
              <a:rPr lang="de-DE" smtClean="0"/>
              <a:t>18.04.2024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A663C-B8DF-40AC-8A85-8FC5A1E2C8F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98341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9054D-4DEF-4F19-A4C7-F7C8E094F7B5}" type="datetimeFigureOut">
              <a:rPr lang="de-DE" smtClean="0"/>
              <a:t>18.04.2024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A663C-B8DF-40AC-8A85-8FC5A1E2C8F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943805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69054D-4DEF-4F19-A4C7-F7C8E094F7B5}" type="datetimeFigureOut">
              <a:rPr lang="de-DE" smtClean="0"/>
              <a:t>18.04.2024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FA663C-B8DF-40AC-8A85-8FC5A1E2C8F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94674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chteck 38"/>
          <p:cNvSpPr/>
          <p:nvPr/>
        </p:nvSpPr>
        <p:spPr>
          <a:xfrm>
            <a:off x="9830803" y="4100668"/>
            <a:ext cx="1712790" cy="40011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/>
              <a:t>227</a:t>
            </a:r>
            <a:r>
              <a:rPr lang="de-DE" sz="2000" b="1" dirty="0" smtClean="0"/>
              <a:t>,22 </a:t>
            </a:r>
            <a:r>
              <a:rPr lang="de-DE" sz="2000" b="1" dirty="0" smtClean="0"/>
              <a:t>EUR</a:t>
            </a:r>
            <a:endParaRPr lang="de-DE" sz="2000" b="1" dirty="0"/>
          </a:p>
        </p:txBody>
      </p:sp>
      <p:sp>
        <p:nvSpPr>
          <p:cNvPr id="38" name="Rechteck 37"/>
          <p:cNvSpPr/>
          <p:nvPr/>
        </p:nvSpPr>
        <p:spPr>
          <a:xfrm>
            <a:off x="9847736" y="5900140"/>
            <a:ext cx="1712790" cy="40011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/>
              <a:t>270</a:t>
            </a:r>
            <a:r>
              <a:rPr lang="de-DE" sz="2000" b="1" dirty="0" smtClean="0"/>
              <a:t>,78 </a:t>
            </a:r>
            <a:r>
              <a:rPr lang="de-DE" sz="2000" b="1" dirty="0" smtClean="0"/>
              <a:t>EUR</a:t>
            </a:r>
            <a:endParaRPr lang="de-DE" sz="2000" b="1" dirty="0"/>
          </a:p>
        </p:txBody>
      </p:sp>
      <p:sp>
        <p:nvSpPr>
          <p:cNvPr id="35" name="Rechteck 34"/>
          <p:cNvSpPr/>
          <p:nvPr/>
        </p:nvSpPr>
        <p:spPr>
          <a:xfrm>
            <a:off x="9471363" y="5090991"/>
            <a:ext cx="1986921" cy="40011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 smtClean="0"/>
              <a:t>885</a:t>
            </a:r>
            <a:r>
              <a:rPr lang="de-DE" sz="2000" dirty="0" smtClean="0"/>
              <a:t>,00 </a:t>
            </a:r>
            <a:r>
              <a:rPr lang="de-DE" sz="2000" dirty="0" smtClean="0"/>
              <a:t>EUR</a:t>
            </a:r>
            <a:endParaRPr lang="de-DE" sz="2000" dirty="0"/>
          </a:p>
        </p:txBody>
      </p:sp>
      <p:sp>
        <p:nvSpPr>
          <p:cNvPr id="33" name="Rectangle 1"/>
          <p:cNvSpPr>
            <a:spLocks noChangeArrowheads="1"/>
          </p:cNvSpPr>
          <p:nvPr/>
        </p:nvSpPr>
        <p:spPr bwMode="auto">
          <a:xfrm>
            <a:off x="4457184" y="5096602"/>
            <a:ext cx="3791411" cy="40011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sz="2000" dirty="0" smtClean="0"/>
              <a:t>	Streitwert: </a:t>
            </a:r>
            <a:r>
              <a:rPr lang="de-DE" sz="2000" dirty="0" smtClean="0"/>
              <a:t>11000,00 </a:t>
            </a:r>
            <a:r>
              <a:rPr lang="de-DE" sz="2000" dirty="0" smtClean="0"/>
              <a:t>EUR</a:t>
            </a:r>
            <a:endParaRPr lang="de-DE" sz="2000" dirty="0"/>
          </a:p>
        </p:txBody>
      </p:sp>
      <p:sp>
        <p:nvSpPr>
          <p:cNvPr id="31" name="Rechteck 30"/>
          <p:cNvSpPr/>
          <p:nvPr/>
        </p:nvSpPr>
        <p:spPr>
          <a:xfrm>
            <a:off x="9496448" y="3360736"/>
            <a:ext cx="1986921" cy="40011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 smtClean="0"/>
              <a:t>672</a:t>
            </a:r>
            <a:r>
              <a:rPr lang="de-DE" sz="2000" dirty="0" smtClean="0"/>
              <a:t>,00 </a:t>
            </a:r>
            <a:r>
              <a:rPr lang="de-DE" sz="2000" dirty="0" smtClean="0"/>
              <a:t>EUR</a:t>
            </a:r>
            <a:endParaRPr lang="de-DE" sz="2000" dirty="0"/>
          </a:p>
        </p:txBody>
      </p:sp>
      <p:sp>
        <p:nvSpPr>
          <p:cNvPr id="29" name="Rectangle 1"/>
          <p:cNvSpPr>
            <a:spLocks noChangeArrowheads="1"/>
          </p:cNvSpPr>
          <p:nvPr/>
        </p:nvSpPr>
        <p:spPr bwMode="auto">
          <a:xfrm>
            <a:off x="4457184" y="3381350"/>
            <a:ext cx="3791411" cy="40011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sz="2000" dirty="0" smtClean="0"/>
              <a:t>	Streitwert: </a:t>
            </a:r>
            <a:r>
              <a:rPr lang="de-DE" sz="2000" dirty="0" smtClean="0"/>
              <a:t>8000,00 </a:t>
            </a:r>
            <a:r>
              <a:rPr lang="de-DE" sz="2000" dirty="0" smtClean="0"/>
              <a:t>EUR</a:t>
            </a:r>
            <a:endParaRPr lang="de-DE" sz="2000" dirty="0"/>
          </a:p>
        </p:txBody>
      </p:sp>
      <p:sp>
        <p:nvSpPr>
          <p:cNvPr id="8" name="Rechteck 7"/>
          <p:cNvSpPr/>
          <p:nvPr/>
        </p:nvSpPr>
        <p:spPr>
          <a:xfrm>
            <a:off x="1466388" y="818483"/>
            <a:ext cx="10148340" cy="42548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>
                <a:solidFill>
                  <a:schemeClr val="tx1"/>
                </a:solidFill>
              </a:rPr>
              <a:t>Verfahrenstrennung</a:t>
            </a:r>
            <a:endParaRPr lang="de-DE" sz="2000" b="1" dirty="0">
              <a:solidFill>
                <a:schemeClr val="tx1"/>
              </a:solidFill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2" name="Abgerundetes Rechteck 11"/>
          <p:cNvSpPr/>
          <p:nvPr/>
        </p:nvSpPr>
        <p:spPr>
          <a:xfrm>
            <a:off x="1469036" y="108812"/>
            <a:ext cx="10148335" cy="74938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Übungsaufgaben </a:t>
            </a:r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004z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Gefaltete Ecke 8"/>
          <p:cNvSpPr/>
          <p:nvPr/>
        </p:nvSpPr>
        <p:spPr>
          <a:xfrm rot="645321">
            <a:off x="9871819" y="425074"/>
            <a:ext cx="1236183" cy="1201351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Lösung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3" name="Rechteck 2"/>
          <p:cNvSpPr/>
          <p:nvPr/>
        </p:nvSpPr>
        <p:spPr>
          <a:xfrm>
            <a:off x="9693738" y="1982705"/>
            <a:ext cx="1986921" cy="40011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 smtClean="0"/>
              <a:t>1059</a:t>
            </a:r>
            <a:r>
              <a:rPr lang="de-DE" sz="2000" dirty="0" smtClean="0"/>
              <a:t>,00 </a:t>
            </a:r>
            <a:r>
              <a:rPr lang="de-DE" sz="2000" dirty="0" smtClean="0"/>
              <a:t>EUR</a:t>
            </a:r>
            <a:endParaRPr lang="de-DE" sz="2000" dirty="0"/>
          </a:p>
        </p:txBody>
      </p:sp>
      <p:sp>
        <p:nvSpPr>
          <p:cNvPr id="4" name="Pfeil nach rechts 3"/>
          <p:cNvSpPr/>
          <p:nvPr/>
        </p:nvSpPr>
        <p:spPr>
          <a:xfrm>
            <a:off x="8548535" y="1742174"/>
            <a:ext cx="1299201" cy="827035"/>
          </a:xfrm>
          <a:prstGeom prst="right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Gebühr:</a:t>
            </a:r>
            <a:endParaRPr lang="de-DE" dirty="0"/>
          </a:p>
        </p:txBody>
      </p:sp>
      <p:sp>
        <p:nvSpPr>
          <p:cNvPr id="5" name="Rechteck 4"/>
          <p:cNvSpPr/>
          <p:nvPr/>
        </p:nvSpPr>
        <p:spPr>
          <a:xfrm>
            <a:off x="6264492" y="1871901"/>
            <a:ext cx="2209801" cy="533402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Gesamtstreitwert:</a:t>
            </a:r>
          </a:p>
          <a:p>
            <a:pPr algn="ctr"/>
            <a:r>
              <a:rPr lang="de-DE" dirty="0" smtClean="0"/>
              <a:t>19.000,00 </a:t>
            </a:r>
            <a:r>
              <a:rPr lang="de-DE" dirty="0" smtClean="0"/>
              <a:t>EUR</a:t>
            </a:r>
            <a:endParaRPr lang="de-DE" dirty="0"/>
          </a:p>
        </p:txBody>
      </p:sp>
      <p:cxnSp>
        <p:nvCxnSpPr>
          <p:cNvPr id="10" name="Gerade Verbindung mit Pfeil 9"/>
          <p:cNvCxnSpPr/>
          <p:nvPr/>
        </p:nvCxnSpPr>
        <p:spPr>
          <a:xfrm>
            <a:off x="5641997" y="1580605"/>
            <a:ext cx="682154" cy="446041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2052176" y="1504451"/>
            <a:ext cx="3791411" cy="40011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sz="2000" dirty="0" smtClean="0"/>
              <a:t>	Streitwert: </a:t>
            </a:r>
            <a:r>
              <a:rPr lang="de-DE" sz="2000" dirty="0" smtClean="0"/>
              <a:t>8000,00 </a:t>
            </a:r>
            <a:r>
              <a:rPr lang="de-DE" sz="2000" dirty="0" smtClean="0"/>
              <a:t>EUR</a:t>
            </a:r>
            <a:endParaRPr lang="de-DE" sz="2000" dirty="0"/>
          </a:p>
        </p:txBody>
      </p:sp>
      <p:sp>
        <p:nvSpPr>
          <p:cNvPr id="2" name="Flussdiagramm: Verbinder 1"/>
          <p:cNvSpPr/>
          <p:nvPr/>
        </p:nvSpPr>
        <p:spPr>
          <a:xfrm>
            <a:off x="209662" y="1360357"/>
            <a:ext cx="2569828" cy="666289"/>
          </a:xfrm>
          <a:prstGeom prst="flowChartConnector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/>
              <a:t>Kläger </a:t>
            </a:r>
            <a:r>
              <a:rPr lang="de-DE" sz="2000" b="1" dirty="0" smtClean="0"/>
              <a:t>Albert</a:t>
            </a:r>
            <a:endParaRPr lang="de-DE" sz="2000" b="1" dirty="0"/>
          </a:p>
        </p:txBody>
      </p:sp>
      <p:cxnSp>
        <p:nvCxnSpPr>
          <p:cNvPr id="22" name="Gerade Verbindung mit Pfeil 21"/>
          <p:cNvCxnSpPr/>
          <p:nvPr/>
        </p:nvCxnSpPr>
        <p:spPr>
          <a:xfrm flipV="1">
            <a:off x="5625629" y="2252481"/>
            <a:ext cx="710000" cy="243244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"/>
          <p:cNvSpPr>
            <a:spLocks noChangeArrowheads="1"/>
          </p:cNvSpPr>
          <p:nvPr/>
        </p:nvSpPr>
        <p:spPr bwMode="auto">
          <a:xfrm>
            <a:off x="2052176" y="2268025"/>
            <a:ext cx="3791411" cy="40011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sz="2000" dirty="0" smtClean="0"/>
              <a:t>	Streitwert: </a:t>
            </a:r>
            <a:r>
              <a:rPr lang="de-DE" sz="2000" dirty="0" smtClean="0"/>
              <a:t>11000,00 </a:t>
            </a:r>
            <a:r>
              <a:rPr lang="de-DE" sz="2000" dirty="0" smtClean="0"/>
              <a:t>EUR</a:t>
            </a:r>
            <a:endParaRPr lang="de-DE" sz="2000" dirty="0"/>
          </a:p>
        </p:txBody>
      </p:sp>
      <p:sp>
        <p:nvSpPr>
          <p:cNvPr id="17" name="Flussdiagramm: Verbinder 16"/>
          <p:cNvSpPr/>
          <p:nvPr/>
        </p:nvSpPr>
        <p:spPr>
          <a:xfrm>
            <a:off x="216636" y="2179141"/>
            <a:ext cx="2569828" cy="666289"/>
          </a:xfrm>
          <a:prstGeom prst="flowChartConnector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/>
              <a:t>Kläger </a:t>
            </a:r>
            <a:r>
              <a:rPr lang="de-DE" sz="2000" b="1" dirty="0" smtClean="0"/>
              <a:t>Bauer</a:t>
            </a:r>
            <a:endParaRPr lang="de-DE" sz="2000" b="1" dirty="0"/>
          </a:p>
        </p:txBody>
      </p:sp>
      <p:sp>
        <p:nvSpPr>
          <p:cNvPr id="24" name="Ellipse 23"/>
          <p:cNvSpPr/>
          <p:nvPr/>
        </p:nvSpPr>
        <p:spPr>
          <a:xfrm>
            <a:off x="118631" y="2973837"/>
            <a:ext cx="2667834" cy="1126831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Verfahren </a:t>
            </a:r>
            <a:r>
              <a:rPr lang="de-DE" sz="2400" b="1" dirty="0" smtClean="0"/>
              <a:t>A</a:t>
            </a:r>
            <a:endParaRPr lang="de-DE" sz="2400" b="1" dirty="0"/>
          </a:p>
        </p:txBody>
      </p:sp>
      <p:sp>
        <p:nvSpPr>
          <p:cNvPr id="25" name="Ellipse 24"/>
          <p:cNvSpPr/>
          <p:nvPr/>
        </p:nvSpPr>
        <p:spPr>
          <a:xfrm>
            <a:off x="178628" y="4693950"/>
            <a:ext cx="2590688" cy="1112516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Verfahren </a:t>
            </a:r>
            <a:r>
              <a:rPr lang="de-DE" sz="2800" b="1" dirty="0" smtClean="0"/>
              <a:t>B</a:t>
            </a:r>
          </a:p>
        </p:txBody>
      </p:sp>
      <p:sp>
        <p:nvSpPr>
          <p:cNvPr id="26" name="Ellipse 25"/>
          <p:cNvSpPr/>
          <p:nvPr/>
        </p:nvSpPr>
        <p:spPr>
          <a:xfrm>
            <a:off x="935780" y="3774255"/>
            <a:ext cx="2376488" cy="716873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entspricht </a:t>
            </a:r>
            <a:r>
              <a:rPr lang="de-DE" b="1" dirty="0" smtClean="0"/>
              <a:t>42 </a:t>
            </a:r>
            <a:r>
              <a:rPr lang="de-DE" b="1" dirty="0" smtClean="0"/>
              <a:t>%</a:t>
            </a:r>
          </a:p>
          <a:p>
            <a:pPr algn="ctr"/>
            <a:r>
              <a:rPr lang="de-DE" b="1" dirty="0" smtClean="0"/>
              <a:t>444,78</a:t>
            </a:r>
            <a:r>
              <a:rPr lang="de-DE" b="1" dirty="0" smtClean="0"/>
              <a:t> </a:t>
            </a:r>
            <a:r>
              <a:rPr lang="de-DE" b="1" dirty="0" smtClean="0"/>
              <a:t>EUR</a:t>
            </a:r>
            <a:endParaRPr lang="de-DE" b="1" dirty="0"/>
          </a:p>
        </p:txBody>
      </p:sp>
      <p:sp>
        <p:nvSpPr>
          <p:cNvPr id="27" name="Ellipse 26"/>
          <p:cNvSpPr/>
          <p:nvPr/>
        </p:nvSpPr>
        <p:spPr>
          <a:xfrm>
            <a:off x="1114034" y="5578442"/>
            <a:ext cx="2376488" cy="716873"/>
          </a:xfrm>
          <a:prstGeom prst="ellipse">
            <a:avLst/>
          </a:prstGeom>
          <a:solidFill>
            <a:schemeClr val="accent2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entspricht </a:t>
            </a:r>
            <a:r>
              <a:rPr lang="de-DE" b="1" dirty="0" smtClean="0"/>
              <a:t>58</a:t>
            </a:r>
            <a:r>
              <a:rPr lang="de-DE" b="1" dirty="0" smtClean="0"/>
              <a:t> </a:t>
            </a:r>
            <a:r>
              <a:rPr lang="de-DE" b="1" dirty="0" smtClean="0"/>
              <a:t>%</a:t>
            </a:r>
          </a:p>
          <a:p>
            <a:pPr algn="ctr"/>
            <a:r>
              <a:rPr lang="de-DE" b="1" dirty="0" smtClean="0"/>
              <a:t>614,22</a:t>
            </a:r>
            <a:r>
              <a:rPr lang="de-DE" b="1" dirty="0" smtClean="0"/>
              <a:t> </a:t>
            </a:r>
            <a:r>
              <a:rPr lang="de-DE" b="1" dirty="0" smtClean="0"/>
              <a:t>EUR</a:t>
            </a:r>
            <a:endParaRPr lang="de-DE" b="1" dirty="0"/>
          </a:p>
        </p:txBody>
      </p:sp>
      <p:sp>
        <p:nvSpPr>
          <p:cNvPr id="28" name="Flussdiagramm: Verbinder 27"/>
          <p:cNvSpPr/>
          <p:nvPr/>
        </p:nvSpPr>
        <p:spPr>
          <a:xfrm>
            <a:off x="2786464" y="3263967"/>
            <a:ext cx="2569828" cy="666289"/>
          </a:xfrm>
          <a:prstGeom prst="flowChartConnector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/>
              <a:t>Albert</a:t>
            </a:r>
            <a:endParaRPr lang="de-DE" sz="2800" b="1" dirty="0"/>
          </a:p>
        </p:txBody>
      </p:sp>
      <p:sp>
        <p:nvSpPr>
          <p:cNvPr id="30" name="Pfeil nach rechts 29"/>
          <p:cNvSpPr/>
          <p:nvPr/>
        </p:nvSpPr>
        <p:spPr>
          <a:xfrm>
            <a:off x="8303589" y="3156382"/>
            <a:ext cx="1299201" cy="827035"/>
          </a:xfrm>
          <a:prstGeom prst="right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Gebühr:</a:t>
            </a:r>
            <a:endParaRPr lang="de-DE" dirty="0"/>
          </a:p>
        </p:txBody>
      </p:sp>
      <p:sp>
        <p:nvSpPr>
          <p:cNvPr id="32" name="Flussdiagramm: Verbinder 31"/>
          <p:cNvSpPr/>
          <p:nvPr/>
        </p:nvSpPr>
        <p:spPr>
          <a:xfrm>
            <a:off x="2786464" y="4957902"/>
            <a:ext cx="2569828" cy="666289"/>
          </a:xfrm>
          <a:prstGeom prst="flowChartConnector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/>
              <a:t>Bauer</a:t>
            </a:r>
            <a:endParaRPr lang="de-DE" sz="2800" b="1" dirty="0"/>
          </a:p>
        </p:txBody>
      </p:sp>
      <p:sp>
        <p:nvSpPr>
          <p:cNvPr id="34" name="Pfeil nach rechts 33"/>
          <p:cNvSpPr/>
          <p:nvPr/>
        </p:nvSpPr>
        <p:spPr>
          <a:xfrm>
            <a:off x="8303589" y="4902158"/>
            <a:ext cx="1299201" cy="827035"/>
          </a:xfrm>
          <a:prstGeom prst="right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Gebühr:</a:t>
            </a:r>
            <a:endParaRPr lang="de-DE" dirty="0"/>
          </a:p>
        </p:txBody>
      </p:sp>
      <p:sp>
        <p:nvSpPr>
          <p:cNvPr id="36" name="Pfeil nach rechts 35"/>
          <p:cNvSpPr/>
          <p:nvPr/>
        </p:nvSpPr>
        <p:spPr>
          <a:xfrm>
            <a:off x="7838762" y="3880856"/>
            <a:ext cx="2228851" cy="875924"/>
          </a:xfrm>
          <a:prstGeom prst="rightArrow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Nachforderung =</a:t>
            </a:r>
            <a:endParaRPr lang="de-DE" dirty="0"/>
          </a:p>
        </p:txBody>
      </p:sp>
      <p:sp>
        <p:nvSpPr>
          <p:cNvPr id="37" name="Pfeil nach rechts 36"/>
          <p:cNvSpPr/>
          <p:nvPr/>
        </p:nvSpPr>
        <p:spPr>
          <a:xfrm>
            <a:off x="7835657" y="5657298"/>
            <a:ext cx="2228851" cy="875924"/>
          </a:xfrm>
          <a:prstGeom prst="rightArrow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Nachforderung =</a:t>
            </a:r>
            <a:endParaRPr lang="de-DE" dirty="0"/>
          </a:p>
        </p:txBody>
      </p:sp>
      <p:sp>
        <p:nvSpPr>
          <p:cNvPr id="40" name="Gefaltete Ecke 39"/>
          <p:cNvSpPr/>
          <p:nvPr/>
        </p:nvSpPr>
        <p:spPr>
          <a:xfrm rot="21339544">
            <a:off x="5911470" y="3791302"/>
            <a:ext cx="1608510" cy="1128326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672</a:t>
            </a:r>
            <a:endParaRPr lang="de-DE" sz="2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-</a:t>
            </a:r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444,78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41" name="Gefaltete Ecke 40"/>
          <p:cNvSpPr/>
          <p:nvPr/>
        </p:nvSpPr>
        <p:spPr>
          <a:xfrm rot="406757">
            <a:off x="4891652" y="5504915"/>
            <a:ext cx="1608510" cy="1128326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885</a:t>
            </a:r>
            <a:endParaRPr lang="de-DE" sz="2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-</a:t>
            </a:r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614</a:t>
            </a:r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,22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5315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5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8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3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6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  <p:bldP spid="38" grpId="0" animBg="1"/>
      <p:bldP spid="35" grpId="0" animBg="1"/>
      <p:bldP spid="33" grpId="0" animBg="1"/>
      <p:bldP spid="31" grpId="0" animBg="1"/>
      <p:bldP spid="29" grpId="0" animBg="1"/>
      <p:bldP spid="3" grpId="0" animBg="1"/>
      <p:bldP spid="4" grpId="0" animBg="1"/>
      <p:bldP spid="5" grpId="0" animBg="1"/>
      <p:bldP spid="6" grpId="0" animBg="1"/>
      <p:bldP spid="2" grpId="0" animBg="1"/>
      <p:bldP spid="18" grpId="0" animBg="1"/>
      <p:bldP spid="17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30" grpId="0" animBg="1"/>
      <p:bldP spid="32" grpId="0" animBg="1"/>
      <p:bldP spid="34" grpId="0" animBg="1"/>
      <p:bldP spid="36" grpId="0" animBg="1"/>
      <p:bldP spid="37" grpId="0" animBg="1"/>
      <p:bldP spid="40" grpId="0" animBg="1"/>
      <p:bldP spid="4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chteck 38"/>
          <p:cNvSpPr/>
          <p:nvPr/>
        </p:nvSpPr>
        <p:spPr>
          <a:xfrm>
            <a:off x="2407983" y="5140894"/>
            <a:ext cx="1712790" cy="40011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/>
              <a:t>591</a:t>
            </a:r>
            <a:r>
              <a:rPr lang="de-DE" sz="2000" b="1" dirty="0" smtClean="0"/>
              <a:t>,00 </a:t>
            </a:r>
            <a:r>
              <a:rPr lang="de-DE" sz="2000" b="1" dirty="0" smtClean="0"/>
              <a:t>EUR</a:t>
            </a:r>
            <a:endParaRPr lang="de-DE" sz="2000" b="1" dirty="0"/>
          </a:p>
        </p:txBody>
      </p:sp>
      <p:sp>
        <p:nvSpPr>
          <p:cNvPr id="35" name="Rechteck 34"/>
          <p:cNvSpPr/>
          <p:nvPr/>
        </p:nvSpPr>
        <p:spPr>
          <a:xfrm>
            <a:off x="9139789" y="4463100"/>
            <a:ext cx="1986921" cy="40011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/>
              <a:t>546,00 </a:t>
            </a:r>
            <a:r>
              <a:rPr lang="de-DE" sz="2000" b="1" dirty="0" smtClean="0"/>
              <a:t>EUR</a:t>
            </a:r>
            <a:endParaRPr lang="de-DE" sz="2000" b="1" dirty="0"/>
          </a:p>
        </p:txBody>
      </p:sp>
      <p:sp>
        <p:nvSpPr>
          <p:cNvPr id="31" name="Rechteck 30"/>
          <p:cNvSpPr/>
          <p:nvPr/>
        </p:nvSpPr>
        <p:spPr>
          <a:xfrm>
            <a:off x="7190157" y="2630624"/>
            <a:ext cx="1986921" cy="40011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 smtClean="0"/>
              <a:t>357,00 </a:t>
            </a:r>
            <a:r>
              <a:rPr lang="de-DE" sz="2000" dirty="0" smtClean="0"/>
              <a:t>EUR</a:t>
            </a:r>
            <a:endParaRPr lang="de-DE" sz="2000" dirty="0"/>
          </a:p>
        </p:txBody>
      </p:sp>
      <p:sp>
        <p:nvSpPr>
          <p:cNvPr id="29" name="Rectangle 1"/>
          <p:cNvSpPr>
            <a:spLocks noChangeArrowheads="1"/>
          </p:cNvSpPr>
          <p:nvPr/>
        </p:nvSpPr>
        <p:spPr bwMode="auto">
          <a:xfrm>
            <a:off x="6894750" y="3958235"/>
            <a:ext cx="3791411" cy="40011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sz="2000" dirty="0"/>
              <a:t>n</a:t>
            </a:r>
            <a:r>
              <a:rPr lang="de-DE" sz="2000" dirty="0" smtClean="0"/>
              <a:t>euer Streitwert: </a:t>
            </a:r>
            <a:r>
              <a:rPr lang="de-DE" sz="2000" dirty="0" smtClean="0"/>
              <a:t>5.500,00 </a:t>
            </a:r>
            <a:r>
              <a:rPr lang="de-DE" sz="2000" dirty="0" smtClean="0"/>
              <a:t>EUR</a:t>
            </a:r>
            <a:endParaRPr lang="de-DE" sz="2000" dirty="0"/>
          </a:p>
        </p:txBody>
      </p:sp>
      <p:sp>
        <p:nvSpPr>
          <p:cNvPr id="8" name="Rechteck 7"/>
          <p:cNvSpPr/>
          <p:nvPr/>
        </p:nvSpPr>
        <p:spPr>
          <a:xfrm>
            <a:off x="1466388" y="818483"/>
            <a:ext cx="10148340" cy="42548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>
                <a:solidFill>
                  <a:schemeClr val="tx1"/>
                </a:solidFill>
              </a:rPr>
              <a:t>Verfahrensverbindung</a:t>
            </a:r>
            <a:endParaRPr lang="de-DE" sz="2000" b="1" dirty="0">
              <a:solidFill>
                <a:schemeClr val="tx1"/>
              </a:solidFill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2" name="Abgerundetes Rechteck 11"/>
          <p:cNvSpPr/>
          <p:nvPr/>
        </p:nvSpPr>
        <p:spPr>
          <a:xfrm>
            <a:off x="1469036" y="108812"/>
            <a:ext cx="10148335" cy="74938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Übungsaufgaben </a:t>
            </a:r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004z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Gefaltete Ecke 8"/>
          <p:cNvSpPr/>
          <p:nvPr/>
        </p:nvSpPr>
        <p:spPr>
          <a:xfrm rot="645321">
            <a:off x="9871819" y="425074"/>
            <a:ext cx="1236183" cy="1201351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Lösung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3" name="Rechteck 2"/>
          <p:cNvSpPr/>
          <p:nvPr/>
        </p:nvSpPr>
        <p:spPr>
          <a:xfrm>
            <a:off x="7190158" y="1711491"/>
            <a:ext cx="1986921" cy="40011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 smtClean="0"/>
              <a:t>234</a:t>
            </a:r>
            <a:r>
              <a:rPr lang="de-DE" sz="2000" dirty="0" smtClean="0"/>
              <a:t>,00 </a:t>
            </a:r>
            <a:r>
              <a:rPr lang="de-DE" sz="2000" dirty="0" smtClean="0"/>
              <a:t>EUR</a:t>
            </a:r>
            <a:endParaRPr lang="de-DE" sz="2000" dirty="0"/>
          </a:p>
        </p:txBody>
      </p:sp>
      <p:sp>
        <p:nvSpPr>
          <p:cNvPr id="4" name="Pfeil nach rechts 3"/>
          <p:cNvSpPr/>
          <p:nvPr/>
        </p:nvSpPr>
        <p:spPr>
          <a:xfrm>
            <a:off x="5890957" y="1484766"/>
            <a:ext cx="1299201" cy="827035"/>
          </a:xfrm>
          <a:prstGeom prst="right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Gebühr:</a:t>
            </a:r>
            <a:endParaRPr lang="de-DE" dirty="0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956055" y="1703575"/>
            <a:ext cx="3791411" cy="40011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sz="2000" dirty="0" smtClean="0"/>
              <a:t>	Streitwert: </a:t>
            </a:r>
            <a:r>
              <a:rPr lang="de-DE" sz="2000" dirty="0"/>
              <a:t>1</a:t>
            </a:r>
            <a:r>
              <a:rPr lang="de-DE" sz="2000" dirty="0" smtClean="0"/>
              <a:t>5</a:t>
            </a:r>
            <a:r>
              <a:rPr lang="de-DE" sz="2000" dirty="0" smtClean="0"/>
              <a:t>00,00 </a:t>
            </a:r>
            <a:r>
              <a:rPr lang="de-DE" sz="2000" dirty="0" smtClean="0"/>
              <a:t>EUR</a:t>
            </a:r>
            <a:endParaRPr lang="de-DE" sz="2000" dirty="0"/>
          </a:p>
        </p:txBody>
      </p:sp>
      <p:sp>
        <p:nvSpPr>
          <p:cNvPr id="18" name="Rectangle 1"/>
          <p:cNvSpPr>
            <a:spLocks noChangeArrowheads="1"/>
          </p:cNvSpPr>
          <p:nvPr/>
        </p:nvSpPr>
        <p:spPr bwMode="auto">
          <a:xfrm>
            <a:off x="1964685" y="2596715"/>
            <a:ext cx="3791411" cy="40011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sz="2000" dirty="0" smtClean="0"/>
              <a:t>	Streitwert: </a:t>
            </a:r>
            <a:r>
              <a:rPr lang="de-DE" sz="2000" dirty="0"/>
              <a:t>2</a:t>
            </a:r>
            <a:r>
              <a:rPr lang="de-DE" sz="2000" dirty="0" smtClean="0"/>
              <a:t>500,00 </a:t>
            </a:r>
            <a:r>
              <a:rPr lang="de-DE" sz="2000" dirty="0" smtClean="0"/>
              <a:t>EUR</a:t>
            </a:r>
            <a:endParaRPr lang="de-DE" sz="2000" dirty="0"/>
          </a:p>
        </p:txBody>
      </p:sp>
      <p:sp>
        <p:nvSpPr>
          <p:cNvPr id="24" name="Ellipse 23"/>
          <p:cNvSpPr/>
          <p:nvPr/>
        </p:nvSpPr>
        <p:spPr>
          <a:xfrm>
            <a:off x="71734" y="1308485"/>
            <a:ext cx="2667834" cy="1126831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Verfahren </a:t>
            </a:r>
            <a:r>
              <a:rPr lang="de-DE" sz="2800" b="1" dirty="0" smtClean="0"/>
              <a:t>Conrad</a:t>
            </a:r>
            <a:endParaRPr lang="de-DE" b="1" dirty="0"/>
          </a:p>
        </p:txBody>
      </p:sp>
      <p:sp>
        <p:nvSpPr>
          <p:cNvPr id="25" name="Ellipse 24"/>
          <p:cNvSpPr/>
          <p:nvPr/>
        </p:nvSpPr>
        <p:spPr>
          <a:xfrm>
            <a:off x="119525" y="2316484"/>
            <a:ext cx="2590688" cy="1112516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Verfahren </a:t>
            </a:r>
            <a:r>
              <a:rPr lang="de-DE" sz="2800" b="1" dirty="0" smtClean="0"/>
              <a:t>Dreier</a:t>
            </a:r>
            <a:endParaRPr lang="de-DE" sz="2800" b="1" dirty="0" smtClean="0"/>
          </a:p>
        </p:txBody>
      </p:sp>
      <p:sp>
        <p:nvSpPr>
          <p:cNvPr id="28" name="Flussdiagramm: Verbinder 27"/>
          <p:cNvSpPr/>
          <p:nvPr/>
        </p:nvSpPr>
        <p:spPr>
          <a:xfrm>
            <a:off x="185223" y="3691853"/>
            <a:ext cx="4271961" cy="962827"/>
          </a:xfrm>
          <a:prstGeom prst="flowChartConnector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/>
              <a:t>Klageerweiterung </a:t>
            </a:r>
            <a:r>
              <a:rPr lang="de-DE" sz="2800" b="1" dirty="0" err="1" smtClean="0"/>
              <a:t>Conrad+Dreier</a:t>
            </a:r>
            <a:endParaRPr lang="de-DE" sz="2800" b="1" dirty="0"/>
          </a:p>
        </p:txBody>
      </p:sp>
      <p:sp>
        <p:nvSpPr>
          <p:cNvPr id="30" name="Pfeil nach rechts 29"/>
          <p:cNvSpPr/>
          <p:nvPr/>
        </p:nvSpPr>
        <p:spPr>
          <a:xfrm>
            <a:off x="5890957" y="2393729"/>
            <a:ext cx="1299201" cy="827035"/>
          </a:xfrm>
          <a:prstGeom prst="right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Gebühr:</a:t>
            </a:r>
            <a:endParaRPr lang="de-DE" dirty="0"/>
          </a:p>
        </p:txBody>
      </p:sp>
      <p:sp>
        <p:nvSpPr>
          <p:cNvPr id="32" name="Flussdiagramm: Verbinder 31"/>
          <p:cNvSpPr/>
          <p:nvPr/>
        </p:nvSpPr>
        <p:spPr>
          <a:xfrm>
            <a:off x="3637180" y="3862926"/>
            <a:ext cx="3277970" cy="666289"/>
          </a:xfrm>
          <a:prstGeom prst="flowChartConnector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/>
              <a:t>u</a:t>
            </a:r>
            <a:r>
              <a:rPr lang="de-DE" sz="2400" b="1" dirty="0" smtClean="0"/>
              <a:t>m </a:t>
            </a:r>
            <a:r>
              <a:rPr lang="de-DE" sz="2400" b="1" dirty="0"/>
              <a:t>1</a:t>
            </a:r>
            <a:r>
              <a:rPr lang="de-DE" sz="2400" b="1" dirty="0" smtClean="0"/>
              <a:t>500,00 </a:t>
            </a:r>
            <a:r>
              <a:rPr lang="de-DE" sz="2400" b="1" dirty="0" smtClean="0"/>
              <a:t>EUR</a:t>
            </a:r>
            <a:endParaRPr lang="de-DE" sz="2800" b="1" dirty="0"/>
          </a:p>
        </p:txBody>
      </p:sp>
      <p:sp>
        <p:nvSpPr>
          <p:cNvPr id="34" name="Pfeil nach rechts 33"/>
          <p:cNvSpPr/>
          <p:nvPr/>
        </p:nvSpPr>
        <p:spPr>
          <a:xfrm>
            <a:off x="7909141" y="4263956"/>
            <a:ext cx="1299201" cy="827035"/>
          </a:xfrm>
          <a:prstGeom prst="right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Gebühr:</a:t>
            </a:r>
            <a:endParaRPr lang="de-DE" dirty="0"/>
          </a:p>
        </p:txBody>
      </p:sp>
      <p:sp>
        <p:nvSpPr>
          <p:cNvPr id="7" name="Ovale Legende 6"/>
          <p:cNvSpPr/>
          <p:nvPr/>
        </p:nvSpPr>
        <p:spPr>
          <a:xfrm>
            <a:off x="9385109" y="1750438"/>
            <a:ext cx="2602104" cy="1678561"/>
          </a:xfrm>
          <a:prstGeom prst="wedgeEllipseCallout">
            <a:avLst>
              <a:gd name="adj1" fmla="val -68731"/>
              <a:gd name="adj2" fmla="val -18018"/>
            </a:avLst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Keine Gebühren-ermäßigung durch Verbindung!</a:t>
            </a:r>
            <a:endParaRPr lang="de-DE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cxnSp>
        <p:nvCxnSpPr>
          <p:cNvPr id="41" name="Gerade Verbindung mit Pfeil 40"/>
          <p:cNvCxnSpPr/>
          <p:nvPr/>
        </p:nvCxnSpPr>
        <p:spPr>
          <a:xfrm flipV="1">
            <a:off x="2028467" y="1926367"/>
            <a:ext cx="5314950" cy="3169450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Gerade Verbindung mit Pfeil 41"/>
          <p:cNvCxnSpPr/>
          <p:nvPr/>
        </p:nvCxnSpPr>
        <p:spPr>
          <a:xfrm flipV="1">
            <a:off x="2281238" y="2857500"/>
            <a:ext cx="5291137" cy="2407450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Pfeil nach rechts 35"/>
          <p:cNvSpPr/>
          <p:nvPr/>
        </p:nvSpPr>
        <p:spPr>
          <a:xfrm>
            <a:off x="185223" y="4642002"/>
            <a:ext cx="2228851" cy="1554081"/>
          </a:xfrm>
          <a:prstGeom prst="rightArrow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/>
              <a:t>Gezahlte</a:t>
            </a:r>
          </a:p>
          <a:p>
            <a:pPr algn="ctr"/>
            <a:r>
              <a:rPr lang="de-DE" b="1" dirty="0" smtClean="0"/>
              <a:t>Gebühr </a:t>
            </a:r>
            <a:r>
              <a:rPr lang="de-DE" b="1" dirty="0" smtClean="0"/>
              <a:t>Conrad </a:t>
            </a:r>
            <a:r>
              <a:rPr lang="de-DE" b="1" dirty="0" smtClean="0"/>
              <a:t>+ </a:t>
            </a:r>
            <a:r>
              <a:rPr lang="de-DE" b="1" dirty="0" smtClean="0"/>
              <a:t>Dreier </a:t>
            </a:r>
            <a:r>
              <a:rPr lang="de-DE" b="1" dirty="0" smtClean="0"/>
              <a:t>=</a:t>
            </a:r>
            <a:endParaRPr lang="de-DE" b="1" dirty="0"/>
          </a:p>
        </p:txBody>
      </p:sp>
      <p:sp>
        <p:nvSpPr>
          <p:cNvPr id="26" name="Gefaltete Ecke 25"/>
          <p:cNvSpPr/>
          <p:nvPr/>
        </p:nvSpPr>
        <p:spPr>
          <a:xfrm rot="21354417">
            <a:off x="4558914" y="5054381"/>
            <a:ext cx="1552690" cy="1423568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234</a:t>
            </a:r>
            <a:endParaRPr lang="de-DE" sz="2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+357</a:t>
            </a:r>
            <a:endParaRPr lang="de-DE" sz="2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=</a:t>
            </a:r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591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8250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  <p:bldP spid="35" grpId="0" animBg="1"/>
      <p:bldP spid="31" grpId="0" animBg="1"/>
      <p:bldP spid="29" grpId="0" animBg="1"/>
      <p:bldP spid="3" grpId="0" animBg="1"/>
      <p:bldP spid="4" grpId="0" animBg="1"/>
      <p:bldP spid="6" grpId="0" animBg="1"/>
      <p:bldP spid="18" grpId="0" animBg="1"/>
      <p:bldP spid="24" grpId="0" animBg="1"/>
      <p:bldP spid="25" grpId="0" animBg="1"/>
      <p:bldP spid="28" grpId="0" animBg="1"/>
      <p:bldP spid="30" grpId="0" animBg="1"/>
      <p:bldP spid="32" grpId="0" animBg="1"/>
      <p:bldP spid="34" grpId="0" animBg="1"/>
      <p:bldP spid="7" grpId="0" animBg="1"/>
      <p:bldP spid="36" grpId="0" animBg="1"/>
      <p:bldP spid="2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chteck 38"/>
          <p:cNvSpPr/>
          <p:nvPr/>
        </p:nvSpPr>
        <p:spPr>
          <a:xfrm>
            <a:off x="2831173" y="3513620"/>
            <a:ext cx="1712790" cy="40011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/>
              <a:t>591</a:t>
            </a:r>
            <a:r>
              <a:rPr lang="de-DE" sz="2000" b="1" dirty="0" smtClean="0"/>
              <a:t>,00 </a:t>
            </a:r>
            <a:r>
              <a:rPr lang="de-DE" sz="2000" b="1" dirty="0" smtClean="0"/>
              <a:t>EUR</a:t>
            </a:r>
            <a:endParaRPr lang="de-DE" sz="2000" b="1" dirty="0"/>
          </a:p>
        </p:txBody>
      </p:sp>
      <p:sp>
        <p:nvSpPr>
          <p:cNvPr id="38" name="Rechteck 37"/>
          <p:cNvSpPr/>
          <p:nvPr/>
        </p:nvSpPr>
        <p:spPr>
          <a:xfrm>
            <a:off x="9633515" y="3978438"/>
            <a:ext cx="1712790" cy="40011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/>
              <a:t>420,00 </a:t>
            </a:r>
            <a:r>
              <a:rPr lang="de-DE" sz="2000" b="1" dirty="0" smtClean="0"/>
              <a:t>EUR</a:t>
            </a:r>
            <a:endParaRPr lang="de-DE" sz="2000" b="1" dirty="0"/>
          </a:p>
        </p:txBody>
      </p:sp>
      <p:sp>
        <p:nvSpPr>
          <p:cNvPr id="35" name="Rechteck 34"/>
          <p:cNvSpPr/>
          <p:nvPr/>
        </p:nvSpPr>
        <p:spPr>
          <a:xfrm>
            <a:off x="7951649" y="2234822"/>
            <a:ext cx="1986921" cy="40011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 smtClean="0"/>
              <a:t>546,00 </a:t>
            </a:r>
            <a:r>
              <a:rPr lang="de-DE" sz="2000" dirty="0" smtClean="0"/>
              <a:t>EUR</a:t>
            </a:r>
            <a:endParaRPr lang="de-DE" sz="2000" dirty="0"/>
          </a:p>
        </p:txBody>
      </p:sp>
      <p:sp>
        <p:nvSpPr>
          <p:cNvPr id="33" name="Rectangle 1"/>
          <p:cNvSpPr>
            <a:spLocks noChangeArrowheads="1"/>
          </p:cNvSpPr>
          <p:nvPr/>
        </p:nvSpPr>
        <p:spPr bwMode="auto">
          <a:xfrm>
            <a:off x="6147159" y="3426575"/>
            <a:ext cx="3791411" cy="40011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sz="2000" dirty="0" smtClean="0"/>
              <a:t>	Streitwert: </a:t>
            </a:r>
            <a:r>
              <a:rPr lang="de-DE" sz="2000" dirty="0"/>
              <a:t>4</a:t>
            </a:r>
            <a:r>
              <a:rPr lang="de-DE" sz="2000" dirty="0" smtClean="0"/>
              <a:t>.000,00 </a:t>
            </a:r>
            <a:r>
              <a:rPr lang="de-DE" sz="2000" dirty="0" smtClean="0"/>
              <a:t>EUR</a:t>
            </a:r>
            <a:endParaRPr lang="de-DE" sz="2000" dirty="0"/>
          </a:p>
        </p:txBody>
      </p:sp>
      <p:sp>
        <p:nvSpPr>
          <p:cNvPr id="29" name="Rectangle 1"/>
          <p:cNvSpPr>
            <a:spLocks noChangeArrowheads="1"/>
          </p:cNvSpPr>
          <p:nvPr/>
        </p:nvSpPr>
        <p:spPr bwMode="auto">
          <a:xfrm>
            <a:off x="7302048" y="1753431"/>
            <a:ext cx="3791411" cy="40011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sz="2000" dirty="0"/>
              <a:t>n</a:t>
            </a:r>
            <a:r>
              <a:rPr lang="de-DE" sz="2000" dirty="0" smtClean="0"/>
              <a:t>euer Streitwert: </a:t>
            </a:r>
            <a:r>
              <a:rPr lang="de-DE" sz="2000" dirty="0" smtClean="0"/>
              <a:t>5.500,00 </a:t>
            </a:r>
            <a:r>
              <a:rPr lang="de-DE" sz="2000" dirty="0" smtClean="0"/>
              <a:t>EUR</a:t>
            </a:r>
            <a:endParaRPr lang="de-DE" sz="2000" dirty="0"/>
          </a:p>
        </p:txBody>
      </p:sp>
      <p:sp>
        <p:nvSpPr>
          <p:cNvPr id="8" name="Rechteck 7"/>
          <p:cNvSpPr/>
          <p:nvPr/>
        </p:nvSpPr>
        <p:spPr>
          <a:xfrm>
            <a:off x="1466388" y="818483"/>
            <a:ext cx="10148340" cy="42548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>
                <a:solidFill>
                  <a:schemeClr val="tx1"/>
                </a:solidFill>
              </a:rPr>
              <a:t>Verfahrensverbindung</a:t>
            </a:r>
            <a:endParaRPr lang="de-DE" sz="2000" b="1" dirty="0">
              <a:solidFill>
                <a:schemeClr val="tx1"/>
              </a:solidFill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2" name="Abgerundetes Rechteck 11"/>
          <p:cNvSpPr/>
          <p:nvPr/>
        </p:nvSpPr>
        <p:spPr>
          <a:xfrm>
            <a:off x="1469036" y="108812"/>
            <a:ext cx="10148335" cy="74938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Übungsaufgaben </a:t>
            </a:r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004z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Gefaltete Ecke 8"/>
          <p:cNvSpPr/>
          <p:nvPr/>
        </p:nvSpPr>
        <p:spPr>
          <a:xfrm rot="645321">
            <a:off x="9871819" y="425074"/>
            <a:ext cx="1236183" cy="1201351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Lösung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8" name="Flussdiagramm: Verbinder 27"/>
          <p:cNvSpPr/>
          <p:nvPr/>
        </p:nvSpPr>
        <p:spPr>
          <a:xfrm>
            <a:off x="272002" y="1510290"/>
            <a:ext cx="4271961" cy="962827"/>
          </a:xfrm>
          <a:prstGeom prst="flowChartConnector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/>
              <a:t>Klageerweiterung </a:t>
            </a:r>
            <a:r>
              <a:rPr lang="de-DE" sz="2800" b="1" dirty="0" err="1" smtClean="0"/>
              <a:t>Conrad+Dreier</a:t>
            </a:r>
            <a:endParaRPr lang="de-DE" sz="2800" b="1" dirty="0"/>
          </a:p>
        </p:txBody>
      </p:sp>
      <p:sp>
        <p:nvSpPr>
          <p:cNvPr id="32" name="Flussdiagramm: Verbinder 31"/>
          <p:cNvSpPr/>
          <p:nvPr/>
        </p:nvSpPr>
        <p:spPr>
          <a:xfrm>
            <a:off x="3730467" y="1620342"/>
            <a:ext cx="3321536" cy="666289"/>
          </a:xfrm>
          <a:prstGeom prst="flowChartConnector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/>
              <a:t>u</a:t>
            </a:r>
            <a:r>
              <a:rPr lang="de-DE" sz="2400" b="1" dirty="0" smtClean="0"/>
              <a:t>m </a:t>
            </a:r>
            <a:r>
              <a:rPr lang="de-DE" sz="2400" b="1" dirty="0" smtClean="0"/>
              <a:t>1500,00 </a:t>
            </a:r>
            <a:r>
              <a:rPr lang="de-DE" sz="2400" b="1" dirty="0" smtClean="0"/>
              <a:t>EUR</a:t>
            </a:r>
            <a:endParaRPr lang="de-DE" sz="2800" b="1" dirty="0"/>
          </a:p>
        </p:txBody>
      </p:sp>
      <p:sp>
        <p:nvSpPr>
          <p:cNvPr id="34" name="Pfeil nach rechts 33"/>
          <p:cNvSpPr/>
          <p:nvPr/>
        </p:nvSpPr>
        <p:spPr>
          <a:xfrm>
            <a:off x="6652448" y="2059599"/>
            <a:ext cx="1299201" cy="827035"/>
          </a:xfrm>
          <a:prstGeom prst="right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Gebühr:</a:t>
            </a:r>
            <a:endParaRPr lang="de-DE" dirty="0"/>
          </a:p>
        </p:txBody>
      </p:sp>
      <p:sp>
        <p:nvSpPr>
          <p:cNvPr id="37" name="Pfeil nach rechts 36"/>
          <p:cNvSpPr/>
          <p:nvPr/>
        </p:nvSpPr>
        <p:spPr>
          <a:xfrm>
            <a:off x="4528910" y="2556537"/>
            <a:ext cx="2523093" cy="2151831"/>
          </a:xfrm>
          <a:prstGeom prst="rightArrow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/>
              <a:t>a</a:t>
            </a:r>
            <a:r>
              <a:rPr lang="de-DE" b="1" dirty="0" smtClean="0"/>
              <a:t>bzüglich  Verfahrensgebühr aus </a:t>
            </a:r>
            <a:r>
              <a:rPr lang="de-DE" b="1" dirty="0" smtClean="0"/>
              <a:t>altem Streitwert </a:t>
            </a:r>
            <a:endParaRPr lang="de-DE" b="1" dirty="0"/>
          </a:p>
        </p:txBody>
      </p:sp>
      <p:sp>
        <p:nvSpPr>
          <p:cNvPr id="40" name="Pfeil nach rechts 39"/>
          <p:cNvSpPr/>
          <p:nvPr/>
        </p:nvSpPr>
        <p:spPr>
          <a:xfrm>
            <a:off x="8295508" y="3758002"/>
            <a:ext cx="1299201" cy="827035"/>
          </a:xfrm>
          <a:prstGeom prst="right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Gebühr:</a:t>
            </a:r>
            <a:endParaRPr lang="de-DE" dirty="0"/>
          </a:p>
        </p:txBody>
      </p:sp>
      <p:sp>
        <p:nvSpPr>
          <p:cNvPr id="36" name="Pfeil nach rechts 35"/>
          <p:cNvSpPr/>
          <p:nvPr/>
        </p:nvSpPr>
        <p:spPr>
          <a:xfrm>
            <a:off x="556698" y="2886634"/>
            <a:ext cx="2228851" cy="1654082"/>
          </a:xfrm>
          <a:prstGeom prst="rightArrow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/>
              <a:t>Gezahlte</a:t>
            </a:r>
          </a:p>
          <a:p>
            <a:pPr algn="ctr"/>
            <a:r>
              <a:rPr lang="de-DE" b="1" dirty="0" smtClean="0"/>
              <a:t>Gebühr </a:t>
            </a:r>
            <a:r>
              <a:rPr lang="de-DE" b="1" dirty="0" smtClean="0"/>
              <a:t>Conrad+ Dreier </a:t>
            </a:r>
            <a:r>
              <a:rPr lang="de-DE" b="1" dirty="0" smtClean="0"/>
              <a:t>=</a:t>
            </a:r>
            <a:endParaRPr lang="de-DE" b="1" dirty="0"/>
          </a:p>
        </p:txBody>
      </p:sp>
      <p:sp>
        <p:nvSpPr>
          <p:cNvPr id="16" name="Ellipse 15"/>
          <p:cNvSpPr/>
          <p:nvPr/>
        </p:nvSpPr>
        <p:spPr>
          <a:xfrm>
            <a:off x="4907279" y="4923393"/>
            <a:ext cx="3044370" cy="142875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dirty="0" smtClean="0">
                <a:solidFill>
                  <a:schemeClr val="tx1"/>
                </a:solidFill>
              </a:rPr>
              <a:t>Vorteil für die Landeskasse </a:t>
            </a:r>
            <a:endParaRPr lang="de-DE" sz="2400" dirty="0">
              <a:solidFill>
                <a:schemeClr val="tx1"/>
              </a:solidFill>
            </a:endParaRPr>
          </a:p>
        </p:txBody>
      </p:sp>
      <p:sp>
        <p:nvSpPr>
          <p:cNvPr id="43" name="Ellipse 42"/>
          <p:cNvSpPr/>
          <p:nvPr/>
        </p:nvSpPr>
        <p:spPr>
          <a:xfrm>
            <a:off x="7604340" y="4885327"/>
            <a:ext cx="3044370" cy="142875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 </a:t>
            </a:r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171,00 </a:t>
            </a:r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EUR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" name="Gefaltete Ecke 18"/>
          <p:cNvSpPr/>
          <p:nvPr/>
        </p:nvSpPr>
        <p:spPr>
          <a:xfrm rot="21354417">
            <a:off x="10418769" y="4594314"/>
            <a:ext cx="1552690" cy="1423568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591</a:t>
            </a:r>
            <a:endParaRPr lang="de-DE" sz="2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-420</a:t>
            </a:r>
            <a:endParaRPr lang="de-DE" sz="2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=171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4713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  <p:bldP spid="33" grpId="0" animBg="1"/>
      <p:bldP spid="37" grpId="0" animBg="1"/>
      <p:bldP spid="40" grpId="0" animBg="1"/>
      <p:bldP spid="16" grpId="0" animBg="1"/>
      <p:bldP spid="43" grpId="0" animBg="1"/>
      <p:bldP spid="1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hteck 22"/>
          <p:cNvSpPr/>
          <p:nvPr/>
        </p:nvSpPr>
        <p:spPr>
          <a:xfrm>
            <a:off x="8346304" y="5282284"/>
            <a:ext cx="1712790" cy="40011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/>
              <a:t>591,00 </a:t>
            </a:r>
            <a:r>
              <a:rPr lang="de-DE" sz="2000" b="1" dirty="0" smtClean="0"/>
              <a:t>EUR</a:t>
            </a:r>
            <a:endParaRPr lang="de-DE" sz="2000" b="1" dirty="0"/>
          </a:p>
        </p:txBody>
      </p:sp>
      <p:sp>
        <p:nvSpPr>
          <p:cNvPr id="38" name="Rechteck 37"/>
          <p:cNvSpPr/>
          <p:nvPr/>
        </p:nvSpPr>
        <p:spPr>
          <a:xfrm>
            <a:off x="8348373" y="3297688"/>
            <a:ext cx="1712790" cy="40011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/>
              <a:t>171,00 </a:t>
            </a:r>
            <a:r>
              <a:rPr lang="de-DE" sz="2000" b="1" dirty="0" smtClean="0"/>
              <a:t>EUR</a:t>
            </a:r>
            <a:endParaRPr lang="de-DE" sz="2000" b="1" dirty="0"/>
          </a:p>
        </p:txBody>
      </p:sp>
      <p:sp>
        <p:nvSpPr>
          <p:cNvPr id="35" name="Rechteck 34"/>
          <p:cNvSpPr/>
          <p:nvPr/>
        </p:nvSpPr>
        <p:spPr>
          <a:xfrm>
            <a:off x="8211308" y="2017058"/>
            <a:ext cx="1986921" cy="40011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/>
              <a:t>546,00 </a:t>
            </a:r>
            <a:r>
              <a:rPr lang="de-DE" sz="2000" b="1" dirty="0" smtClean="0"/>
              <a:t>EUR</a:t>
            </a:r>
            <a:endParaRPr lang="de-DE" sz="2000" b="1" dirty="0"/>
          </a:p>
        </p:txBody>
      </p:sp>
      <p:sp>
        <p:nvSpPr>
          <p:cNvPr id="8" name="Rechteck 7"/>
          <p:cNvSpPr/>
          <p:nvPr/>
        </p:nvSpPr>
        <p:spPr>
          <a:xfrm>
            <a:off x="1466388" y="818483"/>
            <a:ext cx="10148340" cy="42548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>
                <a:solidFill>
                  <a:schemeClr val="tx1"/>
                </a:solidFill>
              </a:rPr>
              <a:t>Verfahrensverbindung</a:t>
            </a:r>
            <a:endParaRPr lang="de-DE" sz="2000" b="1" dirty="0">
              <a:solidFill>
                <a:schemeClr val="tx1"/>
              </a:solidFill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2" name="Abgerundetes Rechteck 11"/>
          <p:cNvSpPr/>
          <p:nvPr/>
        </p:nvSpPr>
        <p:spPr>
          <a:xfrm>
            <a:off x="1469036" y="108812"/>
            <a:ext cx="10148335" cy="74938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Übungsaufgaben </a:t>
            </a:r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004z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Gefaltete Ecke 8"/>
          <p:cNvSpPr/>
          <p:nvPr/>
        </p:nvSpPr>
        <p:spPr>
          <a:xfrm rot="645321">
            <a:off x="9871819" y="425074"/>
            <a:ext cx="1236183" cy="1201351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Lösung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8" name="Flussdiagramm: Verbinder 27"/>
          <p:cNvSpPr/>
          <p:nvPr/>
        </p:nvSpPr>
        <p:spPr>
          <a:xfrm>
            <a:off x="272002" y="1510290"/>
            <a:ext cx="4271961" cy="1537408"/>
          </a:xfrm>
          <a:prstGeom prst="flowChartConnector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/>
              <a:t>Gesamtstreitwert </a:t>
            </a:r>
            <a:r>
              <a:rPr lang="de-DE" sz="2800" b="1" dirty="0" err="1" smtClean="0"/>
              <a:t>Conrad+Dreier</a:t>
            </a:r>
            <a:r>
              <a:rPr lang="de-DE" sz="2800" b="1" dirty="0" smtClean="0"/>
              <a:t>+ </a:t>
            </a:r>
            <a:r>
              <a:rPr lang="de-DE" sz="2800" b="1" dirty="0" smtClean="0"/>
              <a:t>Klageerweiterung</a:t>
            </a:r>
            <a:endParaRPr lang="de-DE" sz="2800" b="1" dirty="0"/>
          </a:p>
        </p:txBody>
      </p:sp>
      <p:sp>
        <p:nvSpPr>
          <p:cNvPr id="32" name="Flussdiagramm: Verbinder 31"/>
          <p:cNvSpPr/>
          <p:nvPr/>
        </p:nvSpPr>
        <p:spPr>
          <a:xfrm>
            <a:off x="3874526" y="1977263"/>
            <a:ext cx="3017587" cy="666289"/>
          </a:xfrm>
          <a:prstGeom prst="flowChartConnector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/>
              <a:t> </a:t>
            </a:r>
            <a:r>
              <a:rPr lang="de-DE" sz="2400" b="1" dirty="0" smtClean="0"/>
              <a:t>5.500,00 </a:t>
            </a:r>
            <a:r>
              <a:rPr lang="de-DE" sz="2400" b="1" dirty="0" smtClean="0"/>
              <a:t>EUR</a:t>
            </a:r>
            <a:endParaRPr lang="de-DE" sz="2800" b="1" dirty="0"/>
          </a:p>
        </p:txBody>
      </p:sp>
      <p:sp>
        <p:nvSpPr>
          <p:cNvPr id="34" name="Pfeil nach rechts 33"/>
          <p:cNvSpPr/>
          <p:nvPr/>
        </p:nvSpPr>
        <p:spPr>
          <a:xfrm>
            <a:off x="6896896" y="1841188"/>
            <a:ext cx="1299201" cy="827035"/>
          </a:xfrm>
          <a:prstGeom prst="right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Gebühr:</a:t>
            </a:r>
            <a:endParaRPr lang="de-DE" dirty="0"/>
          </a:p>
        </p:txBody>
      </p:sp>
      <p:sp>
        <p:nvSpPr>
          <p:cNvPr id="37" name="Pfeil nach rechts 36"/>
          <p:cNvSpPr/>
          <p:nvPr/>
        </p:nvSpPr>
        <p:spPr>
          <a:xfrm>
            <a:off x="4043362" y="2779673"/>
            <a:ext cx="4410177" cy="1530244"/>
          </a:xfrm>
          <a:prstGeom prst="rightArrow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Zuzüglich Vorteil für die Landeskasse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21" name="Rechteck 20"/>
          <p:cNvSpPr/>
          <p:nvPr/>
        </p:nvSpPr>
        <p:spPr>
          <a:xfrm>
            <a:off x="8346304" y="4183882"/>
            <a:ext cx="1712790" cy="65222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/>
              <a:t>717</a:t>
            </a:r>
            <a:r>
              <a:rPr lang="de-DE" sz="2000" b="1" dirty="0" smtClean="0"/>
              <a:t>,00 </a:t>
            </a:r>
            <a:r>
              <a:rPr lang="de-DE" sz="2000" b="1" dirty="0" smtClean="0"/>
              <a:t>EUR</a:t>
            </a:r>
            <a:endParaRPr lang="de-DE" sz="2000" b="1" dirty="0"/>
          </a:p>
        </p:txBody>
      </p:sp>
      <p:sp>
        <p:nvSpPr>
          <p:cNvPr id="20" name="Pfeil nach rechts 19"/>
          <p:cNvSpPr/>
          <p:nvPr/>
        </p:nvSpPr>
        <p:spPr>
          <a:xfrm>
            <a:off x="4016924" y="4121034"/>
            <a:ext cx="4410177" cy="921588"/>
          </a:xfrm>
          <a:prstGeom prst="rightArrow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Gesamtgebühr =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22" name="Pfeil nach rechts 21"/>
          <p:cNvSpPr/>
          <p:nvPr/>
        </p:nvSpPr>
        <p:spPr>
          <a:xfrm>
            <a:off x="4039357" y="5075767"/>
            <a:ext cx="4410177" cy="921588"/>
          </a:xfrm>
          <a:prstGeom prst="rightArrow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>
                <a:solidFill>
                  <a:schemeClr val="tx1"/>
                </a:solidFill>
              </a:rPr>
              <a:t>a</a:t>
            </a:r>
            <a:r>
              <a:rPr lang="de-DE" b="1" dirty="0" smtClean="0">
                <a:solidFill>
                  <a:schemeClr val="tx1"/>
                </a:solidFill>
              </a:rPr>
              <a:t>bzüglich bereits gezahlt 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24" name="Pfeil nach rechts 23"/>
          <p:cNvSpPr/>
          <p:nvPr/>
        </p:nvSpPr>
        <p:spPr>
          <a:xfrm>
            <a:off x="4005332" y="5950361"/>
            <a:ext cx="4410177" cy="921588"/>
          </a:xfrm>
          <a:prstGeom prst="rightArrow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Nachforderung =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25" name="Rechteck 24"/>
          <p:cNvSpPr/>
          <p:nvPr/>
        </p:nvSpPr>
        <p:spPr>
          <a:xfrm>
            <a:off x="8427101" y="6115958"/>
            <a:ext cx="1712790" cy="52763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/>
              <a:t>126,00 </a:t>
            </a:r>
            <a:r>
              <a:rPr lang="de-DE" sz="2400" b="1" dirty="0" smtClean="0"/>
              <a:t>EUR</a:t>
            </a:r>
            <a:endParaRPr lang="de-DE" sz="2400" b="1" dirty="0"/>
          </a:p>
        </p:txBody>
      </p:sp>
      <p:sp>
        <p:nvSpPr>
          <p:cNvPr id="18" name="Gefaltete Ecke 17"/>
          <p:cNvSpPr/>
          <p:nvPr/>
        </p:nvSpPr>
        <p:spPr>
          <a:xfrm rot="21354417">
            <a:off x="10247054" y="2907935"/>
            <a:ext cx="1552690" cy="1423568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546</a:t>
            </a:r>
            <a:endParaRPr lang="de-DE" sz="2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+171</a:t>
            </a:r>
            <a:endParaRPr lang="de-DE" sz="2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=</a:t>
            </a:r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717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9" name="Gefaltete Ecke 18"/>
          <p:cNvSpPr/>
          <p:nvPr/>
        </p:nvSpPr>
        <p:spPr>
          <a:xfrm rot="21354417">
            <a:off x="10247054" y="5070112"/>
            <a:ext cx="1552690" cy="1423568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717</a:t>
            </a:r>
            <a:endParaRPr lang="de-DE" sz="2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-</a:t>
            </a:r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591</a:t>
            </a:r>
            <a:endParaRPr lang="de-DE" sz="2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=126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0808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38" grpId="0" animBg="1"/>
      <p:bldP spid="37" grpId="0" animBg="1"/>
      <p:bldP spid="21" grpId="0" animBg="1"/>
      <p:bldP spid="20" grpId="0" animBg="1"/>
      <p:bldP spid="22" grpId="0" animBg="1"/>
      <p:bldP spid="24" grpId="0" animBg="1"/>
      <p:bldP spid="25" grpId="0" animBg="1"/>
      <p:bldP spid="18" grpId="0" animBg="1"/>
      <p:bldP spid="19" grpId="0" animBg="1"/>
    </p:bld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237</Words>
  <Application>Microsoft Office PowerPoint</Application>
  <PresentationFormat>Breitbild</PresentationFormat>
  <Paragraphs>101</Paragraphs>
  <Slides>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MV Boli</vt:lpstr>
      <vt:lpstr>Office</vt:lpstr>
      <vt:lpstr>PowerPoint-Präsentation</vt:lpstr>
      <vt:lpstr>PowerPoint-Präsentation</vt:lpstr>
      <vt:lpstr>PowerPoint-Präsentation</vt:lpstr>
      <vt:lpstr>PowerPoint-Präsentation</vt:lpstr>
    </vt:vector>
  </TitlesOfParts>
  <Company>ITDZ-Berlin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Carus, Natascha</dc:creator>
  <cp:lastModifiedBy>Carus, Natascha</cp:lastModifiedBy>
  <cp:revision>18</cp:revision>
  <dcterms:created xsi:type="dcterms:W3CDTF">2024-04-17T14:36:14Z</dcterms:created>
  <dcterms:modified xsi:type="dcterms:W3CDTF">2024-04-18T15:14:34Z</dcterms:modified>
</cp:coreProperties>
</file>