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5" r:id="rId3"/>
    <p:sldId id="276" r:id="rId4"/>
    <p:sldId id="27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78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0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93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56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835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50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37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40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32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89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46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540D-9BCB-4FB2-8CF7-00294B875220}" type="datetimeFigureOut">
              <a:rPr lang="de-DE" smtClean="0"/>
              <a:t>16.05.2023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2340A-37EB-42C9-8A69-7B604670D0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87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3">
            <a:extLst>
              <a:ext uri="{FF2B5EF4-FFF2-40B4-BE49-F238E27FC236}">
                <a16:creationId xmlns:a16="http://schemas.microsoft.com/office/drawing/2014/main" id="{176AAF98-F996-4206-9F13-24C2832E01DA}"/>
              </a:ext>
            </a:extLst>
          </p:cNvPr>
          <p:cNvSpPr/>
          <p:nvPr/>
        </p:nvSpPr>
        <p:spPr>
          <a:xfrm>
            <a:off x="1198032" y="349249"/>
            <a:ext cx="9931651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Übung - Geschäftsfähigkeit</a:t>
            </a:r>
          </a:p>
        </p:txBody>
      </p: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4294316" y="1702907"/>
            <a:ext cx="3739081" cy="10716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>
                <a:solidFill>
                  <a:schemeClr val="bg1"/>
                </a:solidFill>
              </a:rPr>
              <a:t>Max (18 Jahre)</a:t>
            </a:r>
          </a:p>
        </p:txBody>
      </p:sp>
      <p:sp>
        <p:nvSpPr>
          <p:cNvPr id="10" name="Abgerundetes Rechteck 3">
            <a:extLst>
              <a:ext uri="{FF2B5EF4-FFF2-40B4-BE49-F238E27FC236}">
                <a16:creationId xmlns:a16="http://schemas.microsoft.com/office/drawing/2014/main" id="{F422BD48-47B7-46DF-81DD-11D80A103CCF}"/>
              </a:ext>
            </a:extLst>
          </p:cNvPr>
          <p:cNvSpPr/>
          <p:nvPr/>
        </p:nvSpPr>
        <p:spPr>
          <a:xfrm>
            <a:off x="3511545" y="3146518"/>
            <a:ext cx="5226244" cy="13158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solidFill>
                  <a:schemeClr val="tx1"/>
                </a:solidFill>
              </a:rPr>
              <a:t>voll geschäftsfähig (§ 2 BGB) </a:t>
            </a:r>
          </a:p>
        </p:txBody>
      </p:sp>
      <p:sp>
        <p:nvSpPr>
          <p:cNvPr id="2" name="Ellipse 1"/>
          <p:cNvSpPr/>
          <p:nvPr/>
        </p:nvSpPr>
        <p:spPr>
          <a:xfrm>
            <a:off x="8935770" y="948310"/>
            <a:ext cx="2009870" cy="914400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Lösungen</a:t>
            </a:r>
            <a:endParaRPr lang="de-DE" sz="2400" dirty="0"/>
          </a:p>
        </p:txBody>
      </p:sp>
      <p:sp>
        <p:nvSpPr>
          <p:cNvPr id="3" name="Abgerundetes Rechteck 2"/>
          <p:cNvSpPr/>
          <p:nvPr/>
        </p:nvSpPr>
        <p:spPr>
          <a:xfrm>
            <a:off x="1367073" y="4716435"/>
            <a:ext cx="9216427" cy="153045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800" b="1" dirty="0" smtClean="0">
                <a:solidFill>
                  <a:schemeClr val="tx1"/>
                </a:solidFill>
              </a:rPr>
              <a:t>Das </a:t>
            </a:r>
            <a:r>
              <a:rPr lang="de-DE" sz="2800" b="1" dirty="0">
                <a:solidFill>
                  <a:schemeClr val="tx1"/>
                </a:solidFill>
              </a:rPr>
              <a:t>Rechtsgeschäft ist rechtswirksam abgeschlossen </a:t>
            </a:r>
            <a:r>
              <a:rPr lang="de-DE" sz="2800" b="1" dirty="0" smtClean="0">
                <a:solidFill>
                  <a:schemeClr val="tx1"/>
                </a:solidFill>
              </a:rPr>
              <a:t>worden, die </a:t>
            </a:r>
            <a:r>
              <a:rPr lang="de-DE" sz="2800" b="1" dirty="0">
                <a:solidFill>
                  <a:schemeClr val="tx1"/>
                </a:solidFill>
              </a:rPr>
              <a:t>Bestellung kann nicht rückgängig gemacht </a:t>
            </a:r>
            <a:r>
              <a:rPr lang="de-DE" sz="2800" b="1" dirty="0" smtClean="0">
                <a:solidFill>
                  <a:schemeClr val="tx1"/>
                </a:solidFill>
              </a:rPr>
              <a:t>werden. </a:t>
            </a:r>
            <a:endParaRPr lang="de-D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5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3">
            <a:extLst>
              <a:ext uri="{FF2B5EF4-FFF2-40B4-BE49-F238E27FC236}">
                <a16:creationId xmlns:a16="http://schemas.microsoft.com/office/drawing/2014/main" id="{176AAF98-F996-4206-9F13-24C2832E01DA}"/>
              </a:ext>
            </a:extLst>
          </p:cNvPr>
          <p:cNvSpPr/>
          <p:nvPr/>
        </p:nvSpPr>
        <p:spPr>
          <a:xfrm>
            <a:off x="1158844" y="375375"/>
            <a:ext cx="9931651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Übung - Geschäftsfähigkeit</a:t>
            </a:r>
          </a:p>
        </p:txBody>
      </p: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4255127" y="1820825"/>
            <a:ext cx="3739081" cy="10716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>
                <a:solidFill>
                  <a:schemeClr val="bg1"/>
                </a:solidFill>
              </a:rPr>
              <a:t>Mila (16 Jahre)</a:t>
            </a:r>
          </a:p>
        </p:txBody>
      </p:sp>
      <p:sp>
        <p:nvSpPr>
          <p:cNvPr id="10" name="Abgerundetes Rechteck 3">
            <a:extLst>
              <a:ext uri="{FF2B5EF4-FFF2-40B4-BE49-F238E27FC236}">
                <a16:creationId xmlns:a16="http://schemas.microsoft.com/office/drawing/2014/main" id="{F422BD48-47B7-46DF-81DD-11D80A103CCF}"/>
              </a:ext>
            </a:extLst>
          </p:cNvPr>
          <p:cNvSpPr/>
          <p:nvPr/>
        </p:nvSpPr>
        <p:spPr>
          <a:xfrm>
            <a:off x="2734147" y="3218946"/>
            <a:ext cx="6954256" cy="13158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solidFill>
                  <a:schemeClr val="tx1"/>
                </a:solidFill>
              </a:rPr>
              <a:t>beschränkt geschäftsfähig (§ 106 BGB) </a:t>
            </a:r>
          </a:p>
        </p:txBody>
      </p:sp>
      <p:sp>
        <p:nvSpPr>
          <p:cNvPr id="2" name="Ellipse 1"/>
          <p:cNvSpPr/>
          <p:nvPr/>
        </p:nvSpPr>
        <p:spPr>
          <a:xfrm>
            <a:off x="8935770" y="948310"/>
            <a:ext cx="2009870" cy="914400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Lösungen</a:t>
            </a:r>
            <a:endParaRPr lang="de-DE" sz="2400" dirty="0"/>
          </a:p>
        </p:txBody>
      </p:sp>
      <p:sp>
        <p:nvSpPr>
          <p:cNvPr id="3" name="Abgerundetes Rechteck 2"/>
          <p:cNvSpPr/>
          <p:nvPr/>
        </p:nvSpPr>
        <p:spPr>
          <a:xfrm>
            <a:off x="1801637" y="4752649"/>
            <a:ext cx="8646060" cy="153045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800" b="1" dirty="0" smtClean="0">
                <a:solidFill>
                  <a:schemeClr val="tx1"/>
                </a:solidFill>
              </a:rPr>
              <a:t>Das </a:t>
            </a:r>
            <a:r>
              <a:rPr lang="de-DE" sz="2800" b="1" dirty="0">
                <a:solidFill>
                  <a:schemeClr val="tx1"/>
                </a:solidFill>
              </a:rPr>
              <a:t>Geld wurde von den Eltern für den Kauf eines MP3-Players geschenkt, so ist gemäß </a:t>
            </a:r>
            <a:r>
              <a:rPr lang="de-DE" sz="2800" b="1" dirty="0" smtClean="0">
                <a:solidFill>
                  <a:schemeClr val="tx1"/>
                </a:solidFill>
              </a:rPr>
              <a:t>§ </a:t>
            </a:r>
            <a:r>
              <a:rPr lang="de-DE" sz="2800" b="1" dirty="0">
                <a:solidFill>
                  <a:schemeClr val="tx1"/>
                </a:solidFill>
              </a:rPr>
              <a:t>110 BGB das Rechtsgeschäft wirksam abgeschlossen </a:t>
            </a:r>
          </a:p>
        </p:txBody>
      </p:sp>
    </p:spTree>
    <p:extLst>
      <p:ext uri="{BB962C8B-B14F-4D97-AF65-F5344CB8AC3E}">
        <p14:creationId xmlns:p14="http://schemas.microsoft.com/office/powerpoint/2010/main" val="216877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3">
            <a:extLst>
              <a:ext uri="{FF2B5EF4-FFF2-40B4-BE49-F238E27FC236}">
                <a16:creationId xmlns:a16="http://schemas.microsoft.com/office/drawing/2014/main" id="{176AAF98-F996-4206-9F13-24C2832E01DA}"/>
              </a:ext>
            </a:extLst>
          </p:cNvPr>
          <p:cNvSpPr/>
          <p:nvPr/>
        </p:nvSpPr>
        <p:spPr>
          <a:xfrm>
            <a:off x="1158844" y="375375"/>
            <a:ext cx="9931651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Übung - Geschäftsfähigkeit</a:t>
            </a:r>
          </a:p>
        </p:txBody>
      </p: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4255127" y="1820825"/>
            <a:ext cx="3739081" cy="10716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>
                <a:solidFill>
                  <a:schemeClr val="bg1"/>
                </a:solidFill>
              </a:rPr>
              <a:t>Laura (10 Jahre)</a:t>
            </a:r>
          </a:p>
        </p:txBody>
      </p:sp>
      <p:sp>
        <p:nvSpPr>
          <p:cNvPr id="10" name="Abgerundetes Rechteck 3">
            <a:extLst>
              <a:ext uri="{FF2B5EF4-FFF2-40B4-BE49-F238E27FC236}">
                <a16:creationId xmlns:a16="http://schemas.microsoft.com/office/drawing/2014/main" id="{F422BD48-47B7-46DF-81DD-11D80A103CCF}"/>
              </a:ext>
            </a:extLst>
          </p:cNvPr>
          <p:cNvSpPr/>
          <p:nvPr/>
        </p:nvSpPr>
        <p:spPr>
          <a:xfrm>
            <a:off x="2734147" y="3218946"/>
            <a:ext cx="6954256" cy="13158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solidFill>
                  <a:schemeClr val="tx1"/>
                </a:solidFill>
              </a:rPr>
              <a:t>beschränkt geschäftsfähig (§ 106 BGB) </a:t>
            </a:r>
          </a:p>
        </p:txBody>
      </p:sp>
      <p:sp>
        <p:nvSpPr>
          <p:cNvPr id="2" name="Ellipse 1"/>
          <p:cNvSpPr/>
          <p:nvPr/>
        </p:nvSpPr>
        <p:spPr>
          <a:xfrm>
            <a:off x="8935770" y="948310"/>
            <a:ext cx="2009870" cy="914400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Lösungen</a:t>
            </a:r>
            <a:endParaRPr lang="de-DE" sz="2400" dirty="0"/>
          </a:p>
        </p:txBody>
      </p:sp>
      <p:sp>
        <p:nvSpPr>
          <p:cNvPr id="3" name="Abgerundetes Rechteck 2"/>
          <p:cNvSpPr/>
          <p:nvPr/>
        </p:nvSpPr>
        <p:spPr>
          <a:xfrm>
            <a:off x="1801637" y="4752649"/>
            <a:ext cx="8646060" cy="174773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800" b="1" dirty="0" smtClean="0">
                <a:solidFill>
                  <a:schemeClr val="tx1"/>
                </a:solidFill>
              </a:rPr>
              <a:t>Schließt </a:t>
            </a:r>
            <a:r>
              <a:rPr lang="de-DE" sz="2800" b="1" dirty="0">
                <a:solidFill>
                  <a:schemeClr val="tx1"/>
                </a:solidFill>
              </a:rPr>
              <a:t>der Minderjährige einen Vertrag ohne die Einwilligung des gesetzlichen Vertreters, so hängt die Wirksamkeit des Vertrages von der Genehmigung des Vertreters ab (§ 108 Abs. 1 BGB) </a:t>
            </a:r>
            <a:r>
              <a:rPr lang="de-DE" sz="2800" b="1" dirty="0" smtClean="0">
                <a:solidFill>
                  <a:schemeClr val="tx1"/>
                </a:solidFill>
              </a:rPr>
              <a:t>.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4" name="Abgerundetes Rechteck 3"/>
          <p:cNvSpPr/>
          <p:nvPr/>
        </p:nvSpPr>
        <p:spPr>
          <a:xfrm rot="21033050">
            <a:off x="3605263" y="4741981"/>
            <a:ext cx="4683242" cy="161309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400" dirty="0"/>
              <a:t>Hier greift aber der Taschengeldparagraph (§ 110 BGB)</a:t>
            </a:r>
          </a:p>
          <a:p>
            <a:pPr algn="ctr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8575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3">
            <a:extLst>
              <a:ext uri="{FF2B5EF4-FFF2-40B4-BE49-F238E27FC236}">
                <a16:creationId xmlns:a16="http://schemas.microsoft.com/office/drawing/2014/main" id="{176AAF98-F996-4206-9F13-24C2832E01DA}"/>
              </a:ext>
            </a:extLst>
          </p:cNvPr>
          <p:cNvSpPr/>
          <p:nvPr/>
        </p:nvSpPr>
        <p:spPr>
          <a:xfrm>
            <a:off x="1158844" y="375375"/>
            <a:ext cx="9931651" cy="72880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/>
              <a:t>Übung - Geschäftsfähigkeit</a:t>
            </a:r>
          </a:p>
        </p:txBody>
      </p: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4590105" y="1862710"/>
            <a:ext cx="3060073" cy="93142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4000" dirty="0">
                <a:solidFill>
                  <a:schemeClr val="bg1"/>
                </a:solidFill>
              </a:rPr>
              <a:t>Paul (5 Jahre) </a:t>
            </a:r>
          </a:p>
        </p:txBody>
      </p:sp>
      <p:sp>
        <p:nvSpPr>
          <p:cNvPr id="10" name="Abgerundetes Rechteck 3">
            <a:extLst>
              <a:ext uri="{FF2B5EF4-FFF2-40B4-BE49-F238E27FC236}">
                <a16:creationId xmlns:a16="http://schemas.microsoft.com/office/drawing/2014/main" id="{F422BD48-47B7-46DF-81DD-11D80A103CCF}"/>
              </a:ext>
            </a:extLst>
          </p:cNvPr>
          <p:cNvSpPr/>
          <p:nvPr/>
        </p:nvSpPr>
        <p:spPr>
          <a:xfrm>
            <a:off x="2761307" y="3163272"/>
            <a:ext cx="6954256" cy="13158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solidFill>
                  <a:schemeClr val="tx1"/>
                </a:solidFill>
              </a:rPr>
              <a:t>nicht geschäftsfähig (§ 104 Nr. 1 BGB) </a:t>
            </a:r>
          </a:p>
        </p:txBody>
      </p:sp>
      <p:sp>
        <p:nvSpPr>
          <p:cNvPr id="2" name="Ellipse 1"/>
          <p:cNvSpPr/>
          <p:nvPr/>
        </p:nvSpPr>
        <p:spPr>
          <a:xfrm>
            <a:off x="8935770" y="948310"/>
            <a:ext cx="2009870" cy="914400"/>
          </a:xfrm>
          <a:prstGeom prst="ellips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Lösungen</a:t>
            </a:r>
            <a:endParaRPr lang="de-DE" sz="2400" dirty="0"/>
          </a:p>
        </p:txBody>
      </p:sp>
      <p:sp>
        <p:nvSpPr>
          <p:cNvPr id="3" name="Abgerundetes Rechteck 2"/>
          <p:cNvSpPr/>
          <p:nvPr/>
        </p:nvSpPr>
        <p:spPr>
          <a:xfrm>
            <a:off x="1792583" y="4698749"/>
            <a:ext cx="8646060" cy="16839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2800" b="1" dirty="0" smtClean="0">
                <a:solidFill>
                  <a:schemeClr val="tx1"/>
                </a:solidFill>
              </a:rPr>
              <a:t>D</a:t>
            </a:r>
            <a:r>
              <a:rPr lang="de-DE" sz="2800" b="1" smtClean="0">
                <a:solidFill>
                  <a:schemeClr val="tx1"/>
                </a:solidFill>
              </a:rPr>
              <a:t>as </a:t>
            </a:r>
            <a:r>
              <a:rPr lang="de-DE" sz="2800" b="1" dirty="0">
                <a:solidFill>
                  <a:schemeClr val="tx1"/>
                </a:solidFill>
              </a:rPr>
              <a:t>Rechtsgeschäft ist nicht wirksam </a:t>
            </a:r>
            <a:br>
              <a:rPr lang="de-DE" sz="2800" b="1" dirty="0">
                <a:solidFill>
                  <a:schemeClr val="tx1"/>
                </a:solidFill>
              </a:rPr>
            </a:br>
            <a:r>
              <a:rPr lang="de-DE" sz="2800" b="1" dirty="0">
                <a:solidFill>
                  <a:schemeClr val="tx1"/>
                </a:solidFill>
              </a:rPr>
              <a:t>(§ 105 </a:t>
            </a:r>
            <a:r>
              <a:rPr lang="de-DE" sz="2800" b="1">
                <a:solidFill>
                  <a:schemeClr val="tx1"/>
                </a:solidFill>
              </a:rPr>
              <a:t>BGB</a:t>
            </a:r>
            <a:r>
              <a:rPr lang="de-DE" sz="2800" b="1" smtClean="0">
                <a:solidFill>
                  <a:schemeClr val="tx1"/>
                </a:solidFill>
              </a:rPr>
              <a:t>), </a:t>
            </a:r>
            <a:r>
              <a:rPr lang="de-DE" sz="2800" b="1" dirty="0">
                <a:solidFill>
                  <a:schemeClr val="tx1"/>
                </a:solidFill>
              </a:rPr>
              <a:t>die Klebebilder müssen </a:t>
            </a:r>
            <a:r>
              <a:rPr lang="de-DE" sz="2800" b="1">
                <a:solidFill>
                  <a:schemeClr val="tx1"/>
                </a:solidFill>
              </a:rPr>
              <a:t>zurückgenommen </a:t>
            </a:r>
            <a:r>
              <a:rPr lang="de-DE" sz="2800" b="1" smtClean="0">
                <a:solidFill>
                  <a:schemeClr val="tx1"/>
                </a:solidFill>
              </a:rPr>
              <a:t>werden.</a:t>
            </a:r>
            <a:endParaRPr lang="de-DE" sz="2800" b="1" dirty="0">
              <a:solidFill>
                <a:schemeClr val="tx1"/>
              </a:solidFill>
            </a:endParaRPr>
          </a:p>
          <a:p>
            <a:endParaRPr lang="de-D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Breitbild</PresentationFormat>
  <Paragraphs>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Carus, Natascha</cp:lastModifiedBy>
  <cp:revision>25</cp:revision>
  <dcterms:created xsi:type="dcterms:W3CDTF">2021-02-10T13:07:20Z</dcterms:created>
  <dcterms:modified xsi:type="dcterms:W3CDTF">2023-05-16T16:30:58Z</dcterms:modified>
</cp:coreProperties>
</file>