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3" r:id="rId10"/>
    <p:sldId id="275" r:id="rId11"/>
    <p:sldId id="272" r:id="rId12"/>
    <p:sldId id="268" r:id="rId13"/>
    <p:sldId id="269" r:id="rId14"/>
    <p:sldId id="276" r:id="rId15"/>
    <p:sldId id="271" r:id="rId16"/>
    <p:sldId id="277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0" y="36"/>
      </p:cViewPr>
      <p:guideLst>
        <p:guide orient="horz" pos="2183"/>
        <p:guide pos="3840"/>
        <p:guide pos="3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22.05.2024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2840126" y="1584102"/>
            <a:ext cx="6791561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/>
              <a:t>Begriff für die Haftung bei Gerichtskosten.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2929354" y="3188977"/>
            <a:ext cx="6613103" cy="919876"/>
            <a:chOff x="3202413" y="3087672"/>
            <a:chExt cx="6613103" cy="919876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3202413" y="3087672"/>
              <a:ext cx="5649702" cy="919876"/>
              <a:chOff x="1675830" y="3186239"/>
              <a:chExt cx="5649702" cy="919876"/>
            </a:xfrm>
          </p:grpSpPr>
          <p:sp>
            <p:nvSpPr>
              <p:cNvPr id="14" name="Rahmen 13"/>
              <p:cNvSpPr/>
              <p:nvPr/>
            </p:nvSpPr>
            <p:spPr>
              <a:xfrm>
                <a:off x="1675830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M</a:t>
                </a:r>
                <a:endParaRPr lang="de-DE" sz="36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0" name="Rahmen 29"/>
              <p:cNvSpPr/>
              <p:nvPr/>
            </p:nvSpPr>
            <p:spPr>
              <a:xfrm>
                <a:off x="2620220" y="3191715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I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ahmen 30"/>
              <p:cNvSpPr/>
              <p:nvPr/>
            </p:nvSpPr>
            <p:spPr>
              <a:xfrm>
                <a:off x="3556291" y="3186631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T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ahmen 33"/>
              <p:cNvSpPr/>
              <p:nvPr/>
            </p:nvSpPr>
            <p:spPr>
              <a:xfrm>
                <a:off x="4500681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H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ahmen 34"/>
              <p:cNvSpPr/>
              <p:nvPr/>
            </p:nvSpPr>
            <p:spPr>
              <a:xfrm>
                <a:off x="5466742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A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ahmen 38"/>
              <p:cNvSpPr/>
              <p:nvPr/>
            </p:nvSpPr>
            <p:spPr>
              <a:xfrm>
                <a:off x="6411132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F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0" name="Rahmen 39"/>
            <p:cNvSpPr/>
            <p:nvPr/>
          </p:nvSpPr>
          <p:spPr>
            <a:xfrm>
              <a:off x="8901116" y="3087672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T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Ovale Legende 1"/>
          <p:cNvSpPr/>
          <p:nvPr/>
        </p:nvSpPr>
        <p:spPr>
          <a:xfrm>
            <a:off x="9873554" y="2434791"/>
            <a:ext cx="1284237" cy="914400"/>
          </a:xfrm>
          <a:prstGeom prst="wedgeEllipseCallout">
            <a:avLst>
              <a:gd name="adj1" fmla="val -54683"/>
              <a:gd name="adj2" fmla="val 7889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0.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Wer ist funktionell für den KfB zuständig?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1985173" y="3698728"/>
            <a:ext cx="8221654" cy="2049033"/>
            <a:chOff x="1976575" y="3075172"/>
            <a:chExt cx="8221654" cy="2049033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976575" y="3075172"/>
              <a:ext cx="8221654" cy="2049033"/>
              <a:chOff x="1735878" y="2963496"/>
              <a:chExt cx="8221654" cy="2049033"/>
            </a:xfrm>
          </p:grpSpPr>
          <p:grpSp>
            <p:nvGrpSpPr>
              <p:cNvPr id="2" name="Gruppieren 1"/>
              <p:cNvGrpSpPr/>
              <p:nvPr/>
            </p:nvGrpSpPr>
            <p:grpSpPr>
              <a:xfrm>
                <a:off x="1735878" y="2963496"/>
                <a:ext cx="7152691" cy="2049033"/>
                <a:chOff x="1735878" y="2963496"/>
                <a:chExt cx="7152691" cy="2049033"/>
              </a:xfrm>
            </p:grpSpPr>
            <p:grpSp>
              <p:nvGrpSpPr>
                <p:cNvPr id="12" name="Gruppieren 11"/>
                <p:cNvGrpSpPr/>
                <p:nvPr/>
              </p:nvGrpSpPr>
              <p:grpSpPr>
                <a:xfrm>
                  <a:off x="1735878" y="2963496"/>
                  <a:ext cx="5837239" cy="2049033"/>
                  <a:chOff x="1064727" y="2969594"/>
                  <a:chExt cx="5837239" cy="2049033"/>
                </a:xfrm>
              </p:grpSpPr>
              <p:sp>
                <p:nvSpPr>
                  <p:cNvPr id="31" name="Rahmen 30"/>
                  <p:cNvSpPr/>
                  <p:nvPr/>
                </p:nvSpPr>
                <p:spPr>
                  <a:xfrm>
                    <a:off x="1864262" y="4086257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P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3" name="Gruppieren 2"/>
                  <p:cNvGrpSpPr/>
                  <p:nvPr/>
                </p:nvGrpSpPr>
                <p:grpSpPr>
                  <a:xfrm>
                    <a:off x="1064727" y="2969594"/>
                    <a:ext cx="5837239" cy="2049033"/>
                    <a:chOff x="1064727" y="2969594"/>
                    <a:chExt cx="5837239" cy="2049033"/>
                  </a:xfrm>
                </p:grpSpPr>
                <p:grpSp>
                  <p:nvGrpSpPr>
                    <p:cNvPr id="8" name="Gruppieren 7"/>
                    <p:cNvGrpSpPr/>
                    <p:nvPr/>
                  </p:nvGrpSpPr>
                  <p:grpSpPr>
                    <a:xfrm>
                      <a:off x="1064727" y="2969594"/>
                      <a:ext cx="5837239" cy="938046"/>
                      <a:chOff x="-1809024" y="4208752"/>
                      <a:chExt cx="5837239" cy="938046"/>
                    </a:xfrm>
                  </p:grpSpPr>
                  <p:grpSp>
                    <p:nvGrpSpPr>
                      <p:cNvPr id="4" name="Gruppieren 3"/>
                      <p:cNvGrpSpPr/>
                      <p:nvPr/>
                    </p:nvGrpSpPr>
                    <p:grpSpPr>
                      <a:xfrm>
                        <a:off x="-1809024" y="4208752"/>
                        <a:ext cx="5837239" cy="938046"/>
                        <a:chOff x="-483919" y="4386935"/>
                        <a:chExt cx="5837239" cy="938046"/>
                      </a:xfrm>
                    </p:grpSpPr>
                    <p:sp>
                      <p:nvSpPr>
                        <p:cNvPr id="40" name="Rahmen 39"/>
                        <p:cNvSpPr/>
                        <p:nvPr/>
                      </p:nvSpPr>
                      <p:spPr>
                        <a:xfrm>
                          <a:off x="-483919" y="4386935"/>
                          <a:ext cx="914400" cy="914400"/>
                        </a:xfrm>
                        <a:prstGeom prst="frame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de-DE" sz="3600" b="1" dirty="0" smtClean="0">
                              <a:solidFill>
                                <a:schemeClr val="tx1"/>
                              </a:solidFill>
                            </a:rPr>
                            <a:t>R</a:t>
                          </a:r>
                          <a:endParaRPr lang="de-DE" sz="3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8" name="Rahmen 17"/>
                        <p:cNvSpPr/>
                        <p:nvPr/>
                      </p:nvSpPr>
                      <p:spPr>
                        <a:xfrm>
                          <a:off x="489891" y="4387742"/>
                          <a:ext cx="914400" cy="914400"/>
                        </a:xfrm>
                        <a:prstGeom prst="frame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de-DE" sz="3600" b="1" dirty="0" smtClean="0">
                              <a:solidFill>
                                <a:schemeClr val="tx1"/>
                              </a:solidFill>
                            </a:rPr>
                            <a:t>E</a:t>
                          </a:r>
                          <a:endParaRPr lang="de-DE" sz="3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0" name="Rahmen 19"/>
                        <p:cNvSpPr/>
                        <p:nvPr/>
                      </p:nvSpPr>
                      <p:spPr>
                        <a:xfrm>
                          <a:off x="1463701" y="4396745"/>
                          <a:ext cx="914400" cy="914400"/>
                        </a:xfrm>
                        <a:prstGeom prst="frame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de-DE" sz="3600" b="1" dirty="0" smtClean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  <a:endParaRPr lang="de-DE" sz="3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1" name="Rahmen 20"/>
                        <p:cNvSpPr/>
                        <p:nvPr/>
                      </p:nvSpPr>
                      <p:spPr>
                        <a:xfrm>
                          <a:off x="2437511" y="4410581"/>
                          <a:ext cx="914400" cy="914400"/>
                        </a:xfrm>
                        <a:prstGeom prst="frame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de-DE" sz="3600" b="1" dirty="0" smtClean="0">
                              <a:solidFill>
                                <a:schemeClr val="tx1"/>
                              </a:solidFill>
                            </a:rPr>
                            <a:t>H</a:t>
                          </a:r>
                          <a:endParaRPr lang="de-DE" sz="3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  <p:sp>
                      <p:nvSpPr>
                        <p:cNvPr id="23" name="Rahmen 22"/>
                        <p:cNvSpPr/>
                        <p:nvPr/>
                      </p:nvSpPr>
                      <p:spPr>
                        <a:xfrm>
                          <a:off x="4438920" y="4396745"/>
                          <a:ext cx="914400" cy="914400"/>
                        </a:xfrm>
                        <a:prstGeom prst="frame">
                          <a:avLst/>
                        </a:prstGeom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de-DE" sz="3600" b="1" dirty="0" smtClean="0">
                              <a:solidFill>
                                <a:schemeClr val="tx1"/>
                              </a:solidFill>
                            </a:rPr>
                            <a:t>S</a:t>
                          </a:r>
                          <a:endParaRPr lang="de-DE" sz="3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27" name="Rahmen 26"/>
                      <p:cNvSpPr/>
                      <p:nvPr/>
                    </p:nvSpPr>
                    <p:spPr>
                      <a:xfrm>
                        <a:off x="2104174" y="4232398"/>
                        <a:ext cx="914400" cy="914400"/>
                      </a:xfrm>
                      <a:prstGeom prst="frame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de-DE" sz="3600" b="1" dirty="0" smtClean="0">
                            <a:solidFill>
                              <a:schemeClr val="tx1"/>
                            </a:solidFill>
                          </a:rPr>
                          <a:t>T</a:t>
                        </a:r>
                        <a:endParaRPr lang="de-DE" sz="3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30" name="Rahmen 29"/>
                    <p:cNvSpPr/>
                    <p:nvPr/>
                  </p:nvSpPr>
                  <p:spPr>
                    <a:xfrm>
                      <a:off x="4040360" y="4104227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22" name="Rahmen 21"/>
                <p:cNvSpPr/>
                <p:nvPr/>
              </p:nvSpPr>
              <p:spPr>
                <a:xfrm>
                  <a:off x="5826601" y="409812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ahmen 23"/>
                <p:cNvSpPr/>
                <p:nvPr/>
              </p:nvSpPr>
              <p:spPr>
                <a:xfrm>
                  <a:off x="6900385" y="409812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G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ahmen 25"/>
                <p:cNvSpPr/>
                <p:nvPr/>
              </p:nvSpPr>
              <p:spPr>
                <a:xfrm>
                  <a:off x="7974169" y="408015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" name="Rahmen 27"/>
              <p:cNvSpPr/>
              <p:nvPr/>
            </p:nvSpPr>
            <p:spPr>
              <a:xfrm>
                <a:off x="9043132" y="409812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R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" name="Rahmen 31"/>
            <p:cNvSpPr/>
            <p:nvPr/>
          </p:nvSpPr>
          <p:spPr>
            <a:xfrm>
              <a:off x="3864693" y="4201407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F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Ovale Legende 32"/>
          <p:cNvSpPr/>
          <p:nvPr/>
        </p:nvSpPr>
        <p:spPr>
          <a:xfrm>
            <a:off x="7180293" y="2583715"/>
            <a:ext cx="1284237" cy="914400"/>
          </a:xfrm>
          <a:prstGeom prst="wedgeEllipseCallout">
            <a:avLst>
              <a:gd name="adj1" fmla="val -107208"/>
              <a:gd name="adj2" fmla="val 6577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3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Für welches Verfahren gilt die KV-Nr. 1100?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1064727" y="2969594"/>
            <a:ext cx="10012534" cy="2031866"/>
            <a:chOff x="1064727" y="2969594"/>
            <a:chExt cx="10012534" cy="2031866"/>
          </a:xfrm>
        </p:grpSpPr>
        <p:sp>
          <p:nvSpPr>
            <p:cNvPr id="31" name="Rahmen 30"/>
            <p:cNvSpPr/>
            <p:nvPr/>
          </p:nvSpPr>
          <p:spPr>
            <a:xfrm>
              <a:off x="6153707" y="4048217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A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uppieren 2"/>
            <p:cNvGrpSpPr/>
            <p:nvPr/>
          </p:nvGrpSpPr>
          <p:grpSpPr>
            <a:xfrm>
              <a:off x="1064727" y="2969594"/>
              <a:ext cx="10012534" cy="2031866"/>
              <a:chOff x="1064727" y="2969594"/>
              <a:chExt cx="10012534" cy="2031866"/>
            </a:xfrm>
          </p:grpSpPr>
          <p:grpSp>
            <p:nvGrpSpPr>
              <p:cNvPr id="2" name="Gruppieren 1"/>
              <p:cNvGrpSpPr/>
              <p:nvPr/>
            </p:nvGrpSpPr>
            <p:grpSpPr>
              <a:xfrm>
                <a:off x="1064727" y="2969594"/>
                <a:ext cx="9011857" cy="2031866"/>
                <a:chOff x="-752400" y="3377209"/>
                <a:chExt cx="9011857" cy="2031866"/>
              </a:xfrm>
            </p:grpSpPr>
            <p:grpSp>
              <p:nvGrpSpPr>
                <p:cNvPr id="8" name="Gruppieren 7"/>
                <p:cNvGrpSpPr/>
                <p:nvPr/>
              </p:nvGrpSpPr>
              <p:grpSpPr>
                <a:xfrm>
                  <a:off x="-752400" y="3377209"/>
                  <a:ext cx="4963831" cy="2031866"/>
                  <a:chOff x="-1809024" y="4208752"/>
                  <a:chExt cx="4963831" cy="2031866"/>
                </a:xfrm>
              </p:grpSpPr>
              <p:grpSp>
                <p:nvGrpSpPr>
                  <p:cNvPr id="4" name="Gruppieren 3"/>
                  <p:cNvGrpSpPr/>
                  <p:nvPr/>
                </p:nvGrpSpPr>
                <p:grpSpPr>
                  <a:xfrm>
                    <a:off x="-1809024" y="4208752"/>
                    <a:ext cx="3835830" cy="2015695"/>
                    <a:chOff x="-483919" y="4386935"/>
                    <a:chExt cx="3835830" cy="2015695"/>
                  </a:xfrm>
                </p:grpSpPr>
                <p:sp>
                  <p:nvSpPr>
                    <p:cNvPr id="40" name="Rahmen 39"/>
                    <p:cNvSpPr/>
                    <p:nvPr/>
                  </p:nvSpPr>
                  <p:spPr>
                    <a:xfrm>
                      <a:off x="-483919" y="438693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" name="Rahmen 17"/>
                    <p:cNvSpPr/>
                    <p:nvPr/>
                  </p:nvSpPr>
                  <p:spPr>
                    <a:xfrm>
                      <a:off x="489891" y="438774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" name="Rahmen 19"/>
                    <p:cNvSpPr/>
                    <p:nvPr/>
                  </p:nvSpPr>
                  <p:spPr>
                    <a:xfrm>
                      <a:off x="1463701" y="439674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" name="Rahmen 20"/>
                    <p:cNvSpPr/>
                    <p:nvPr/>
                  </p:nvSpPr>
                  <p:spPr>
                    <a:xfrm>
                      <a:off x="2437511" y="4410581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3" name="Rahmen 22"/>
                    <p:cNvSpPr/>
                    <p:nvPr/>
                  </p:nvSpPr>
                  <p:spPr>
                    <a:xfrm>
                      <a:off x="549301" y="5488230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" name="Gruppieren 4"/>
                  <p:cNvGrpSpPr/>
                  <p:nvPr/>
                </p:nvGrpSpPr>
                <p:grpSpPr>
                  <a:xfrm>
                    <a:off x="196476" y="5310047"/>
                    <a:ext cx="2958331" cy="930571"/>
                    <a:chOff x="196476" y="5310047"/>
                    <a:chExt cx="2958331" cy="930571"/>
                  </a:xfrm>
                </p:grpSpPr>
                <p:sp>
                  <p:nvSpPr>
                    <p:cNvPr id="27" name="Rahmen 26"/>
                    <p:cNvSpPr/>
                    <p:nvPr/>
                  </p:nvSpPr>
                  <p:spPr>
                    <a:xfrm>
                      <a:off x="196476" y="532333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" name="Rahmen 27"/>
                    <p:cNvSpPr/>
                    <p:nvPr/>
                  </p:nvSpPr>
                  <p:spPr>
                    <a:xfrm>
                      <a:off x="1219578" y="5326218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2" name="Rahmen 31"/>
                    <p:cNvSpPr/>
                    <p:nvPr/>
                  </p:nvSpPr>
                  <p:spPr>
                    <a:xfrm>
                      <a:off x="2240407" y="5310047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5" name="Rahmen 34"/>
                <p:cNvSpPr/>
                <p:nvPr/>
              </p:nvSpPr>
              <p:spPr>
                <a:xfrm>
                  <a:off x="7345057" y="442423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4" name="Rahmen 23"/>
              <p:cNvSpPr/>
              <p:nvPr/>
            </p:nvSpPr>
            <p:spPr>
              <a:xfrm>
                <a:off x="8161507" y="4016621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R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ahmen 25"/>
              <p:cNvSpPr/>
              <p:nvPr/>
            </p:nvSpPr>
            <p:spPr>
              <a:xfrm>
                <a:off x="10162861" y="4016621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N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ahmen 29"/>
              <p:cNvSpPr/>
              <p:nvPr/>
            </p:nvSpPr>
            <p:spPr>
              <a:xfrm>
                <a:off x="7160830" y="4016621"/>
                <a:ext cx="914400" cy="914400"/>
              </a:xfrm>
              <a:prstGeom prst="fram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H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3" name="Ovale Legende 32"/>
          <p:cNvSpPr/>
          <p:nvPr/>
        </p:nvSpPr>
        <p:spPr>
          <a:xfrm>
            <a:off x="8335147" y="5369264"/>
            <a:ext cx="1284237" cy="914400"/>
          </a:xfrm>
          <a:prstGeom prst="wedgeEllipseCallout">
            <a:avLst>
              <a:gd name="adj1" fmla="val -89699"/>
              <a:gd name="adj2" fmla="val -9487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49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Mit was werden Gebühren fällig?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2321110" y="3144512"/>
            <a:ext cx="8292582" cy="2060221"/>
            <a:chOff x="-752400" y="3377209"/>
            <a:chExt cx="8292582" cy="2060221"/>
          </a:xfrm>
        </p:grpSpPr>
        <p:grpSp>
          <p:nvGrpSpPr>
            <p:cNvPr id="8" name="Gruppieren 7"/>
            <p:cNvGrpSpPr/>
            <p:nvPr/>
          </p:nvGrpSpPr>
          <p:grpSpPr>
            <a:xfrm>
              <a:off x="-752400" y="3377209"/>
              <a:ext cx="5796606" cy="2044904"/>
              <a:chOff x="-1809024" y="4208752"/>
              <a:chExt cx="5796606" cy="2044904"/>
            </a:xfrm>
          </p:grpSpPr>
          <p:grpSp>
            <p:nvGrpSpPr>
              <p:cNvPr id="4" name="Gruppieren 3"/>
              <p:cNvGrpSpPr/>
              <p:nvPr/>
            </p:nvGrpSpPr>
            <p:grpSpPr>
              <a:xfrm>
                <a:off x="-1809024" y="4208752"/>
                <a:ext cx="4793829" cy="949111"/>
                <a:chOff x="-483919" y="4386935"/>
                <a:chExt cx="4793829" cy="949111"/>
              </a:xfrm>
            </p:grpSpPr>
            <p:sp>
              <p:nvSpPr>
                <p:cNvPr id="40" name="Rahmen 39"/>
                <p:cNvSpPr/>
                <p:nvPr/>
              </p:nvSpPr>
              <p:spPr>
                <a:xfrm>
                  <a:off x="-483919" y="4386935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1"/>
                      </a:solidFill>
                    </a:rPr>
                    <a:t>A</a:t>
                  </a:r>
                </a:p>
              </p:txBody>
            </p:sp>
            <p:sp>
              <p:nvSpPr>
                <p:cNvPr id="18" name="Rahmen 17"/>
                <p:cNvSpPr/>
                <p:nvPr/>
              </p:nvSpPr>
              <p:spPr>
                <a:xfrm>
                  <a:off x="489891" y="4387742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ahmen 19"/>
                <p:cNvSpPr/>
                <p:nvPr/>
              </p:nvSpPr>
              <p:spPr>
                <a:xfrm>
                  <a:off x="1463701" y="4396745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ahmen 20"/>
                <p:cNvSpPr/>
                <p:nvPr/>
              </p:nvSpPr>
              <p:spPr>
                <a:xfrm>
                  <a:off x="2437511" y="4410581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R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ahmen 22"/>
                <p:cNvSpPr/>
                <p:nvPr/>
              </p:nvSpPr>
              <p:spPr>
                <a:xfrm>
                  <a:off x="3395510" y="442164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A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" name="Gruppieren 4"/>
              <p:cNvGrpSpPr/>
              <p:nvPr/>
            </p:nvGrpSpPr>
            <p:grpSpPr>
              <a:xfrm>
                <a:off x="-1449844" y="4250492"/>
                <a:ext cx="5437426" cy="2003164"/>
                <a:chOff x="-1449844" y="4250492"/>
                <a:chExt cx="5437426" cy="2003164"/>
              </a:xfrm>
            </p:grpSpPr>
            <p:sp>
              <p:nvSpPr>
                <p:cNvPr id="27" name="Rahmen 26"/>
                <p:cNvSpPr/>
                <p:nvPr/>
              </p:nvSpPr>
              <p:spPr>
                <a:xfrm>
                  <a:off x="3073182" y="4250492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G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ahmen 27"/>
                <p:cNvSpPr/>
                <p:nvPr/>
              </p:nvSpPr>
              <p:spPr>
                <a:xfrm>
                  <a:off x="-1449844" y="5339075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ahmen 31"/>
                <p:cNvSpPr/>
                <p:nvPr/>
              </p:nvSpPr>
              <p:spPr>
                <a:xfrm>
                  <a:off x="-402962" y="533925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2" name="Gruppieren 21"/>
            <p:cNvGrpSpPr/>
            <p:nvPr/>
          </p:nvGrpSpPr>
          <p:grpSpPr>
            <a:xfrm>
              <a:off x="1669452" y="4488379"/>
              <a:ext cx="5870730" cy="949051"/>
              <a:chOff x="582304" y="4302527"/>
              <a:chExt cx="5870730" cy="949051"/>
            </a:xfrm>
          </p:grpSpPr>
          <p:grpSp>
            <p:nvGrpSpPr>
              <p:cNvPr id="24" name="Gruppieren 23"/>
              <p:cNvGrpSpPr/>
              <p:nvPr/>
            </p:nvGrpSpPr>
            <p:grpSpPr>
              <a:xfrm>
                <a:off x="582304" y="4302527"/>
                <a:ext cx="3896384" cy="933553"/>
                <a:chOff x="1907409" y="4480710"/>
                <a:chExt cx="3896384" cy="933553"/>
              </a:xfrm>
            </p:grpSpPr>
            <p:sp>
              <p:nvSpPr>
                <p:cNvPr id="35" name="Rahmen 34"/>
                <p:cNvSpPr/>
                <p:nvPr/>
              </p:nvSpPr>
              <p:spPr>
                <a:xfrm>
                  <a:off x="1907409" y="4480710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ahmen 35"/>
                <p:cNvSpPr/>
                <p:nvPr/>
              </p:nvSpPr>
              <p:spPr>
                <a:xfrm>
                  <a:off x="2907786" y="4480710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ahmen 36"/>
                <p:cNvSpPr/>
                <p:nvPr/>
              </p:nvSpPr>
              <p:spPr>
                <a:xfrm>
                  <a:off x="3894419" y="4480710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ahmen 37"/>
                <p:cNvSpPr/>
                <p:nvPr/>
              </p:nvSpPr>
              <p:spPr>
                <a:xfrm>
                  <a:off x="4889393" y="449986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U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uppieren 25"/>
              <p:cNvGrpSpPr/>
              <p:nvPr/>
            </p:nvGrpSpPr>
            <p:grpSpPr>
              <a:xfrm>
                <a:off x="4559262" y="4337178"/>
                <a:ext cx="1893772" cy="914400"/>
                <a:chOff x="4559262" y="4337178"/>
                <a:chExt cx="1893772" cy="914400"/>
              </a:xfrm>
            </p:grpSpPr>
            <p:sp>
              <p:nvSpPr>
                <p:cNvPr id="30" name="Rahmen 29"/>
                <p:cNvSpPr/>
                <p:nvPr/>
              </p:nvSpPr>
              <p:spPr>
                <a:xfrm>
                  <a:off x="4559262" y="4337178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ahmen 30"/>
                <p:cNvSpPr/>
                <p:nvPr/>
              </p:nvSpPr>
              <p:spPr>
                <a:xfrm>
                  <a:off x="5538634" y="4337178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G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33" name="Ovale Legende 32"/>
          <p:cNvSpPr/>
          <p:nvPr/>
        </p:nvSpPr>
        <p:spPr>
          <a:xfrm>
            <a:off x="5825283" y="5637336"/>
            <a:ext cx="1284237" cy="914400"/>
          </a:xfrm>
          <a:prstGeom prst="wedgeEllipseCallout">
            <a:avLst>
              <a:gd name="adj1" fmla="val -89699"/>
              <a:gd name="adj2" fmla="val -9487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9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Welches Gesetz regelt die Entschädigung von Zeugen, Sachverständigen und Dolmetschern? (Abkürzung)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3751460" y="3340248"/>
            <a:ext cx="3835830" cy="938046"/>
            <a:chOff x="-483919" y="4386935"/>
            <a:chExt cx="3835830" cy="938046"/>
          </a:xfrm>
        </p:grpSpPr>
        <p:sp>
          <p:nvSpPr>
            <p:cNvPr id="40" name="Rahmen 39"/>
            <p:cNvSpPr/>
            <p:nvPr/>
          </p:nvSpPr>
          <p:spPr>
            <a:xfrm>
              <a:off x="-483919" y="4386935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J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ahmen 17"/>
            <p:cNvSpPr/>
            <p:nvPr/>
          </p:nvSpPr>
          <p:spPr>
            <a:xfrm>
              <a:off x="489891" y="4387742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V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ahmen 19"/>
            <p:cNvSpPr/>
            <p:nvPr/>
          </p:nvSpPr>
          <p:spPr>
            <a:xfrm>
              <a:off x="1463701" y="4396745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E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ahmen 20"/>
            <p:cNvSpPr/>
            <p:nvPr/>
          </p:nvSpPr>
          <p:spPr>
            <a:xfrm>
              <a:off x="2437511" y="4410581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G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Ovale Legende 13"/>
          <p:cNvSpPr/>
          <p:nvPr/>
        </p:nvSpPr>
        <p:spPr>
          <a:xfrm>
            <a:off x="6487971" y="4964530"/>
            <a:ext cx="1284237" cy="914400"/>
          </a:xfrm>
          <a:prstGeom prst="wedgeEllipseCallout">
            <a:avLst>
              <a:gd name="adj1" fmla="val -66354"/>
              <a:gd name="adj2" fmla="val -122746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3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14.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 dirty="0" smtClean="0"/>
              <a:t>Was bedeutet KV…?</a:t>
            </a:r>
            <a:endParaRPr lang="de-DE" sz="2800" dirty="0"/>
          </a:p>
        </p:txBody>
      </p:sp>
      <p:grpSp>
        <p:nvGrpSpPr>
          <p:cNvPr id="12" name="Gruppieren 11"/>
          <p:cNvGrpSpPr/>
          <p:nvPr/>
        </p:nvGrpSpPr>
        <p:grpSpPr>
          <a:xfrm>
            <a:off x="1178742" y="3523964"/>
            <a:ext cx="9702927" cy="2044853"/>
            <a:chOff x="1178742" y="3523964"/>
            <a:chExt cx="9702927" cy="2044853"/>
          </a:xfrm>
        </p:grpSpPr>
        <p:grpSp>
          <p:nvGrpSpPr>
            <p:cNvPr id="3" name="Gruppieren 2"/>
            <p:cNvGrpSpPr/>
            <p:nvPr/>
          </p:nvGrpSpPr>
          <p:grpSpPr>
            <a:xfrm>
              <a:off x="1178742" y="3523964"/>
              <a:ext cx="9702927" cy="2042343"/>
              <a:chOff x="-752400" y="3377209"/>
              <a:chExt cx="9702927" cy="2042343"/>
            </a:xfrm>
          </p:grpSpPr>
          <p:grpSp>
            <p:nvGrpSpPr>
              <p:cNvPr id="2" name="Gruppieren 1"/>
              <p:cNvGrpSpPr/>
              <p:nvPr/>
            </p:nvGrpSpPr>
            <p:grpSpPr>
              <a:xfrm>
                <a:off x="-752400" y="3377209"/>
                <a:ext cx="8941107" cy="2042343"/>
                <a:chOff x="-752400" y="3377209"/>
                <a:chExt cx="8941107" cy="2042343"/>
              </a:xfrm>
            </p:grpSpPr>
            <p:grpSp>
              <p:nvGrpSpPr>
                <p:cNvPr id="8" name="Gruppieren 7"/>
                <p:cNvGrpSpPr/>
                <p:nvPr/>
              </p:nvGrpSpPr>
              <p:grpSpPr>
                <a:xfrm>
                  <a:off x="-752400" y="3377209"/>
                  <a:ext cx="7865532" cy="956140"/>
                  <a:chOff x="-1809024" y="4208752"/>
                  <a:chExt cx="7865532" cy="956140"/>
                </a:xfrm>
              </p:grpSpPr>
              <p:grpSp>
                <p:nvGrpSpPr>
                  <p:cNvPr id="4" name="Gruppieren 3"/>
                  <p:cNvGrpSpPr/>
                  <p:nvPr/>
                </p:nvGrpSpPr>
                <p:grpSpPr>
                  <a:xfrm>
                    <a:off x="-1809024" y="4208752"/>
                    <a:ext cx="4793829" cy="949111"/>
                    <a:chOff x="-483919" y="4386935"/>
                    <a:chExt cx="4793829" cy="949111"/>
                  </a:xfrm>
                </p:grpSpPr>
                <p:sp>
                  <p:nvSpPr>
                    <p:cNvPr id="40" name="Rahmen 39"/>
                    <p:cNvSpPr/>
                    <p:nvPr/>
                  </p:nvSpPr>
                  <p:spPr>
                    <a:xfrm>
                      <a:off x="-483919" y="4386935"/>
                      <a:ext cx="914400" cy="914400"/>
                    </a:xfrm>
                    <a:prstGeom prst="fram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K</a:t>
                      </a:r>
                    </a:p>
                  </p:txBody>
                </p:sp>
                <p:sp>
                  <p:nvSpPr>
                    <p:cNvPr id="18" name="Rahmen 17"/>
                    <p:cNvSpPr/>
                    <p:nvPr/>
                  </p:nvSpPr>
                  <p:spPr>
                    <a:xfrm>
                      <a:off x="489891" y="438774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p:txBody>
                </p:sp>
                <p:sp>
                  <p:nvSpPr>
                    <p:cNvPr id="20" name="Rahmen 19"/>
                    <p:cNvSpPr/>
                    <p:nvPr/>
                  </p:nvSpPr>
                  <p:spPr>
                    <a:xfrm>
                      <a:off x="1463701" y="439674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" name="Rahmen 20"/>
                    <p:cNvSpPr/>
                    <p:nvPr/>
                  </p:nvSpPr>
                  <p:spPr>
                    <a:xfrm>
                      <a:off x="2437511" y="4410581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3" name="Rahmen 22"/>
                    <p:cNvSpPr/>
                    <p:nvPr/>
                  </p:nvSpPr>
                  <p:spPr>
                    <a:xfrm>
                      <a:off x="3395510" y="4421646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p:txBody>
                </p:sp>
              </p:grpSp>
              <p:grpSp>
                <p:nvGrpSpPr>
                  <p:cNvPr id="5" name="Gruppieren 4"/>
                  <p:cNvGrpSpPr/>
                  <p:nvPr/>
                </p:nvGrpSpPr>
                <p:grpSpPr>
                  <a:xfrm>
                    <a:off x="3073182" y="4250492"/>
                    <a:ext cx="2983326" cy="914400"/>
                    <a:chOff x="3073182" y="4250492"/>
                    <a:chExt cx="2983326" cy="914400"/>
                  </a:xfrm>
                </p:grpSpPr>
                <p:sp>
                  <p:nvSpPr>
                    <p:cNvPr id="27" name="Rahmen 26"/>
                    <p:cNvSpPr/>
                    <p:nvPr/>
                  </p:nvSpPr>
                  <p:spPr>
                    <a:xfrm>
                      <a:off x="3073182" y="425049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p:txBody>
                </p:sp>
                <p:sp>
                  <p:nvSpPr>
                    <p:cNvPr id="28" name="Rahmen 27"/>
                    <p:cNvSpPr/>
                    <p:nvPr/>
                  </p:nvSpPr>
                  <p:spPr>
                    <a:xfrm>
                      <a:off x="4093821" y="425049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p:txBody>
                </p:sp>
                <p:sp>
                  <p:nvSpPr>
                    <p:cNvPr id="32" name="Rahmen 31"/>
                    <p:cNvSpPr/>
                    <p:nvPr/>
                  </p:nvSpPr>
                  <p:spPr>
                    <a:xfrm>
                      <a:off x="5142108" y="425049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p:txBody>
                </p:sp>
              </p:grpSp>
            </p:grpSp>
            <p:grpSp>
              <p:nvGrpSpPr>
                <p:cNvPr id="22" name="Gruppieren 21"/>
                <p:cNvGrpSpPr/>
                <p:nvPr/>
              </p:nvGrpSpPr>
              <p:grpSpPr>
                <a:xfrm>
                  <a:off x="162000" y="3434085"/>
                  <a:ext cx="8026707" cy="1985467"/>
                  <a:chOff x="-925148" y="3248233"/>
                  <a:chExt cx="8026707" cy="1985467"/>
                </a:xfrm>
              </p:grpSpPr>
              <p:grpSp>
                <p:nvGrpSpPr>
                  <p:cNvPr id="24" name="Gruppieren 23"/>
                  <p:cNvGrpSpPr/>
                  <p:nvPr/>
                </p:nvGrpSpPr>
                <p:grpSpPr>
                  <a:xfrm>
                    <a:off x="-925148" y="3248233"/>
                    <a:ext cx="8026707" cy="1985467"/>
                    <a:chOff x="399957" y="3426416"/>
                    <a:chExt cx="8026707" cy="1985467"/>
                  </a:xfrm>
                </p:grpSpPr>
                <p:sp>
                  <p:nvSpPr>
                    <p:cNvPr id="34" name="Rahmen 33"/>
                    <p:cNvSpPr/>
                    <p:nvPr/>
                  </p:nvSpPr>
                  <p:spPr>
                    <a:xfrm>
                      <a:off x="7512264" y="3426416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p:txBody>
                </p:sp>
                <p:sp>
                  <p:nvSpPr>
                    <p:cNvPr id="35" name="Rahmen 34"/>
                    <p:cNvSpPr/>
                    <p:nvPr/>
                  </p:nvSpPr>
                  <p:spPr>
                    <a:xfrm>
                      <a:off x="399957" y="4457263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6" name="Rahmen 35"/>
                    <p:cNvSpPr/>
                    <p:nvPr/>
                  </p:nvSpPr>
                  <p:spPr>
                    <a:xfrm>
                      <a:off x="1492587" y="4478064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p:txBody>
                </p:sp>
                <p:sp>
                  <p:nvSpPr>
                    <p:cNvPr id="37" name="Rahmen 36"/>
                    <p:cNvSpPr/>
                    <p:nvPr/>
                  </p:nvSpPr>
                  <p:spPr>
                    <a:xfrm>
                      <a:off x="2585217" y="4497483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p:txBody>
                </p:sp>
                <p:sp>
                  <p:nvSpPr>
                    <p:cNvPr id="38" name="Rahmen 37"/>
                    <p:cNvSpPr/>
                    <p:nvPr/>
                  </p:nvSpPr>
                  <p:spPr>
                    <a:xfrm>
                      <a:off x="3699107" y="4478064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p:txBody>
                </p:sp>
              </p:grpSp>
              <p:sp>
                <p:nvSpPr>
                  <p:cNvPr id="30" name="Rahmen 29"/>
                  <p:cNvSpPr/>
                  <p:nvPr/>
                </p:nvSpPr>
                <p:spPr>
                  <a:xfrm>
                    <a:off x="3458051" y="4299881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H</a:t>
                    </a:r>
                  </a:p>
                </p:txBody>
              </p:sp>
            </p:grpSp>
          </p:grpSp>
          <p:sp>
            <p:nvSpPr>
              <p:cNvPr id="51" name="Rechteck 50"/>
              <p:cNvSpPr/>
              <p:nvPr/>
            </p:nvSpPr>
            <p:spPr>
              <a:xfrm>
                <a:off x="8322594" y="3827598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1" name="Rahmen 30"/>
            <p:cNvSpPr/>
            <p:nvPr/>
          </p:nvSpPr>
          <p:spPr>
            <a:xfrm>
              <a:off x="7538787" y="4654417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33" name="Rahmen 32"/>
            <p:cNvSpPr/>
            <p:nvPr/>
          </p:nvSpPr>
          <p:spPr>
            <a:xfrm>
              <a:off x="8587074" y="4632488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>
                  <a:solidFill>
                    <a:schemeClr val="tx1"/>
                  </a:solidFill>
                </a:rPr>
                <a:t>I</a:t>
              </a:r>
            </a:p>
          </p:txBody>
        </p:sp>
      </p:grpSp>
      <p:sp>
        <p:nvSpPr>
          <p:cNvPr id="39" name="Rahmen 38"/>
          <p:cNvSpPr/>
          <p:nvPr/>
        </p:nvSpPr>
        <p:spPr>
          <a:xfrm>
            <a:off x="9635361" y="4651907"/>
            <a:ext cx="914400" cy="914400"/>
          </a:xfrm>
          <a:prstGeom prst="fram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solidFill>
                  <a:schemeClr val="tx1"/>
                </a:solidFill>
              </a:rPr>
              <a:t>S</a:t>
            </a: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41" name="Ovale Legende 40"/>
          <p:cNvSpPr/>
          <p:nvPr/>
        </p:nvSpPr>
        <p:spPr>
          <a:xfrm>
            <a:off x="9450442" y="5649410"/>
            <a:ext cx="1284237" cy="914400"/>
          </a:xfrm>
          <a:prstGeom prst="wedgeEllipseCallout">
            <a:avLst>
              <a:gd name="adj1" fmla="val -66354"/>
              <a:gd name="adj2" fmla="val -73566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</a:p>
        </p:txBody>
      </p:sp>
      <p:sp>
        <p:nvSpPr>
          <p:cNvPr id="42" name="Ovale Legende 41"/>
          <p:cNvSpPr/>
          <p:nvPr/>
        </p:nvSpPr>
        <p:spPr>
          <a:xfrm>
            <a:off x="6896668" y="5668807"/>
            <a:ext cx="1284237" cy="914400"/>
          </a:xfrm>
          <a:prstGeom prst="wedgeEllipseCallout">
            <a:avLst>
              <a:gd name="adj1" fmla="val 45701"/>
              <a:gd name="adj2" fmla="val -8176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Ovale Legende 42"/>
          <p:cNvSpPr/>
          <p:nvPr/>
        </p:nvSpPr>
        <p:spPr>
          <a:xfrm>
            <a:off x="1967633" y="2435060"/>
            <a:ext cx="1284237" cy="914400"/>
          </a:xfrm>
          <a:prstGeom prst="wedgeEllipseCallout">
            <a:avLst>
              <a:gd name="adj1" fmla="val -66354"/>
              <a:gd name="adj2" fmla="val 7725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578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Für welches Verfahren gilt die KV-Nr. 1810?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1144293" y="3465513"/>
            <a:ext cx="9878014" cy="956140"/>
            <a:chOff x="725117" y="3303058"/>
            <a:chExt cx="9878014" cy="956140"/>
          </a:xfrm>
        </p:grpSpPr>
        <p:grpSp>
          <p:nvGrpSpPr>
            <p:cNvPr id="2" name="Gruppieren 1"/>
            <p:cNvGrpSpPr/>
            <p:nvPr/>
          </p:nvGrpSpPr>
          <p:grpSpPr>
            <a:xfrm>
              <a:off x="725117" y="3303058"/>
              <a:ext cx="9878014" cy="956140"/>
              <a:chOff x="-752400" y="3377209"/>
              <a:chExt cx="9878014" cy="956140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-752400" y="3377209"/>
                <a:ext cx="7865532" cy="956140"/>
                <a:chOff x="-1809024" y="4208752"/>
                <a:chExt cx="7865532" cy="956140"/>
              </a:xfrm>
            </p:grpSpPr>
            <p:grpSp>
              <p:nvGrpSpPr>
                <p:cNvPr id="4" name="Gruppieren 3"/>
                <p:cNvGrpSpPr/>
                <p:nvPr/>
              </p:nvGrpSpPr>
              <p:grpSpPr>
                <a:xfrm>
                  <a:off x="-1809024" y="4208752"/>
                  <a:ext cx="4793829" cy="949111"/>
                  <a:chOff x="-483919" y="4386935"/>
                  <a:chExt cx="4793829" cy="949111"/>
                </a:xfrm>
              </p:grpSpPr>
              <p:sp>
                <p:nvSpPr>
                  <p:cNvPr id="40" name="Rahmen 39"/>
                  <p:cNvSpPr/>
                  <p:nvPr/>
                </p:nvSpPr>
                <p:spPr>
                  <a:xfrm>
                    <a:off x="-483919" y="4386935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B</a:t>
                    </a:r>
                  </a:p>
                </p:txBody>
              </p:sp>
              <p:sp>
                <p:nvSpPr>
                  <p:cNvPr id="18" name="Rahmen 17"/>
                  <p:cNvSpPr/>
                  <p:nvPr/>
                </p:nvSpPr>
                <p:spPr>
                  <a:xfrm>
                    <a:off x="489891" y="4387742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E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" name="Rahmen 19"/>
                  <p:cNvSpPr/>
                  <p:nvPr/>
                </p:nvSpPr>
                <p:spPr>
                  <a:xfrm>
                    <a:off x="1463701" y="4396745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S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Rahmen 20"/>
                  <p:cNvSpPr/>
                  <p:nvPr/>
                </p:nvSpPr>
                <p:spPr>
                  <a:xfrm>
                    <a:off x="2437511" y="4410581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C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" name="Rahmen 22"/>
                  <p:cNvSpPr/>
                  <p:nvPr/>
                </p:nvSpPr>
                <p:spPr>
                  <a:xfrm>
                    <a:off x="3395510" y="442164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H</a:t>
                    </a:r>
                  </a:p>
                </p:txBody>
              </p:sp>
            </p:grpSp>
            <p:grpSp>
              <p:nvGrpSpPr>
                <p:cNvPr id="5" name="Gruppieren 4"/>
                <p:cNvGrpSpPr/>
                <p:nvPr/>
              </p:nvGrpSpPr>
              <p:grpSpPr>
                <a:xfrm>
                  <a:off x="3073182" y="4250492"/>
                  <a:ext cx="2983326" cy="914400"/>
                  <a:chOff x="3073182" y="4250492"/>
                  <a:chExt cx="2983326" cy="914400"/>
                </a:xfrm>
              </p:grpSpPr>
              <p:sp>
                <p:nvSpPr>
                  <p:cNvPr id="27" name="Rahmen 26"/>
                  <p:cNvSpPr/>
                  <p:nvPr/>
                </p:nvSpPr>
                <p:spPr>
                  <a:xfrm>
                    <a:off x="3073182" y="4250492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W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Rahmen 27"/>
                  <p:cNvSpPr/>
                  <p:nvPr/>
                </p:nvSpPr>
                <p:spPr>
                  <a:xfrm>
                    <a:off x="4093821" y="4250492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E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2" name="Rahmen 31"/>
                  <p:cNvSpPr/>
                  <p:nvPr/>
                </p:nvSpPr>
                <p:spPr>
                  <a:xfrm>
                    <a:off x="5142108" y="4250492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R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35" name="Rahmen 34"/>
              <p:cNvSpPr/>
              <p:nvPr/>
            </p:nvSpPr>
            <p:spPr>
              <a:xfrm>
                <a:off x="8211214" y="3411920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E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1" name="Rahmen 30"/>
            <p:cNvSpPr/>
            <p:nvPr/>
          </p:nvSpPr>
          <p:spPr>
            <a:xfrm>
              <a:off x="8642355" y="3329098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D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Ovale Legende 23"/>
          <p:cNvSpPr/>
          <p:nvPr/>
        </p:nvSpPr>
        <p:spPr>
          <a:xfrm>
            <a:off x="7777294" y="5124205"/>
            <a:ext cx="1284237" cy="914400"/>
          </a:xfrm>
          <a:prstGeom prst="wedgeEllipseCallout">
            <a:avLst>
              <a:gd name="adj1" fmla="val -71023"/>
              <a:gd name="adj2" fmla="val -10963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Ovale Legende 25"/>
          <p:cNvSpPr/>
          <p:nvPr/>
        </p:nvSpPr>
        <p:spPr>
          <a:xfrm>
            <a:off x="2264876" y="4852510"/>
            <a:ext cx="1284237" cy="914400"/>
          </a:xfrm>
          <a:prstGeom prst="wedgeEllipseCallout">
            <a:avLst>
              <a:gd name="adj1" fmla="val 52705"/>
              <a:gd name="adj2" fmla="val -10799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4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2" name="Ovale Legende 41"/>
          <p:cNvSpPr/>
          <p:nvPr/>
        </p:nvSpPr>
        <p:spPr>
          <a:xfrm>
            <a:off x="988829" y="1138603"/>
            <a:ext cx="3103245" cy="1291615"/>
          </a:xfrm>
          <a:prstGeom prst="wedgeEllipseCallout">
            <a:avLst>
              <a:gd name="adj1" fmla="val 33659"/>
              <a:gd name="adj2" fmla="val 7937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Lösungswort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666968" y="2995078"/>
            <a:ext cx="8858063" cy="3022436"/>
            <a:chOff x="1654268" y="3105317"/>
            <a:chExt cx="8858063" cy="3022436"/>
          </a:xfrm>
        </p:grpSpPr>
        <p:grpSp>
          <p:nvGrpSpPr>
            <p:cNvPr id="15" name="Gruppieren 14"/>
            <p:cNvGrpSpPr/>
            <p:nvPr/>
          </p:nvGrpSpPr>
          <p:grpSpPr>
            <a:xfrm>
              <a:off x="1654268" y="3105317"/>
              <a:ext cx="8858063" cy="3022436"/>
              <a:chOff x="1333098" y="3230554"/>
              <a:chExt cx="8858063" cy="3022436"/>
            </a:xfrm>
          </p:grpSpPr>
          <p:grpSp>
            <p:nvGrpSpPr>
              <p:cNvPr id="5" name="Gruppieren 4"/>
              <p:cNvGrpSpPr/>
              <p:nvPr/>
            </p:nvGrpSpPr>
            <p:grpSpPr>
              <a:xfrm>
                <a:off x="1862129" y="5336196"/>
                <a:ext cx="5844746" cy="916794"/>
                <a:chOff x="1862129" y="5336196"/>
                <a:chExt cx="5844746" cy="916794"/>
              </a:xfrm>
            </p:grpSpPr>
            <p:sp>
              <p:nvSpPr>
                <p:cNvPr id="27" name="Rahmen 26"/>
                <p:cNvSpPr/>
                <p:nvPr/>
              </p:nvSpPr>
              <p:spPr>
                <a:xfrm>
                  <a:off x="1862129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1"/>
                      </a:solidFill>
                    </a:rPr>
                    <a:t>G</a:t>
                  </a:r>
                </a:p>
              </p:txBody>
            </p:sp>
            <p:sp>
              <p:nvSpPr>
                <p:cNvPr id="28" name="Rahmen 27"/>
                <p:cNvSpPr/>
                <p:nvPr/>
              </p:nvSpPr>
              <p:spPr>
                <a:xfrm>
                  <a:off x="2864507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1"/>
                      </a:solidFill>
                    </a:rPr>
                    <a:t>E</a:t>
                  </a:r>
                </a:p>
              </p:txBody>
            </p:sp>
            <p:sp>
              <p:nvSpPr>
                <p:cNvPr id="32" name="Rahmen 31"/>
                <p:cNvSpPr/>
                <p:nvPr/>
              </p:nvSpPr>
              <p:spPr>
                <a:xfrm>
                  <a:off x="3831420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  <p:sp>
              <p:nvSpPr>
                <p:cNvPr id="33" name="Rahmen 32"/>
                <p:cNvSpPr/>
                <p:nvPr/>
              </p:nvSpPr>
              <p:spPr>
                <a:xfrm>
                  <a:off x="4784502" y="5338590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1"/>
                      </a:solidFill>
                    </a:rPr>
                    <a:t>E</a:t>
                  </a:r>
                </a:p>
              </p:txBody>
            </p:sp>
            <p:sp>
              <p:nvSpPr>
                <p:cNvPr id="36" name="Rahmen 35"/>
                <p:cNvSpPr/>
                <p:nvPr/>
              </p:nvSpPr>
              <p:spPr>
                <a:xfrm>
                  <a:off x="5790097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ahmen 36"/>
                <p:cNvSpPr/>
                <p:nvPr/>
              </p:nvSpPr>
              <p:spPr>
                <a:xfrm>
                  <a:off x="6792475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Z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" name="Gruppieren 11"/>
              <p:cNvGrpSpPr/>
              <p:nvPr/>
            </p:nvGrpSpPr>
            <p:grpSpPr>
              <a:xfrm>
                <a:off x="1333098" y="3230554"/>
                <a:ext cx="8858063" cy="928330"/>
                <a:chOff x="1333098" y="3230554"/>
                <a:chExt cx="8858063" cy="928330"/>
              </a:xfrm>
            </p:grpSpPr>
            <p:grpSp>
              <p:nvGrpSpPr>
                <p:cNvPr id="16" name="Gruppieren 15"/>
                <p:cNvGrpSpPr/>
                <p:nvPr/>
              </p:nvGrpSpPr>
              <p:grpSpPr>
                <a:xfrm>
                  <a:off x="1333098" y="3230554"/>
                  <a:ext cx="5844659" cy="928330"/>
                  <a:chOff x="1515169" y="3172309"/>
                  <a:chExt cx="5844659" cy="928330"/>
                </a:xfrm>
              </p:grpSpPr>
              <p:sp>
                <p:nvSpPr>
                  <p:cNvPr id="14" name="Rahmen 13"/>
                  <p:cNvSpPr/>
                  <p:nvPr/>
                </p:nvSpPr>
                <p:spPr>
                  <a:xfrm>
                    <a:off x="1515169" y="317230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G</a:t>
                    </a:r>
                  </a:p>
                </p:txBody>
              </p:sp>
              <p:sp>
                <p:nvSpPr>
                  <p:cNvPr id="30" name="Rahmen 29"/>
                  <p:cNvSpPr/>
                  <p:nvPr/>
                </p:nvSpPr>
                <p:spPr>
                  <a:xfrm>
                    <a:off x="2517973" y="318623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E</a:t>
                    </a:r>
                  </a:p>
                </p:txBody>
              </p:sp>
              <p:sp>
                <p:nvSpPr>
                  <p:cNvPr id="31" name="Rahmen 30"/>
                  <p:cNvSpPr/>
                  <p:nvPr/>
                </p:nvSpPr>
                <p:spPr>
                  <a:xfrm>
                    <a:off x="3497466" y="318623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R</a:t>
                    </a:r>
                  </a:p>
                </p:txBody>
              </p:sp>
              <p:sp>
                <p:nvSpPr>
                  <p:cNvPr id="34" name="Rahmen 33"/>
                  <p:cNvSpPr/>
                  <p:nvPr/>
                </p:nvSpPr>
                <p:spPr>
                  <a:xfrm>
                    <a:off x="4500681" y="318623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I</a:t>
                    </a:r>
                  </a:p>
                </p:txBody>
              </p:sp>
              <p:sp>
                <p:nvSpPr>
                  <p:cNvPr id="35" name="Rahmen 34"/>
                  <p:cNvSpPr/>
                  <p:nvPr/>
                </p:nvSpPr>
                <p:spPr>
                  <a:xfrm>
                    <a:off x="5466742" y="318623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C</a:t>
                    </a:r>
                  </a:p>
                </p:txBody>
              </p:sp>
              <p:sp>
                <p:nvSpPr>
                  <p:cNvPr id="39" name="Rahmen 38"/>
                  <p:cNvSpPr/>
                  <p:nvPr/>
                </p:nvSpPr>
                <p:spPr>
                  <a:xfrm>
                    <a:off x="6445428" y="3186239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H</a:t>
                    </a:r>
                  </a:p>
                </p:txBody>
              </p:sp>
            </p:grpSp>
            <p:sp>
              <p:nvSpPr>
                <p:cNvPr id="8" name="Rechteck 7"/>
                <p:cNvSpPr/>
                <p:nvPr/>
              </p:nvSpPr>
              <p:spPr>
                <a:xfrm>
                  <a:off x="9563228" y="3510195"/>
                  <a:ext cx="627933" cy="24236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13" name="Gruppieren 12"/>
              <p:cNvGrpSpPr/>
              <p:nvPr/>
            </p:nvGrpSpPr>
            <p:grpSpPr>
              <a:xfrm>
                <a:off x="2988327" y="3230554"/>
                <a:ext cx="7005497" cy="2004316"/>
                <a:chOff x="2988327" y="3230554"/>
                <a:chExt cx="7005497" cy="2004316"/>
              </a:xfrm>
            </p:grpSpPr>
            <p:grpSp>
              <p:nvGrpSpPr>
                <p:cNvPr id="4" name="Gruppieren 3"/>
                <p:cNvGrpSpPr/>
                <p:nvPr/>
              </p:nvGrpSpPr>
              <p:grpSpPr>
                <a:xfrm>
                  <a:off x="2988327" y="3230554"/>
                  <a:ext cx="6223588" cy="2004316"/>
                  <a:chOff x="4313432" y="3408737"/>
                  <a:chExt cx="6223588" cy="2004316"/>
                </a:xfrm>
              </p:grpSpPr>
              <p:sp>
                <p:nvSpPr>
                  <p:cNvPr id="40" name="Rahmen 39"/>
                  <p:cNvSpPr/>
                  <p:nvPr/>
                </p:nvSpPr>
                <p:spPr>
                  <a:xfrm>
                    <a:off x="9622620" y="3408737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S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" name="Rahmen 17"/>
                  <p:cNvSpPr/>
                  <p:nvPr/>
                </p:nvSpPr>
                <p:spPr>
                  <a:xfrm>
                    <a:off x="8588393" y="3422667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T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" name="Rahmen 19"/>
                  <p:cNvSpPr/>
                  <p:nvPr/>
                </p:nvSpPr>
                <p:spPr>
                  <a:xfrm>
                    <a:off x="4313432" y="4408348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K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Rahmen 20"/>
                  <p:cNvSpPr/>
                  <p:nvPr/>
                </p:nvSpPr>
                <p:spPr>
                  <a:xfrm>
                    <a:off x="5347555" y="4432324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O</a:t>
                    </a:r>
                  </a:p>
                </p:txBody>
              </p:sp>
              <p:sp>
                <p:nvSpPr>
                  <p:cNvPr id="23" name="Rahmen 22"/>
                  <p:cNvSpPr/>
                  <p:nvPr/>
                </p:nvSpPr>
                <p:spPr>
                  <a:xfrm>
                    <a:off x="6381679" y="4412285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S</a:t>
                    </a:r>
                  </a:p>
                </p:txBody>
              </p:sp>
              <p:sp>
                <p:nvSpPr>
                  <p:cNvPr id="24" name="Rahmen 23"/>
                  <p:cNvSpPr/>
                  <p:nvPr/>
                </p:nvSpPr>
                <p:spPr>
                  <a:xfrm>
                    <a:off x="8449926" y="4466360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E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6" name="Rahmen 25"/>
                  <p:cNvSpPr/>
                  <p:nvPr/>
                </p:nvSpPr>
                <p:spPr>
                  <a:xfrm>
                    <a:off x="9463500" y="4498653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1"/>
                        </a:solidFill>
                      </a:rPr>
                      <a:t>N</a:t>
                    </a:r>
                  </a:p>
                </p:txBody>
              </p:sp>
            </p:grpSp>
            <p:sp>
              <p:nvSpPr>
                <p:cNvPr id="38" name="Rechteck 37"/>
                <p:cNvSpPr/>
                <p:nvPr/>
              </p:nvSpPr>
              <p:spPr>
                <a:xfrm>
                  <a:off x="9365891" y="4623639"/>
                  <a:ext cx="627933" cy="24236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43" name="Rahmen 42"/>
            <p:cNvSpPr/>
            <p:nvPr/>
          </p:nvSpPr>
          <p:spPr>
            <a:xfrm>
              <a:off x="6432417" y="4159335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T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842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712370" y="1802015"/>
            <a:ext cx="9047074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400"/>
              <a:t>Wie nennt man den Wert nach dem die Gebühren berechnet werden?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1469036" y="3255669"/>
            <a:ext cx="9484295" cy="930426"/>
            <a:chOff x="1469036" y="3255669"/>
            <a:chExt cx="9484295" cy="930426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1469036" y="3266219"/>
              <a:ext cx="6613103" cy="919876"/>
              <a:chOff x="3202413" y="3087672"/>
              <a:chExt cx="6613103" cy="919876"/>
            </a:xfrm>
          </p:grpSpPr>
          <p:grpSp>
            <p:nvGrpSpPr>
              <p:cNvPr id="16" name="Gruppieren 15"/>
              <p:cNvGrpSpPr/>
              <p:nvPr/>
            </p:nvGrpSpPr>
            <p:grpSpPr>
              <a:xfrm>
                <a:off x="3202413" y="3087672"/>
                <a:ext cx="5649702" cy="919876"/>
                <a:chOff x="1675830" y="3186239"/>
                <a:chExt cx="5649702" cy="919876"/>
              </a:xfrm>
            </p:grpSpPr>
            <p:sp>
              <p:nvSpPr>
                <p:cNvPr id="14" name="Rahmen 13"/>
                <p:cNvSpPr/>
                <p:nvPr/>
              </p:nvSpPr>
              <p:spPr>
                <a:xfrm>
                  <a:off x="1675830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>
                      <a:solidFill>
                        <a:schemeClr val="tx2">
                          <a:lumMod val="75000"/>
                        </a:schemeClr>
                      </a:solidFill>
                    </a:rPr>
                    <a:t>S</a:t>
                  </a:r>
                </a:p>
              </p:txBody>
            </p:sp>
            <p:sp>
              <p:nvSpPr>
                <p:cNvPr id="30" name="Rahmen 29"/>
                <p:cNvSpPr/>
                <p:nvPr/>
              </p:nvSpPr>
              <p:spPr>
                <a:xfrm>
                  <a:off x="2620220" y="3191715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ahmen 30"/>
                <p:cNvSpPr/>
                <p:nvPr/>
              </p:nvSpPr>
              <p:spPr>
                <a:xfrm>
                  <a:off x="3556291" y="3186631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R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Rahmen 33"/>
                <p:cNvSpPr/>
                <p:nvPr/>
              </p:nvSpPr>
              <p:spPr>
                <a:xfrm>
                  <a:off x="4500681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ahmen 34"/>
                <p:cNvSpPr/>
                <p:nvPr/>
              </p:nvSpPr>
              <p:spPr>
                <a:xfrm>
                  <a:off x="5466742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I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ahmen 38"/>
                <p:cNvSpPr/>
                <p:nvPr/>
              </p:nvSpPr>
              <p:spPr>
                <a:xfrm>
                  <a:off x="6411132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Rahmen 39"/>
              <p:cNvSpPr/>
              <p:nvPr/>
            </p:nvSpPr>
            <p:spPr>
              <a:xfrm>
                <a:off x="8901116" y="3087672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W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" name="Rahmen 17"/>
            <p:cNvSpPr/>
            <p:nvPr/>
          </p:nvSpPr>
          <p:spPr>
            <a:xfrm>
              <a:off x="8131140" y="3266219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E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ahmen 19"/>
            <p:cNvSpPr/>
            <p:nvPr/>
          </p:nvSpPr>
          <p:spPr>
            <a:xfrm>
              <a:off x="9094541" y="3255669"/>
              <a:ext cx="914400" cy="914400"/>
            </a:xfrm>
            <a:prstGeom prst="fram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R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ahmen 20"/>
            <p:cNvSpPr/>
            <p:nvPr/>
          </p:nvSpPr>
          <p:spPr>
            <a:xfrm>
              <a:off x="10038931" y="3267711"/>
              <a:ext cx="914400" cy="914400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T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Ovale Legende 21"/>
          <p:cNvSpPr/>
          <p:nvPr/>
        </p:nvSpPr>
        <p:spPr>
          <a:xfrm>
            <a:off x="9211894" y="4667005"/>
            <a:ext cx="1284237" cy="914400"/>
          </a:xfrm>
          <a:prstGeom prst="wedgeEllipseCallout">
            <a:avLst>
              <a:gd name="adj1" fmla="val -25502"/>
              <a:gd name="adj2" fmla="val -99795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6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3321707" y="1796306"/>
            <a:ext cx="5548586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Was regelt der § 22 I S.1 GKG?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1469036" y="3274646"/>
            <a:ext cx="8521736" cy="3018497"/>
            <a:chOff x="1472088" y="3234493"/>
            <a:chExt cx="8521736" cy="3018497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862129" y="5336196"/>
              <a:ext cx="5738532" cy="916794"/>
              <a:chOff x="1862129" y="5336196"/>
              <a:chExt cx="5738532" cy="916794"/>
            </a:xfrm>
          </p:grpSpPr>
          <p:sp>
            <p:nvSpPr>
              <p:cNvPr id="27" name="Rahmen 26"/>
              <p:cNvSpPr/>
              <p:nvPr/>
            </p:nvSpPr>
            <p:spPr>
              <a:xfrm>
                <a:off x="1862129" y="533619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S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ahmen 27"/>
              <p:cNvSpPr/>
              <p:nvPr/>
            </p:nvSpPr>
            <p:spPr>
              <a:xfrm>
                <a:off x="2864507" y="533619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C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ahmen 31"/>
              <p:cNvSpPr/>
              <p:nvPr/>
            </p:nvSpPr>
            <p:spPr>
              <a:xfrm>
                <a:off x="3831420" y="533619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H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ahmen 32"/>
              <p:cNvSpPr/>
              <p:nvPr/>
            </p:nvSpPr>
            <p:spPr>
              <a:xfrm>
                <a:off x="4784502" y="5338590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U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Rahmen 35"/>
              <p:cNvSpPr/>
              <p:nvPr/>
            </p:nvSpPr>
            <p:spPr>
              <a:xfrm>
                <a:off x="5737584" y="533619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L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ahmen 36"/>
              <p:cNvSpPr/>
              <p:nvPr/>
            </p:nvSpPr>
            <p:spPr>
              <a:xfrm>
                <a:off x="6686261" y="533619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D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uppieren 11"/>
            <p:cNvGrpSpPr/>
            <p:nvPr/>
          </p:nvGrpSpPr>
          <p:grpSpPr>
            <a:xfrm>
              <a:off x="1472088" y="3234493"/>
              <a:ext cx="6478543" cy="924783"/>
              <a:chOff x="1472088" y="3234493"/>
              <a:chExt cx="6478543" cy="924783"/>
            </a:xfrm>
          </p:grpSpPr>
          <p:grpSp>
            <p:nvGrpSpPr>
              <p:cNvPr id="16" name="Gruppieren 15"/>
              <p:cNvGrpSpPr/>
              <p:nvPr/>
            </p:nvGrpSpPr>
            <p:grpSpPr>
              <a:xfrm>
                <a:off x="1472088" y="3234493"/>
                <a:ext cx="5671373" cy="924783"/>
                <a:chOff x="1654159" y="3176248"/>
                <a:chExt cx="5671373" cy="924783"/>
              </a:xfrm>
            </p:grpSpPr>
            <p:sp>
              <p:nvSpPr>
                <p:cNvPr id="14" name="Rahmen 13"/>
                <p:cNvSpPr/>
                <p:nvPr/>
              </p:nvSpPr>
              <p:spPr>
                <a:xfrm>
                  <a:off x="1654159" y="3176248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A</a:t>
                  </a:r>
                  <a:endParaRPr lang="de-DE" sz="36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30" name="Rahmen 29"/>
                <p:cNvSpPr/>
                <p:nvPr/>
              </p:nvSpPr>
              <p:spPr>
                <a:xfrm>
                  <a:off x="2605225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ahmen 30"/>
                <p:cNvSpPr/>
                <p:nvPr/>
              </p:nvSpPr>
              <p:spPr>
                <a:xfrm>
                  <a:off x="3556291" y="3186631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Rahmen 33"/>
                <p:cNvSpPr/>
                <p:nvPr/>
              </p:nvSpPr>
              <p:spPr>
                <a:xfrm>
                  <a:off x="4500681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R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ahmen 34"/>
                <p:cNvSpPr/>
                <p:nvPr/>
              </p:nvSpPr>
              <p:spPr>
                <a:xfrm>
                  <a:off x="5466742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A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ahmen 38"/>
                <p:cNvSpPr/>
                <p:nvPr/>
              </p:nvSpPr>
              <p:spPr>
                <a:xfrm>
                  <a:off x="6411132" y="3186239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G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echteck 7"/>
              <p:cNvSpPr/>
              <p:nvPr/>
            </p:nvSpPr>
            <p:spPr>
              <a:xfrm>
                <a:off x="7322698" y="3547611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" name="Gruppieren 12"/>
            <p:cNvGrpSpPr/>
            <p:nvPr/>
          </p:nvGrpSpPr>
          <p:grpSpPr>
            <a:xfrm>
              <a:off x="2480726" y="4268701"/>
              <a:ext cx="7513098" cy="933322"/>
              <a:chOff x="2480726" y="4268701"/>
              <a:chExt cx="7513098" cy="933322"/>
            </a:xfrm>
          </p:grpSpPr>
          <p:grpSp>
            <p:nvGrpSpPr>
              <p:cNvPr id="4" name="Gruppieren 3"/>
              <p:cNvGrpSpPr/>
              <p:nvPr/>
            </p:nvGrpSpPr>
            <p:grpSpPr>
              <a:xfrm>
                <a:off x="2480726" y="4268701"/>
                <a:ext cx="6714684" cy="933322"/>
                <a:chOff x="3805831" y="4446884"/>
                <a:chExt cx="6714684" cy="933322"/>
              </a:xfrm>
            </p:grpSpPr>
            <p:sp>
              <p:nvSpPr>
                <p:cNvPr id="40" name="Rahmen 39"/>
                <p:cNvSpPr/>
                <p:nvPr/>
              </p:nvSpPr>
              <p:spPr>
                <a:xfrm>
                  <a:off x="3805831" y="4446884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ahmen 17"/>
                <p:cNvSpPr/>
                <p:nvPr/>
              </p:nvSpPr>
              <p:spPr>
                <a:xfrm>
                  <a:off x="4775810" y="445571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ahmen 19"/>
                <p:cNvSpPr/>
                <p:nvPr/>
              </p:nvSpPr>
              <p:spPr>
                <a:xfrm>
                  <a:off x="5741871" y="445571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ahmen 20"/>
                <p:cNvSpPr/>
                <p:nvPr/>
              </p:nvSpPr>
              <p:spPr>
                <a:xfrm>
                  <a:off x="6707932" y="445571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ahmen 22"/>
                <p:cNvSpPr/>
                <p:nvPr/>
              </p:nvSpPr>
              <p:spPr>
                <a:xfrm>
                  <a:off x="7673993" y="445571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ahmen 23"/>
                <p:cNvSpPr/>
                <p:nvPr/>
              </p:nvSpPr>
              <p:spPr>
                <a:xfrm>
                  <a:off x="8640054" y="446580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" name="Rahmen 25"/>
                <p:cNvSpPr/>
                <p:nvPr/>
              </p:nvSpPr>
              <p:spPr>
                <a:xfrm>
                  <a:off x="9606115" y="446580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R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8" name="Rechteck 37"/>
              <p:cNvSpPr/>
              <p:nvPr/>
            </p:nvSpPr>
            <p:spPr>
              <a:xfrm>
                <a:off x="9365891" y="4623639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41" name="Ovale Legende 40"/>
          <p:cNvSpPr/>
          <p:nvPr/>
        </p:nvSpPr>
        <p:spPr>
          <a:xfrm>
            <a:off x="8735158" y="2396206"/>
            <a:ext cx="1284237" cy="914400"/>
          </a:xfrm>
          <a:prstGeom prst="wedgeEllipseCallout">
            <a:avLst>
              <a:gd name="adj1" fmla="val -172575"/>
              <a:gd name="adj2" fmla="val 5594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</a:p>
        </p:txBody>
      </p:sp>
      <p:sp>
        <p:nvSpPr>
          <p:cNvPr id="42" name="Ovale Legende 41"/>
          <p:cNvSpPr/>
          <p:nvPr/>
        </p:nvSpPr>
        <p:spPr>
          <a:xfrm>
            <a:off x="507330" y="4520984"/>
            <a:ext cx="1284237" cy="914400"/>
          </a:xfrm>
          <a:prstGeom prst="wedgeEllipseCallout">
            <a:avLst>
              <a:gd name="adj1" fmla="val 90055"/>
              <a:gd name="adj2" fmla="val -3094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11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1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3321707" y="1796306"/>
            <a:ext cx="5548586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Was regelt der § 29 Nr.1 GKG?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1472088" y="3234493"/>
            <a:ext cx="8560231" cy="2992485"/>
            <a:chOff x="1472088" y="3234493"/>
            <a:chExt cx="8560231" cy="2992485"/>
          </a:xfrm>
        </p:grpSpPr>
        <p:grpSp>
          <p:nvGrpSpPr>
            <p:cNvPr id="4" name="Gruppieren 3"/>
            <p:cNvGrpSpPr/>
            <p:nvPr/>
          </p:nvGrpSpPr>
          <p:grpSpPr>
            <a:xfrm>
              <a:off x="2480726" y="4268701"/>
              <a:ext cx="6714684" cy="933322"/>
              <a:chOff x="3805831" y="4446884"/>
              <a:chExt cx="6714684" cy="933322"/>
            </a:xfrm>
          </p:grpSpPr>
          <p:sp>
            <p:nvSpPr>
              <p:cNvPr id="40" name="Rahmen 39"/>
              <p:cNvSpPr/>
              <p:nvPr/>
            </p:nvSpPr>
            <p:spPr>
              <a:xfrm>
                <a:off x="3805831" y="4446884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E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ahmen 17"/>
              <p:cNvSpPr/>
              <p:nvPr/>
            </p:nvSpPr>
            <p:spPr>
              <a:xfrm>
                <a:off x="4775810" y="445571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I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ahmen 19"/>
              <p:cNvSpPr/>
              <p:nvPr/>
            </p:nvSpPr>
            <p:spPr>
              <a:xfrm>
                <a:off x="5741871" y="445571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D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ahmen 20"/>
              <p:cNvSpPr/>
              <p:nvPr/>
            </p:nvSpPr>
            <p:spPr>
              <a:xfrm>
                <a:off x="6707932" y="445571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U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ahmen 22"/>
              <p:cNvSpPr/>
              <p:nvPr/>
            </p:nvSpPr>
            <p:spPr>
              <a:xfrm>
                <a:off x="7673993" y="445571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N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ahmen 23"/>
              <p:cNvSpPr/>
              <p:nvPr/>
            </p:nvSpPr>
            <p:spPr>
              <a:xfrm>
                <a:off x="8640054" y="446580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G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ahmen 25"/>
              <p:cNvSpPr/>
              <p:nvPr/>
            </p:nvSpPr>
            <p:spPr>
              <a:xfrm>
                <a:off x="9606115" y="446580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S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" name="Gruppieren 1"/>
            <p:cNvGrpSpPr/>
            <p:nvPr/>
          </p:nvGrpSpPr>
          <p:grpSpPr>
            <a:xfrm>
              <a:off x="1472088" y="3234493"/>
              <a:ext cx="6442539" cy="924783"/>
              <a:chOff x="1472088" y="3234493"/>
              <a:chExt cx="6442539" cy="924783"/>
            </a:xfrm>
          </p:grpSpPr>
          <p:grpSp>
            <p:nvGrpSpPr>
              <p:cNvPr id="16" name="Gruppieren 15"/>
              <p:cNvGrpSpPr/>
              <p:nvPr/>
            </p:nvGrpSpPr>
            <p:grpSpPr>
              <a:xfrm>
                <a:off x="1472088" y="3234493"/>
                <a:ext cx="5671373" cy="924783"/>
                <a:chOff x="1654159" y="3176248"/>
                <a:chExt cx="5671373" cy="924783"/>
              </a:xfrm>
            </p:grpSpPr>
            <p:sp>
              <p:nvSpPr>
                <p:cNvPr id="14" name="Rahmen 13"/>
                <p:cNvSpPr/>
                <p:nvPr/>
              </p:nvSpPr>
              <p:spPr>
                <a:xfrm>
                  <a:off x="1654159" y="3176248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2">
                          <a:lumMod val="75000"/>
                        </a:schemeClr>
                      </a:solidFill>
                    </a:rPr>
                    <a:t>E</a:t>
                  </a:r>
                  <a:endParaRPr lang="de-DE" sz="3600" b="1" dirty="0">
                    <a:solidFill>
                      <a:schemeClr val="tx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30" name="Rahmen 29"/>
                <p:cNvSpPr/>
                <p:nvPr/>
              </p:nvSpPr>
              <p:spPr>
                <a:xfrm>
                  <a:off x="2605225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ahmen 30"/>
                <p:cNvSpPr/>
                <p:nvPr/>
              </p:nvSpPr>
              <p:spPr>
                <a:xfrm>
                  <a:off x="3556291" y="3186631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Rahmen 33"/>
                <p:cNvSpPr/>
                <p:nvPr/>
              </p:nvSpPr>
              <p:spPr>
                <a:xfrm>
                  <a:off x="4500681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ahmen 34"/>
                <p:cNvSpPr/>
                <p:nvPr/>
              </p:nvSpPr>
              <p:spPr>
                <a:xfrm>
                  <a:off x="5466742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C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ahmen 38"/>
                <p:cNvSpPr/>
                <p:nvPr/>
              </p:nvSpPr>
              <p:spPr>
                <a:xfrm>
                  <a:off x="6411132" y="318623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H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8" name="Rechteck 37"/>
              <p:cNvSpPr/>
              <p:nvPr/>
            </p:nvSpPr>
            <p:spPr>
              <a:xfrm>
                <a:off x="7286694" y="3610460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" name="Gruppieren 2"/>
            <p:cNvGrpSpPr/>
            <p:nvPr/>
          </p:nvGrpSpPr>
          <p:grpSpPr>
            <a:xfrm>
              <a:off x="2135681" y="4604717"/>
              <a:ext cx="7896638" cy="1622261"/>
              <a:chOff x="1862129" y="4630729"/>
              <a:chExt cx="7896638" cy="1622261"/>
            </a:xfrm>
          </p:grpSpPr>
          <p:grpSp>
            <p:nvGrpSpPr>
              <p:cNvPr id="5" name="Gruppieren 4"/>
              <p:cNvGrpSpPr/>
              <p:nvPr/>
            </p:nvGrpSpPr>
            <p:grpSpPr>
              <a:xfrm>
                <a:off x="1862129" y="5336196"/>
                <a:ext cx="5738532" cy="916794"/>
                <a:chOff x="1862129" y="5336196"/>
                <a:chExt cx="5738532" cy="916794"/>
              </a:xfrm>
            </p:grpSpPr>
            <p:sp>
              <p:nvSpPr>
                <p:cNvPr id="27" name="Rahmen 26"/>
                <p:cNvSpPr/>
                <p:nvPr/>
              </p:nvSpPr>
              <p:spPr>
                <a:xfrm>
                  <a:off x="1862129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ahmen 27"/>
                <p:cNvSpPr/>
                <p:nvPr/>
              </p:nvSpPr>
              <p:spPr>
                <a:xfrm>
                  <a:off x="2864507" y="5336196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C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ahmen 31"/>
                <p:cNvSpPr/>
                <p:nvPr/>
              </p:nvSpPr>
              <p:spPr>
                <a:xfrm>
                  <a:off x="3831420" y="533619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H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Rahmen 32"/>
                <p:cNvSpPr/>
                <p:nvPr/>
              </p:nvSpPr>
              <p:spPr>
                <a:xfrm>
                  <a:off x="4784502" y="5338590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U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ahmen 35"/>
                <p:cNvSpPr/>
                <p:nvPr/>
              </p:nvSpPr>
              <p:spPr>
                <a:xfrm>
                  <a:off x="5737584" y="533619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ahmen 36"/>
                <p:cNvSpPr/>
                <p:nvPr/>
              </p:nvSpPr>
              <p:spPr>
                <a:xfrm>
                  <a:off x="6686261" y="533619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D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1" name="Rechteck 40"/>
              <p:cNvSpPr/>
              <p:nvPr/>
            </p:nvSpPr>
            <p:spPr>
              <a:xfrm>
                <a:off x="9130834" y="4630729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42" name="Ovale Legende 41"/>
          <p:cNvSpPr/>
          <p:nvPr/>
        </p:nvSpPr>
        <p:spPr>
          <a:xfrm>
            <a:off x="260339" y="4618492"/>
            <a:ext cx="1284237" cy="914400"/>
          </a:xfrm>
          <a:prstGeom prst="wedgeEllipseCallout">
            <a:avLst>
              <a:gd name="adj1" fmla="val 93557"/>
              <a:gd name="adj2" fmla="val 57582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Ovale Legende 42"/>
          <p:cNvSpPr/>
          <p:nvPr/>
        </p:nvSpPr>
        <p:spPr>
          <a:xfrm>
            <a:off x="4117994" y="5909073"/>
            <a:ext cx="1284237" cy="914400"/>
          </a:xfrm>
          <a:prstGeom prst="wedgeEllipseCallout">
            <a:avLst>
              <a:gd name="adj1" fmla="val -86199"/>
              <a:gd name="adj2" fmla="val -67008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6299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3321707" y="1796306"/>
            <a:ext cx="5548586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Was regelt der § 29 Nr.2 GKG?</a:t>
            </a:r>
          </a:p>
        </p:txBody>
      </p:sp>
      <p:sp>
        <p:nvSpPr>
          <p:cNvPr id="35" name="Ovale Legende 34"/>
          <p:cNvSpPr/>
          <p:nvPr/>
        </p:nvSpPr>
        <p:spPr>
          <a:xfrm>
            <a:off x="1321528" y="4046485"/>
            <a:ext cx="1284237" cy="914400"/>
          </a:xfrm>
          <a:prstGeom prst="wedgeEllipseCallout">
            <a:avLst>
              <a:gd name="adj1" fmla="val 112233"/>
              <a:gd name="adj2" fmla="val 1844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432060" y="3181532"/>
            <a:ext cx="6729132" cy="3081520"/>
            <a:chOff x="2432060" y="3181532"/>
            <a:chExt cx="6729132" cy="3081520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2432060" y="3181532"/>
              <a:ext cx="6729132" cy="3081520"/>
              <a:chOff x="1534047" y="3194717"/>
              <a:chExt cx="6729132" cy="3081520"/>
            </a:xfrm>
          </p:grpSpPr>
          <p:grpSp>
            <p:nvGrpSpPr>
              <p:cNvPr id="2" name="Gruppieren 1"/>
              <p:cNvGrpSpPr/>
              <p:nvPr/>
            </p:nvGrpSpPr>
            <p:grpSpPr>
              <a:xfrm>
                <a:off x="1534047" y="3194717"/>
                <a:ext cx="5756899" cy="959400"/>
                <a:chOff x="1353439" y="3171154"/>
                <a:chExt cx="5756899" cy="959400"/>
              </a:xfrm>
            </p:grpSpPr>
            <p:grpSp>
              <p:nvGrpSpPr>
                <p:cNvPr id="16" name="Gruppieren 15"/>
                <p:cNvGrpSpPr/>
                <p:nvPr/>
              </p:nvGrpSpPr>
              <p:grpSpPr>
                <a:xfrm>
                  <a:off x="1353439" y="3171154"/>
                  <a:ext cx="4993843" cy="959400"/>
                  <a:chOff x="1535510" y="3112909"/>
                  <a:chExt cx="4993843" cy="959400"/>
                </a:xfrm>
              </p:grpSpPr>
              <p:sp>
                <p:nvSpPr>
                  <p:cNvPr id="14" name="Rahmen 13"/>
                  <p:cNvSpPr/>
                  <p:nvPr/>
                </p:nvSpPr>
                <p:spPr>
                  <a:xfrm>
                    <a:off x="1535510" y="3177616"/>
                    <a:ext cx="914400" cy="879429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>
                        <a:solidFill>
                          <a:schemeClr val="tx2">
                            <a:lumMod val="75000"/>
                          </a:schemeClr>
                        </a:solidFill>
                      </a:rPr>
                      <a:t>U</a:t>
                    </a:r>
                  </a:p>
                </p:txBody>
              </p:sp>
              <p:sp>
                <p:nvSpPr>
                  <p:cNvPr id="30" name="Rahmen 29"/>
                  <p:cNvSpPr/>
                  <p:nvPr/>
                </p:nvSpPr>
                <p:spPr>
                  <a:xfrm>
                    <a:off x="3515907" y="3157909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B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1" name="Rahmen 30"/>
                  <p:cNvSpPr/>
                  <p:nvPr/>
                </p:nvSpPr>
                <p:spPr>
                  <a:xfrm>
                    <a:off x="4565430" y="3135409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E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4" name="Rahmen 33"/>
                  <p:cNvSpPr/>
                  <p:nvPr/>
                </p:nvSpPr>
                <p:spPr>
                  <a:xfrm>
                    <a:off x="5614953" y="3112909"/>
                    <a:ext cx="914400" cy="959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R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8" name="Rechteck 37"/>
                <p:cNvSpPr/>
                <p:nvPr/>
              </p:nvSpPr>
              <p:spPr>
                <a:xfrm>
                  <a:off x="6482405" y="3602214"/>
                  <a:ext cx="627933" cy="24236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8" name="Gruppieren 7"/>
              <p:cNvGrpSpPr/>
              <p:nvPr/>
            </p:nvGrpSpPr>
            <p:grpSpPr>
              <a:xfrm>
                <a:off x="1838881" y="4291948"/>
                <a:ext cx="6424298" cy="1984289"/>
                <a:chOff x="1862129" y="4268701"/>
                <a:chExt cx="6424298" cy="1984289"/>
              </a:xfrm>
            </p:grpSpPr>
            <p:grpSp>
              <p:nvGrpSpPr>
                <p:cNvPr id="4" name="Gruppieren 3"/>
                <p:cNvGrpSpPr/>
                <p:nvPr/>
              </p:nvGrpSpPr>
              <p:grpSpPr>
                <a:xfrm>
                  <a:off x="2480726" y="4268701"/>
                  <a:ext cx="4782562" cy="923229"/>
                  <a:chOff x="3805831" y="4446884"/>
                  <a:chExt cx="4782562" cy="923229"/>
                </a:xfrm>
              </p:grpSpPr>
              <p:sp>
                <p:nvSpPr>
                  <p:cNvPr id="40" name="Rahmen 39"/>
                  <p:cNvSpPr/>
                  <p:nvPr/>
                </p:nvSpPr>
                <p:spPr>
                  <a:xfrm>
                    <a:off x="3805831" y="4446884"/>
                    <a:ext cx="914400" cy="914400"/>
                  </a:xfrm>
                  <a:prstGeom prst="fram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N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" name="Rahmen 17"/>
                  <p:cNvSpPr/>
                  <p:nvPr/>
                </p:nvSpPr>
                <p:spPr>
                  <a:xfrm>
                    <a:off x="4775810" y="4455713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A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" name="Rahmen 19"/>
                  <p:cNvSpPr/>
                  <p:nvPr/>
                </p:nvSpPr>
                <p:spPr>
                  <a:xfrm>
                    <a:off x="5741871" y="4455713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H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Rahmen 20"/>
                  <p:cNvSpPr/>
                  <p:nvPr/>
                </p:nvSpPr>
                <p:spPr>
                  <a:xfrm>
                    <a:off x="6707932" y="4455713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M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" name="Rahmen 22"/>
                  <p:cNvSpPr/>
                  <p:nvPr/>
                </p:nvSpPr>
                <p:spPr>
                  <a:xfrm>
                    <a:off x="7673993" y="4455713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E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5" name="Gruppieren 4"/>
                <p:cNvGrpSpPr/>
                <p:nvPr/>
              </p:nvGrpSpPr>
              <p:grpSpPr>
                <a:xfrm>
                  <a:off x="1862129" y="5336196"/>
                  <a:ext cx="5738532" cy="916794"/>
                  <a:chOff x="1862129" y="5336196"/>
                  <a:chExt cx="5738532" cy="916794"/>
                </a:xfrm>
              </p:grpSpPr>
              <p:sp>
                <p:nvSpPr>
                  <p:cNvPr id="27" name="Rahmen 26"/>
                  <p:cNvSpPr/>
                  <p:nvPr/>
                </p:nvSpPr>
                <p:spPr>
                  <a:xfrm>
                    <a:off x="1862129" y="533619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S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" name="Rahmen 27"/>
                  <p:cNvSpPr/>
                  <p:nvPr/>
                </p:nvSpPr>
                <p:spPr>
                  <a:xfrm>
                    <a:off x="2864507" y="533619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C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2" name="Rahmen 31"/>
                  <p:cNvSpPr/>
                  <p:nvPr/>
                </p:nvSpPr>
                <p:spPr>
                  <a:xfrm>
                    <a:off x="3831420" y="533619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H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3" name="Rahmen 32"/>
                  <p:cNvSpPr/>
                  <p:nvPr/>
                </p:nvSpPr>
                <p:spPr>
                  <a:xfrm>
                    <a:off x="4784502" y="5338590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U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6" name="Rahmen 35"/>
                  <p:cNvSpPr/>
                  <p:nvPr/>
                </p:nvSpPr>
                <p:spPr>
                  <a:xfrm>
                    <a:off x="5737584" y="533619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L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" name="Rahmen 36"/>
                  <p:cNvSpPr/>
                  <p:nvPr/>
                </p:nvSpPr>
                <p:spPr>
                  <a:xfrm>
                    <a:off x="6686261" y="5336196"/>
                    <a:ext cx="914400" cy="914400"/>
                  </a:xfrm>
                  <a:prstGeom prst="fram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de-DE" sz="3600" b="1" dirty="0" smtClean="0">
                        <a:solidFill>
                          <a:schemeClr val="tx1"/>
                        </a:solidFill>
                      </a:rPr>
                      <a:t>D</a:t>
                    </a:r>
                    <a:endParaRPr lang="de-DE" sz="3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1" name="Rechteck 40"/>
                <p:cNvSpPr/>
                <p:nvPr/>
              </p:nvSpPr>
              <p:spPr>
                <a:xfrm>
                  <a:off x="7658494" y="4492362"/>
                  <a:ext cx="627933" cy="24236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sp>
          <p:nvSpPr>
            <p:cNvPr id="42" name="Rahmen 41"/>
            <p:cNvSpPr/>
            <p:nvPr/>
          </p:nvSpPr>
          <p:spPr>
            <a:xfrm>
              <a:off x="3416387" y="3241203"/>
              <a:ext cx="914400" cy="872189"/>
            </a:xfrm>
            <a:prstGeom prst="fram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b="1" dirty="0" smtClean="0">
                  <a:solidFill>
                    <a:schemeClr val="tx1"/>
                  </a:solidFill>
                </a:rPr>
                <a:t>E</a:t>
              </a:r>
              <a:endParaRPr lang="de-DE" sz="3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26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838676" y="1727482"/>
            <a:ext cx="7837073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Begriff für die Erstellung einer Kostenrechnung.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1838676" y="3118571"/>
            <a:ext cx="6552650" cy="1967108"/>
            <a:chOff x="1652696" y="3258056"/>
            <a:chExt cx="6552650" cy="1967108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1652696" y="3258056"/>
              <a:ext cx="3760922" cy="924783"/>
              <a:chOff x="1654159" y="3176248"/>
              <a:chExt cx="3760922" cy="924783"/>
            </a:xfrm>
          </p:grpSpPr>
          <p:sp>
            <p:nvSpPr>
              <p:cNvPr id="14" name="Rahmen 13"/>
              <p:cNvSpPr/>
              <p:nvPr/>
            </p:nvSpPr>
            <p:spPr>
              <a:xfrm>
                <a:off x="1654159" y="3176248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K</a:t>
                </a:r>
                <a:endParaRPr lang="de-DE" sz="36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0" name="Rahmen 29"/>
              <p:cNvSpPr/>
              <p:nvPr/>
            </p:nvSpPr>
            <p:spPr>
              <a:xfrm>
                <a:off x="2605225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O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ahmen 30"/>
              <p:cNvSpPr/>
              <p:nvPr/>
            </p:nvSpPr>
            <p:spPr>
              <a:xfrm>
                <a:off x="3556291" y="3186631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S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ahmen 33"/>
              <p:cNvSpPr/>
              <p:nvPr/>
            </p:nvSpPr>
            <p:spPr>
              <a:xfrm>
                <a:off x="4500681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T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>
              <a:off x="2185057" y="3262983"/>
              <a:ext cx="6020289" cy="1962181"/>
              <a:chOff x="2208305" y="3239736"/>
              <a:chExt cx="6020289" cy="1962181"/>
            </a:xfrm>
          </p:grpSpPr>
          <p:grpSp>
            <p:nvGrpSpPr>
              <p:cNvPr id="4" name="Gruppieren 3"/>
              <p:cNvGrpSpPr/>
              <p:nvPr/>
            </p:nvGrpSpPr>
            <p:grpSpPr>
              <a:xfrm>
                <a:off x="2208305" y="3239736"/>
                <a:ext cx="5217306" cy="1962181"/>
                <a:chOff x="3533410" y="3417919"/>
                <a:chExt cx="5217306" cy="1962181"/>
              </a:xfrm>
            </p:grpSpPr>
            <p:sp>
              <p:nvSpPr>
                <p:cNvPr id="40" name="Rahmen 39"/>
                <p:cNvSpPr/>
                <p:nvPr/>
              </p:nvSpPr>
              <p:spPr>
                <a:xfrm>
                  <a:off x="6828674" y="341791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ahmen 17"/>
                <p:cNvSpPr/>
                <p:nvPr/>
              </p:nvSpPr>
              <p:spPr>
                <a:xfrm>
                  <a:off x="7836316" y="342298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ahmen 19"/>
                <p:cNvSpPr/>
                <p:nvPr/>
              </p:nvSpPr>
              <p:spPr>
                <a:xfrm>
                  <a:off x="3533410" y="443783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A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ahmen 20"/>
                <p:cNvSpPr/>
                <p:nvPr/>
              </p:nvSpPr>
              <p:spPr>
                <a:xfrm>
                  <a:off x="4569166" y="4465700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ahmen 22"/>
                <p:cNvSpPr/>
                <p:nvPr/>
              </p:nvSpPr>
              <p:spPr>
                <a:xfrm>
                  <a:off x="5542976" y="4464952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" name="Gruppieren 4"/>
              <p:cNvGrpSpPr/>
              <p:nvPr/>
            </p:nvGrpSpPr>
            <p:grpSpPr>
              <a:xfrm>
                <a:off x="5191681" y="4248933"/>
                <a:ext cx="2866180" cy="952236"/>
                <a:chOff x="5191681" y="4248933"/>
                <a:chExt cx="2866180" cy="952236"/>
              </a:xfrm>
            </p:grpSpPr>
            <p:sp>
              <p:nvSpPr>
                <p:cNvPr id="27" name="Rahmen 26"/>
                <p:cNvSpPr/>
                <p:nvPr/>
              </p:nvSpPr>
              <p:spPr>
                <a:xfrm>
                  <a:off x="5191681" y="428676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A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ahmen 27"/>
                <p:cNvSpPr/>
                <p:nvPr/>
              </p:nvSpPr>
              <p:spPr>
                <a:xfrm>
                  <a:off x="6154006" y="4270403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ahmen 31"/>
                <p:cNvSpPr/>
                <p:nvPr/>
              </p:nvSpPr>
              <p:spPr>
                <a:xfrm>
                  <a:off x="7143461" y="4248933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Z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1" name="Rechteck 40"/>
              <p:cNvSpPr/>
              <p:nvPr/>
            </p:nvSpPr>
            <p:spPr>
              <a:xfrm>
                <a:off x="7600661" y="3580816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35" name="Ovale Legende 34"/>
          <p:cNvSpPr/>
          <p:nvPr/>
        </p:nvSpPr>
        <p:spPr>
          <a:xfrm>
            <a:off x="5169494" y="5451135"/>
            <a:ext cx="1284237" cy="914400"/>
          </a:xfrm>
          <a:prstGeom prst="wedgeEllipseCallout">
            <a:avLst>
              <a:gd name="adj1" fmla="val 80717"/>
              <a:gd name="adj2" fmla="val -8668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Ovale Legende 35"/>
          <p:cNvSpPr/>
          <p:nvPr/>
        </p:nvSpPr>
        <p:spPr>
          <a:xfrm>
            <a:off x="8919281" y="4018665"/>
            <a:ext cx="1284237" cy="914400"/>
          </a:xfrm>
          <a:prstGeom prst="wedgeEllipseCallout">
            <a:avLst>
              <a:gd name="adj1" fmla="val -117714"/>
              <a:gd name="adj2" fmla="val 13319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4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7.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155435" y="2014920"/>
            <a:ext cx="10226755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/>
              <a:t>Wie nennt man die Registrierung einer Kostenrechnung bei der KEJ?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1967402" y="3293322"/>
            <a:ext cx="7741028" cy="1974364"/>
            <a:chOff x="293585" y="3250800"/>
            <a:chExt cx="7741028" cy="1974364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1622706" y="3250800"/>
              <a:ext cx="3790912" cy="932039"/>
              <a:chOff x="1624169" y="3168992"/>
              <a:chExt cx="3790912" cy="932039"/>
            </a:xfrm>
          </p:grpSpPr>
          <p:sp>
            <p:nvSpPr>
              <p:cNvPr id="14" name="Rahmen 13"/>
              <p:cNvSpPr/>
              <p:nvPr/>
            </p:nvSpPr>
            <p:spPr>
              <a:xfrm>
                <a:off x="1624169" y="3168992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>
                    <a:solidFill>
                      <a:schemeClr val="tx2">
                        <a:lumMod val="75000"/>
                      </a:schemeClr>
                    </a:solidFill>
                  </a:rPr>
                  <a:t>S</a:t>
                </a:r>
              </a:p>
            </p:txBody>
          </p:sp>
          <p:sp>
            <p:nvSpPr>
              <p:cNvPr id="30" name="Rahmen 29"/>
              <p:cNvSpPr/>
              <p:nvPr/>
            </p:nvSpPr>
            <p:spPr>
              <a:xfrm>
                <a:off x="2605225" y="3186239"/>
                <a:ext cx="914400" cy="914400"/>
              </a:xfrm>
              <a:prstGeom prst="fram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O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ahmen 30"/>
              <p:cNvSpPr/>
              <p:nvPr/>
            </p:nvSpPr>
            <p:spPr>
              <a:xfrm>
                <a:off x="3556291" y="3186631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L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ahmen 33"/>
              <p:cNvSpPr/>
              <p:nvPr/>
            </p:nvSpPr>
            <p:spPr>
              <a:xfrm>
                <a:off x="4500681" y="3186239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L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uppieren 7"/>
            <p:cNvGrpSpPr/>
            <p:nvPr/>
          </p:nvGrpSpPr>
          <p:grpSpPr>
            <a:xfrm>
              <a:off x="293585" y="3638741"/>
              <a:ext cx="7741028" cy="1586423"/>
              <a:chOff x="316833" y="3615494"/>
              <a:chExt cx="7741028" cy="1586423"/>
            </a:xfrm>
          </p:grpSpPr>
          <p:grpSp>
            <p:nvGrpSpPr>
              <p:cNvPr id="4" name="Gruppieren 3"/>
              <p:cNvGrpSpPr/>
              <p:nvPr/>
            </p:nvGrpSpPr>
            <p:grpSpPr>
              <a:xfrm>
                <a:off x="316833" y="4248933"/>
                <a:ext cx="4815438" cy="952984"/>
                <a:chOff x="1641938" y="4427116"/>
                <a:chExt cx="4815438" cy="952984"/>
              </a:xfrm>
            </p:grpSpPr>
            <p:sp>
              <p:nvSpPr>
                <p:cNvPr id="40" name="Rahmen 39"/>
                <p:cNvSpPr/>
                <p:nvPr/>
              </p:nvSpPr>
              <p:spPr>
                <a:xfrm>
                  <a:off x="1641938" y="442711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S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Rahmen 17"/>
                <p:cNvSpPr/>
                <p:nvPr/>
              </p:nvSpPr>
              <p:spPr>
                <a:xfrm>
                  <a:off x="2618198" y="4434575"/>
                  <a:ext cx="914400" cy="914400"/>
                </a:xfrm>
                <a:prstGeom prst="fram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T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ahmen 19"/>
                <p:cNvSpPr/>
                <p:nvPr/>
              </p:nvSpPr>
              <p:spPr>
                <a:xfrm>
                  <a:off x="3595356" y="4448586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E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ahmen 20"/>
                <p:cNvSpPr/>
                <p:nvPr/>
              </p:nvSpPr>
              <p:spPr>
                <a:xfrm>
                  <a:off x="4569166" y="4465700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ahmen 22"/>
                <p:cNvSpPr/>
                <p:nvPr/>
              </p:nvSpPr>
              <p:spPr>
                <a:xfrm>
                  <a:off x="5542976" y="4464952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L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" name="Gruppieren 4"/>
              <p:cNvGrpSpPr/>
              <p:nvPr/>
            </p:nvGrpSpPr>
            <p:grpSpPr>
              <a:xfrm>
                <a:off x="5191681" y="4248933"/>
                <a:ext cx="2866180" cy="952236"/>
                <a:chOff x="5191681" y="4248933"/>
                <a:chExt cx="2866180" cy="952236"/>
              </a:xfrm>
            </p:grpSpPr>
            <p:sp>
              <p:nvSpPr>
                <p:cNvPr id="27" name="Rahmen 26"/>
                <p:cNvSpPr/>
                <p:nvPr/>
              </p:nvSpPr>
              <p:spPr>
                <a:xfrm>
                  <a:off x="5191681" y="4286769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U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ahmen 27"/>
                <p:cNvSpPr/>
                <p:nvPr/>
              </p:nvSpPr>
              <p:spPr>
                <a:xfrm>
                  <a:off x="6154006" y="427040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ahmen 31"/>
                <p:cNvSpPr/>
                <p:nvPr/>
              </p:nvSpPr>
              <p:spPr>
                <a:xfrm>
                  <a:off x="7143461" y="4248933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G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1" name="Rechteck 40"/>
              <p:cNvSpPr/>
              <p:nvPr/>
            </p:nvSpPr>
            <p:spPr>
              <a:xfrm>
                <a:off x="5933268" y="3615494"/>
                <a:ext cx="627933" cy="24236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33" name="Ovale Legende 32"/>
          <p:cNvSpPr/>
          <p:nvPr/>
        </p:nvSpPr>
        <p:spPr>
          <a:xfrm>
            <a:off x="1121967" y="3245549"/>
            <a:ext cx="1284237" cy="914400"/>
          </a:xfrm>
          <a:prstGeom prst="wedgeEllipseCallout">
            <a:avLst>
              <a:gd name="adj1" fmla="val 197442"/>
              <a:gd name="adj2" fmla="val 3299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10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5" name="Ovale Legende 34"/>
          <p:cNvSpPr/>
          <p:nvPr/>
        </p:nvSpPr>
        <p:spPr>
          <a:xfrm>
            <a:off x="4049690" y="5637336"/>
            <a:ext cx="1284237" cy="914400"/>
          </a:xfrm>
          <a:prstGeom prst="wedgeEllipseCallout">
            <a:avLst>
              <a:gd name="adj1" fmla="val -92034"/>
              <a:gd name="adj2" fmla="val -8176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63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8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2333306" y="1918622"/>
            <a:ext cx="6740951" cy="74938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Wie nennt man Kosten für Zustellungen?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1967402" y="4314702"/>
            <a:ext cx="7741028" cy="952984"/>
            <a:chOff x="316833" y="4248933"/>
            <a:chExt cx="7741028" cy="95298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316833" y="4248933"/>
              <a:ext cx="4815438" cy="952984"/>
              <a:chOff x="1641938" y="4427116"/>
              <a:chExt cx="4815438" cy="952984"/>
            </a:xfrm>
          </p:grpSpPr>
          <p:sp>
            <p:nvSpPr>
              <p:cNvPr id="40" name="Rahmen 39"/>
              <p:cNvSpPr/>
              <p:nvPr/>
            </p:nvSpPr>
            <p:spPr>
              <a:xfrm>
                <a:off x="1641938" y="442711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A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ahmen 17"/>
              <p:cNvSpPr/>
              <p:nvPr/>
            </p:nvSpPr>
            <p:spPr>
              <a:xfrm>
                <a:off x="2618198" y="4434575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>
                    <a:solidFill>
                      <a:schemeClr val="tx1"/>
                    </a:solidFill>
                  </a:rPr>
                  <a:t>U</a:t>
                </a:r>
              </a:p>
            </p:txBody>
          </p:sp>
          <p:sp>
            <p:nvSpPr>
              <p:cNvPr id="20" name="Rahmen 19"/>
              <p:cNvSpPr/>
              <p:nvPr/>
            </p:nvSpPr>
            <p:spPr>
              <a:xfrm>
                <a:off x="3595356" y="4448586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S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ahmen 20"/>
              <p:cNvSpPr/>
              <p:nvPr/>
            </p:nvSpPr>
            <p:spPr>
              <a:xfrm>
                <a:off x="4569166" y="4465700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L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ahmen 22"/>
              <p:cNvSpPr/>
              <p:nvPr/>
            </p:nvSpPr>
            <p:spPr>
              <a:xfrm>
                <a:off x="5542976" y="4464952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A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uppieren 4"/>
            <p:cNvGrpSpPr/>
            <p:nvPr/>
          </p:nvGrpSpPr>
          <p:grpSpPr>
            <a:xfrm>
              <a:off x="5191681" y="4248933"/>
              <a:ext cx="2866180" cy="952236"/>
              <a:chOff x="5191681" y="4248933"/>
              <a:chExt cx="2866180" cy="952236"/>
            </a:xfrm>
          </p:grpSpPr>
          <p:sp>
            <p:nvSpPr>
              <p:cNvPr id="27" name="Rahmen 26"/>
              <p:cNvSpPr/>
              <p:nvPr/>
            </p:nvSpPr>
            <p:spPr>
              <a:xfrm>
                <a:off x="5191681" y="4286769"/>
                <a:ext cx="914400" cy="914400"/>
              </a:xfrm>
              <a:prstGeom prst="fram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G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ahmen 27"/>
              <p:cNvSpPr/>
              <p:nvPr/>
            </p:nvSpPr>
            <p:spPr>
              <a:xfrm>
                <a:off x="6154006" y="427040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E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ahmen 31"/>
              <p:cNvSpPr/>
              <p:nvPr/>
            </p:nvSpPr>
            <p:spPr>
              <a:xfrm>
                <a:off x="7143461" y="4248933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N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2" name="Ovale Legende 21"/>
          <p:cNvSpPr/>
          <p:nvPr/>
        </p:nvSpPr>
        <p:spPr>
          <a:xfrm>
            <a:off x="5498603" y="2960190"/>
            <a:ext cx="1284237" cy="914400"/>
          </a:xfrm>
          <a:prstGeom prst="wedgeEllipseCallout">
            <a:avLst>
              <a:gd name="adj1" fmla="val 98226"/>
              <a:gd name="adj2" fmla="val 10512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Kreuzworträtsel  Ü023z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679508" y="1474931"/>
            <a:ext cx="9234253" cy="98350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800"/>
              <a:t>Was regelt der § 41 GKG?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2730655" y="3917132"/>
            <a:ext cx="7010503" cy="2031866"/>
            <a:chOff x="1064727" y="2969594"/>
            <a:chExt cx="7010503" cy="2031866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1064727" y="2969594"/>
              <a:ext cx="7010503" cy="2031866"/>
              <a:chOff x="1064727" y="2969594"/>
              <a:chExt cx="7010503" cy="2031866"/>
            </a:xfrm>
          </p:grpSpPr>
          <p:sp>
            <p:nvSpPr>
              <p:cNvPr id="31" name="Rahmen 30"/>
              <p:cNvSpPr/>
              <p:nvPr/>
            </p:nvSpPr>
            <p:spPr>
              <a:xfrm>
                <a:off x="6153707" y="4048217"/>
                <a:ext cx="914400" cy="914400"/>
              </a:xfrm>
              <a:prstGeom prst="fram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b="1" dirty="0" smtClean="0">
                    <a:solidFill>
                      <a:schemeClr val="tx1"/>
                    </a:solidFill>
                  </a:rPr>
                  <a:t>E</a:t>
                </a:r>
                <a:endParaRPr lang="de-DE" sz="3600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" name="Gruppieren 2"/>
              <p:cNvGrpSpPr/>
              <p:nvPr/>
            </p:nvGrpSpPr>
            <p:grpSpPr>
              <a:xfrm>
                <a:off x="1064727" y="2969594"/>
                <a:ext cx="7010503" cy="2031866"/>
                <a:chOff x="1064727" y="2969594"/>
                <a:chExt cx="7010503" cy="2031866"/>
              </a:xfrm>
            </p:grpSpPr>
            <p:grpSp>
              <p:nvGrpSpPr>
                <p:cNvPr id="8" name="Gruppieren 7"/>
                <p:cNvGrpSpPr/>
                <p:nvPr/>
              </p:nvGrpSpPr>
              <p:grpSpPr>
                <a:xfrm>
                  <a:off x="1064727" y="2969594"/>
                  <a:ext cx="4963831" cy="2031866"/>
                  <a:chOff x="-1809024" y="4208752"/>
                  <a:chExt cx="4963831" cy="2031866"/>
                </a:xfrm>
              </p:grpSpPr>
              <p:grpSp>
                <p:nvGrpSpPr>
                  <p:cNvPr id="4" name="Gruppieren 3"/>
                  <p:cNvGrpSpPr/>
                  <p:nvPr/>
                </p:nvGrpSpPr>
                <p:grpSpPr>
                  <a:xfrm>
                    <a:off x="-1809024" y="4208752"/>
                    <a:ext cx="3835830" cy="2015695"/>
                    <a:chOff x="-483919" y="4386935"/>
                    <a:chExt cx="3835830" cy="2015695"/>
                  </a:xfrm>
                </p:grpSpPr>
                <p:sp>
                  <p:nvSpPr>
                    <p:cNvPr id="40" name="Rahmen 39"/>
                    <p:cNvSpPr/>
                    <p:nvPr/>
                  </p:nvSpPr>
                  <p:spPr>
                    <a:xfrm>
                      <a:off x="-483919" y="438693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" name="Rahmen 17"/>
                    <p:cNvSpPr/>
                    <p:nvPr/>
                  </p:nvSpPr>
                  <p:spPr>
                    <a:xfrm>
                      <a:off x="489891" y="4387742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" name="Rahmen 19"/>
                    <p:cNvSpPr/>
                    <p:nvPr/>
                  </p:nvSpPr>
                  <p:spPr>
                    <a:xfrm>
                      <a:off x="1463701" y="4396745"/>
                      <a:ext cx="914400" cy="914400"/>
                    </a:xfrm>
                    <a:prstGeom prst="frame">
                      <a:avLst/>
                    </a:pr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" name="Rahmen 20"/>
                    <p:cNvSpPr/>
                    <p:nvPr/>
                  </p:nvSpPr>
                  <p:spPr>
                    <a:xfrm>
                      <a:off x="2437511" y="4410581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3" name="Rahmen 22"/>
                    <p:cNvSpPr/>
                    <p:nvPr/>
                  </p:nvSpPr>
                  <p:spPr>
                    <a:xfrm>
                      <a:off x="549301" y="5488230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" name="Gruppieren 4"/>
                  <p:cNvGrpSpPr/>
                  <p:nvPr/>
                </p:nvGrpSpPr>
                <p:grpSpPr>
                  <a:xfrm>
                    <a:off x="196476" y="5310047"/>
                    <a:ext cx="2958331" cy="930571"/>
                    <a:chOff x="196476" y="5310047"/>
                    <a:chExt cx="2958331" cy="930571"/>
                  </a:xfrm>
                </p:grpSpPr>
                <p:sp>
                  <p:nvSpPr>
                    <p:cNvPr id="27" name="Rahmen 26"/>
                    <p:cNvSpPr/>
                    <p:nvPr/>
                  </p:nvSpPr>
                  <p:spPr>
                    <a:xfrm>
                      <a:off x="196476" y="5323335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" name="Rahmen 27"/>
                    <p:cNvSpPr/>
                    <p:nvPr/>
                  </p:nvSpPr>
                  <p:spPr>
                    <a:xfrm>
                      <a:off x="1219578" y="5326218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2" name="Rahmen 31"/>
                    <p:cNvSpPr/>
                    <p:nvPr/>
                  </p:nvSpPr>
                  <p:spPr>
                    <a:xfrm>
                      <a:off x="2240407" y="5310047"/>
                      <a:ext cx="914400" cy="914400"/>
                    </a:xfrm>
                    <a:prstGeom prst="frame">
                      <a:avLst/>
                    </a:prstGeom>
                    <a:solidFill>
                      <a:schemeClr val="tx2">
                        <a:lumMod val="60000"/>
                        <a:lumOff val="40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de-DE" sz="3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de-DE" sz="3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0" name="Rahmen 29"/>
                <p:cNvSpPr/>
                <p:nvPr/>
              </p:nvSpPr>
              <p:spPr>
                <a:xfrm>
                  <a:off x="7160830" y="4016621"/>
                  <a:ext cx="914400" cy="914400"/>
                </a:xfrm>
                <a:prstGeom prst="fram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sz="3600" b="1" dirty="0" smtClean="0">
                      <a:solidFill>
                        <a:schemeClr val="tx1"/>
                      </a:solidFill>
                    </a:rPr>
                    <a:t>N</a:t>
                  </a:r>
                  <a:endParaRPr lang="de-DE" sz="3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33" name="Rechteck 32"/>
            <p:cNvSpPr/>
            <p:nvPr/>
          </p:nvSpPr>
          <p:spPr>
            <a:xfrm>
              <a:off x="5114158" y="3356826"/>
              <a:ext cx="627933" cy="24236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4" name="Ovale Legende 33"/>
          <p:cNvSpPr/>
          <p:nvPr/>
        </p:nvSpPr>
        <p:spPr>
          <a:xfrm>
            <a:off x="5117138" y="2767677"/>
            <a:ext cx="1284237" cy="914400"/>
          </a:xfrm>
          <a:prstGeom prst="wedgeEllipseCallout">
            <a:avLst>
              <a:gd name="adj1" fmla="val -43010"/>
              <a:gd name="adj2" fmla="val 80533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96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Breitbild</PresentationFormat>
  <Paragraphs>304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61</cp:revision>
  <dcterms:created xsi:type="dcterms:W3CDTF">2023-07-24T07:26:55Z</dcterms:created>
  <dcterms:modified xsi:type="dcterms:W3CDTF">2024-05-22T06:46:10Z</dcterms:modified>
</cp:coreProperties>
</file>