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9" r:id="rId1"/>
  </p:sldMasterIdLst>
  <p:sldIdLst>
    <p:sldId id="256" r:id="rId2"/>
    <p:sldId id="265" r:id="rId3"/>
    <p:sldId id="267" r:id="rId4"/>
    <p:sldId id="26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5817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032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7565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438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382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21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73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516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603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347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04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60649-7FB3-45EB-B0CA-1636B7746773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661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0" r:id="rId1"/>
    <p:sldLayoutId id="2147484131" r:id="rId2"/>
    <p:sldLayoutId id="2147484132" r:id="rId3"/>
    <p:sldLayoutId id="2147484133" r:id="rId4"/>
    <p:sldLayoutId id="2147484134" r:id="rId5"/>
    <p:sldLayoutId id="2147484135" r:id="rId6"/>
    <p:sldLayoutId id="2147484136" r:id="rId7"/>
    <p:sldLayoutId id="2147484137" r:id="rId8"/>
    <p:sldLayoutId id="2147484138" r:id="rId9"/>
    <p:sldLayoutId id="2147484139" r:id="rId10"/>
    <p:sldLayoutId id="214748414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127125" y="776288"/>
            <a:ext cx="10515600" cy="2852737"/>
          </a:xfrm>
        </p:spPr>
        <p:txBody>
          <a:bodyPr>
            <a:normAutofit/>
          </a:bodyPr>
          <a:lstStyle/>
          <a:p>
            <a:r>
              <a:rPr lang="de-DE" sz="7200" b="1" spc="300" dirty="0" smtClean="0"/>
              <a:t>Inhalt der Klageschrift </a:t>
            </a:r>
            <a:endParaRPr lang="de-DE" sz="7200" b="1" spc="3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>
          <a:xfrm>
            <a:off x="146050" y="3951288"/>
            <a:ext cx="10515600" cy="1500187"/>
          </a:xfrm>
        </p:spPr>
        <p:txBody>
          <a:bodyPr>
            <a:normAutofit/>
          </a:bodyPr>
          <a:lstStyle/>
          <a:p>
            <a:pPr algn="r"/>
            <a:r>
              <a:rPr lang="de-DE" sz="4000" b="1" dirty="0" smtClean="0">
                <a:solidFill>
                  <a:schemeClr val="tx1"/>
                </a:solidFill>
              </a:rPr>
              <a:t>(§ 253 ZPO)</a:t>
            </a:r>
            <a:endParaRPr lang="de-DE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4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05088"/>
              </p:ext>
            </p:extLst>
          </p:nvPr>
        </p:nvGraphicFramePr>
        <p:xfrm>
          <a:off x="409573" y="1091141"/>
          <a:ext cx="11382376" cy="844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1188">
                  <a:extLst>
                    <a:ext uri="{9D8B030D-6E8A-4147-A177-3AD203B41FA5}">
                      <a16:colId xmlns:a16="http://schemas.microsoft.com/office/drawing/2014/main" val="3099302802"/>
                    </a:ext>
                  </a:extLst>
                </a:gridCol>
                <a:gridCol w="5691188">
                  <a:extLst>
                    <a:ext uri="{9D8B030D-6E8A-4147-A177-3AD203B41FA5}">
                      <a16:colId xmlns:a16="http://schemas.microsoft.com/office/drawing/2014/main" val="32258916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solidFill>
                            <a:srgbClr val="FF0000"/>
                          </a:solidFill>
                        </a:rPr>
                        <a:t>MUSS</a:t>
                      </a:r>
                      <a:r>
                        <a:rPr lang="de-DE" sz="4000" baseline="0" dirty="0" smtClean="0">
                          <a:solidFill>
                            <a:srgbClr val="FF0000"/>
                          </a:solidFill>
                        </a:rPr>
                        <a:t> – Inhalte </a:t>
                      </a:r>
                      <a:endParaRPr lang="de-DE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solidFill>
                            <a:srgbClr val="FF0000"/>
                          </a:solidFill>
                        </a:rPr>
                        <a:t>SOLL – Inhalte </a:t>
                      </a:r>
                      <a:endParaRPr lang="de-DE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884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de-DE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Bezeichnung der Parteien und des Gerichts (§ 253 Abs. 2 Nr. 1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bestimmte Angabe des Gegenstandes und des Grundes des erhobenen Anspruchs, ein bestimmter Antrag (§ 253 Abs. 2 </a:t>
                      </a:r>
                      <a:br>
                        <a:rPr lang="de-DE" sz="24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Nr. 2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Unterschrift (§§ 253 Abs. 4 i. V. m. 130 </a:t>
                      </a:r>
                      <a:br>
                        <a:rPr lang="de-DE" sz="24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Nr. 6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endParaRPr lang="de-DE" sz="2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 typeface="Symbol" panose="05050102010706020507" pitchFamily="18" charset="2"/>
                        <a:buChar char="-"/>
                      </a:pPr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Durchführung einer Mediation (§ 253 Abs. 3 Nr. 1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Streitwert (§ 253 Abs. 3 Nr. 2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Antrag auf Erlass eines Versäumnisurteils im schriftlichen Vorverfahren  (§ 331 </a:t>
                      </a:r>
                      <a:b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Abs. 3 S. 2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Einzelrichterentscheidung (§ 253 Abs. 3 Nr. 3 ZPO)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 typeface="Symbol" panose="05050102010706020507" pitchFamily="18" charset="2"/>
                        <a:buChar char="-"/>
                      </a:pPr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35932"/>
                  </a:ext>
                </a:extLst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47700" y="304800"/>
            <a:ext cx="10648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/>
              <a:t>Inhalt der Klageschrift 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259294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895448"/>
              </p:ext>
            </p:extLst>
          </p:nvPr>
        </p:nvGraphicFramePr>
        <p:xfrm>
          <a:off x="447675" y="1986491"/>
          <a:ext cx="112014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5975">
                  <a:extLst>
                    <a:ext uri="{9D8B030D-6E8A-4147-A177-3AD203B41FA5}">
                      <a16:colId xmlns:a16="http://schemas.microsoft.com/office/drawing/2014/main" val="3042999514"/>
                    </a:ext>
                  </a:extLst>
                </a:gridCol>
                <a:gridCol w="5305425">
                  <a:extLst>
                    <a:ext uri="{9D8B030D-6E8A-4147-A177-3AD203B41FA5}">
                      <a16:colId xmlns:a16="http://schemas.microsoft.com/office/drawing/2014/main" val="35029973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7200" dirty="0" smtClean="0">
                          <a:solidFill>
                            <a:srgbClr val="FF0000"/>
                          </a:solidFill>
                        </a:rPr>
                        <a:t>Anhängigkeit = </a:t>
                      </a:r>
                      <a:endParaRPr lang="de-DE" sz="7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6000" dirty="0" smtClean="0">
                          <a:solidFill>
                            <a:schemeClr val="tx1"/>
                          </a:solidFill>
                        </a:rPr>
                        <a:t>mit Eingang der Klageschrift</a:t>
                      </a:r>
                      <a:r>
                        <a:rPr lang="de-DE" sz="6000" baseline="0" dirty="0" smtClean="0">
                          <a:solidFill>
                            <a:schemeClr val="tx1"/>
                          </a:solidFill>
                        </a:rPr>
                        <a:t> bei Gericht </a:t>
                      </a:r>
                      <a:endParaRPr lang="de-DE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500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81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607587"/>
              </p:ext>
            </p:extLst>
          </p:nvPr>
        </p:nvGraphicFramePr>
        <p:xfrm>
          <a:off x="361950" y="1500716"/>
          <a:ext cx="112014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6175">
                  <a:extLst>
                    <a:ext uri="{9D8B030D-6E8A-4147-A177-3AD203B41FA5}">
                      <a16:colId xmlns:a16="http://schemas.microsoft.com/office/drawing/2014/main" val="3042999514"/>
                    </a:ext>
                  </a:extLst>
                </a:gridCol>
                <a:gridCol w="3705225">
                  <a:extLst>
                    <a:ext uri="{9D8B030D-6E8A-4147-A177-3AD203B41FA5}">
                      <a16:colId xmlns:a16="http://schemas.microsoft.com/office/drawing/2014/main" val="35029973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7200" dirty="0" smtClean="0">
                          <a:solidFill>
                            <a:srgbClr val="FF0000"/>
                          </a:solidFill>
                        </a:rPr>
                        <a:t>Rechtshängigkeit = </a:t>
                      </a:r>
                      <a:endParaRPr lang="de-DE" sz="7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800" dirty="0" smtClean="0">
                          <a:solidFill>
                            <a:schemeClr val="tx1"/>
                          </a:solidFill>
                        </a:rPr>
                        <a:t>mit Zustellung</a:t>
                      </a:r>
                      <a:r>
                        <a:rPr lang="de-DE" sz="4800" baseline="0" dirty="0" smtClean="0">
                          <a:solidFill>
                            <a:schemeClr val="tx1"/>
                          </a:solidFill>
                        </a:rPr>
                        <a:t> der Klage-schrift an den Beklagten</a:t>
                      </a:r>
                      <a:endParaRPr lang="de-DE" sz="4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500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36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147</Words>
  <Application>Microsoft Office PowerPoint</Application>
  <PresentationFormat>Breitbild</PresentationFormat>
  <Paragraphs>36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</vt:lpstr>
      <vt:lpstr>Inhalt der Klageschrift 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Inhalt der Klageschrift</dc:title>
  <dc:creator>Dittrich, Katja</dc:creator>
  <cp:lastModifiedBy>Melchert, Birgit</cp:lastModifiedBy>
  <cp:revision>19</cp:revision>
  <dcterms:created xsi:type="dcterms:W3CDTF">2021-01-28T07:34:59Z</dcterms:created>
  <dcterms:modified xsi:type="dcterms:W3CDTF">2024-10-02T11:06:57Z</dcterms:modified>
</cp:coreProperties>
</file>