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4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1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3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2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6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6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1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4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7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5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8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4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4.sv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4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2.png"/><Relationship Id="rId9" Type="http://schemas.openxmlformats.org/officeDocument/2006/relationships/image" Target="../media/image8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2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09822" y="341341"/>
            <a:ext cx="2792061" cy="2743200"/>
          </a:xfrm>
          <a:custGeom>
            <a:avLst/>
            <a:gdLst/>
            <a:ahLst/>
            <a:cxnLst/>
            <a:rect l="l" t="t" r="r" b="b"/>
            <a:pathLst>
              <a:path w="4188092" h="4114800">
                <a:moveTo>
                  <a:pt x="0" y="0"/>
                </a:moveTo>
                <a:lnTo>
                  <a:pt x="4188092" y="0"/>
                </a:lnTo>
                <a:lnTo>
                  <a:pt x="4188092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816568" y="685800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4196656" y="2621125"/>
            <a:ext cx="1825589" cy="2897759"/>
          </a:xfrm>
          <a:custGeom>
            <a:avLst/>
            <a:gdLst/>
            <a:ahLst/>
            <a:cxnLst/>
            <a:rect l="l" t="t" r="r" b="b"/>
            <a:pathLst>
              <a:path w="2738383" h="4346639">
                <a:moveTo>
                  <a:pt x="0" y="0"/>
                </a:moveTo>
                <a:lnTo>
                  <a:pt x="2738383" y="0"/>
                </a:lnTo>
                <a:lnTo>
                  <a:pt x="2738383" y="4346639"/>
                </a:lnTo>
                <a:lnTo>
                  <a:pt x="0" y="434663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9834196" y="2389427"/>
            <a:ext cx="984325" cy="3468987"/>
          </a:xfrm>
          <a:custGeom>
            <a:avLst/>
            <a:gdLst/>
            <a:ahLst/>
            <a:cxnLst/>
            <a:rect l="l" t="t" r="r" b="b"/>
            <a:pathLst>
              <a:path w="1476487" h="5203480">
                <a:moveTo>
                  <a:pt x="0" y="0"/>
                </a:moveTo>
                <a:lnTo>
                  <a:pt x="1476488" y="0"/>
                </a:lnTo>
                <a:lnTo>
                  <a:pt x="1476488" y="5203480"/>
                </a:lnTo>
                <a:lnTo>
                  <a:pt x="0" y="520348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2550677" y="4121926"/>
            <a:ext cx="1645979" cy="822989"/>
          </a:xfrm>
          <a:custGeom>
            <a:avLst/>
            <a:gdLst/>
            <a:ahLst/>
            <a:cxnLst/>
            <a:rect l="l" t="t" r="r" b="b"/>
            <a:pathLst>
              <a:path w="2468969" h="1234484">
                <a:moveTo>
                  <a:pt x="0" y="0"/>
                </a:moveTo>
                <a:lnTo>
                  <a:pt x="2468969" y="0"/>
                </a:lnTo>
                <a:lnTo>
                  <a:pt x="2468969" y="1234484"/>
                </a:lnTo>
                <a:lnTo>
                  <a:pt x="0" y="123448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7294283" y="1508260"/>
            <a:ext cx="1921371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Calibri"/>
                <a:ea typeface="Lato Bold"/>
              </a:rPr>
              <a:t>§ 13 Abs.1 InsO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816568" y="435213"/>
            <a:ext cx="4509790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Der Antrag 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88537" y="3371850"/>
            <a:ext cx="2473623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FE0000"/>
                </a:solidFill>
                <a:latin typeface="Lato Bold"/>
              </a:rPr>
              <a:t>Formularzwang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196656" y="5925284"/>
            <a:ext cx="1899345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</a:pPr>
            <a:r>
              <a:rPr lang="en-US" sz="2799">
                <a:solidFill>
                  <a:srgbClr val="FE0000"/>
                </a:solidFill>
                <a:latin typeface="Lato Bold"/>
              </a:rPr>
              <a:t>Schuldner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376686" y="5954818"/>
            <a:ext cx="1899345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</a:pPr>
            <a:r>
              <a:rPr lang="en-US" sz="2799">
                <a:solidFill>
                  <a:srgbClr val="FE0000"/>
                </a:solidFill>
                <a:latin typeface="Lato Bold"/>
              </a:rPr>
              <a:t>Gläubiger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742031" y="3776980"/>
            <a:ext cx="2473623" cy="6668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27"/>
              </a:lnSpc>
            </a:pPr>
            <a:r>
              <a:rPr lang="en-US" sz="3734">
                <a:solidFill>
                  <a:srgbClr val="000000"/>
                </a:solidFill>
                <a:latin typeface="Canva Sans Bold"/>
              </a:rPr>
              <a:t>oder</a:t>
            </a:r>
          </a:p>
        </p:txBody>
      </p:sp>
    </p:spTree>
    <p:extLst>
      <p:ext uri="{BB962C8B-B14F-4D97-AF65-F5344CB8AC3E}">
        <p14:creationId xmlns:p14="http://schemas.microsoft.com/office/powerpoint/2010/main" val="4750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09822" y="341341"/>
            <a:ext cx="2792061" cy="2743200"/>
          </a:xfrm>
          <a:custGeom>
            <a:avLst/>
            <a:gdLst/>
            <a:ahLst/>
            <a:cxnLst/>
            <a:rect l="l" t="t" r="r" b="b"/>
            <a:pathLst>
              <a:path w="4188092" h="4114800">
                <a:moveTo>
                  <a:pt x="0" y="0"/>
                </a:moveTo>
                <a:lnTo>
                  <a:pt x="4188092" y="0"/>
                </a:lnTo>
                <a:lnTo>
                  <a:pt x="4188092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816568" y="685800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4566294" y="2157707"/>
            <a:ext cx="984325" cy="3468987"/>
          </a:xfrm>
          <a:custGeom>
            <a:avLst/>
            <a:gdLst/>
            <a:ahLst/>
            <a:cxnLst/>
            <a:rect l="l" t="t" r="r" b="b"/>
            <a:pathLst>
              <a:path w="1476487" h="5203480">
                <a:moveTo>
                  <a:pt x="0" y="0"/>
                </a:moveTo>
                <a:lnTo>
                  <a:pt x="1476487" y="0"/>
                </a:lnTo>
                <a:lnTo>
                  <a:pt x="1476487" y="5203480"/>
                </a:lnTo>
                <a:lnTo>
                  <a:pt x="0" y="520348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550677" y="4121926"/>
            <a:ext cx="1645979" cy="822989"/>
          </a:xfrm>
          <a:custGeom>
            <a:avLst/>
            <a:gdLst/>
            <a:ahLst/>
            <a:cxnLst/>
            <a:rect l="l" t="t" r="r" b="b"/>
            <a:pathLst>
              <a:path w="2468969" h="1234484">
                <a:moveTo>
                  <a:pt x="0" y="0"/>
                </a:moveTo>
                <a:lnTo>
                  <a:pt x="2468969" y="0"/>
                </a:lnTo>
                <a:lnTo>
                  <a:pt x="2468969" y="1234484"/>
                </a:lnTo>
                <a:lnTo>
                  <a:pt x="0" y="1234484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208660" y="549513"/>
            <a:ext cx="3633377" cy="2743200"/>
          </a:xfrm>
          <a:custGeom>
            <a:avLst/>
            <a:gdLst/>
            <a:ahLst/>
            <a:cxnLst/>
            <a:rect l="l" t="t" r="r" b="b"/>
            <a:pathLst>
              <a:path w="5450066" h="4114800">
                <a:moveTo>
                  <a:pt x="0" y="0"/>
                </a:moveTo>
                <a:lnTo>
                  <a:pt x="5450066" y="0"/>
                </a:lnTo>
                <a:lnTo>
                  <a:pt x="54500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7294283" y="1508260"/>
            <a:ext cx="1921371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>
                <a:solidFill>
                  <a:srgbClr val="000000"/>
                </a:solidFill>
                <a:latin typeface="Calibri"/>
                <a:ea typeface="Lato Bold"/>
              </a:rPr>
              <a:t>§ 13 Abs.1 InsO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816568" y="435213"/>
            <a:ext cx="4509790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Der Antrag 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196656" y="5690870"/>
            <a:ext cx="1899345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</a:pPr>
            <a:r>
              <a:rPr lang="en-US" sz="2799">
                <a:solidFill>
                  <a:srgbClr val="FE0000"/>
                </a:solidFill>
                <a:latin typeface="Lato Bold"/>
              </a:rPr>
              <a:t>Gläubiger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473736" y="3002281"/>
            <a:ext cx="5483837" cy="30008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50" lvl="1" indent="-302275" defTabSz="609630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nur bei rechtlichem Interesse</a:t>
            </a:r>
          </a:p>
          <a:p>
            <a:pPr defTabSz="609630">
              <a:lnSpc>
                <a:spcPts val="3920"/>
              </a:lnSpc>
            </a:pPr>
            <a:endParaRPr lang="en-US" sz="2800">
              <a:solidFill>
                <a:srgbClr val="000000"/>
              </a:solidFill>
              <a:latin typeface="Lato Bold"/>
            </a:endParaRPr>
          </a:p>
          <a:p>
            <a:pPr marL="604550" lvl="1" indent="-302275" defTabSz="609630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Glaubhaftmachung der Forderung § 14 ABS.1 InsO</a:t>
            </a:r>
          </a:p>
          <a:p>
            <a:pPr defTabSz="609630">
              <a:lnSpc>
                <a:spcPts val="3920"/>
              </a:lnSpc>
            </a:pPr>
            <a:endParaRPr lang="en-US" sz="2800">
              <a:solidFill>
                <a:srgbClr val="000000"/>
              </a:solidFill>
              <a:latin typeface="Lato Bold"/>
            </a:endParaRPr>
          </a:p>
          <a:p>
            <a:pPr marL="604550" lvl="1" indent="-302275" defTabSz="609630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Eröffnungsgrund § 16 InsO</a:t>
            </a:r>
          </a:p>
        </p:txBody>
      </p:sp>
    </p:spTree>
    <p:extLst>
      <p:ext uri="{BB962C8B-B14F-4D97-AF65-F5344CB8AC3E}">
        <p14:creationId xmlns:p14="http://schemas.microsoft.com/office/powerpoint/2010/main" val="236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864124" y="324550"/>
            <a:ext cx="6463752" cy="1950878"/>
          </a:xfrm>
          <a:custGeom>
            <a:avLst/>
            <a:gdLst/>
            <a:ahLst/>
            <a:cxnLst/>
            <a:rect l="l" t="t" r="r" b="b"/>
            <a:pathLst>
              <a:path w="9695628" h="2926317">
                <a:moveTo>
                  <a:pt x="0" y="0"/>
                </a:moveTo>
                <a:lnTo>
                  <a:pt x="9695628" y="0"/>
                </a:lnTo>
                <a:lnTo>
                  <a:pt x="9695628" y="2926317"/>
                </a:lnTo>
                <a:lnTo>
                  <a:pt x="0" y="29263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206899" y="2434509"/>
            <a:ext cx="3409878" cy="3418424"/>
          </a:xfrm>
          <a:custGeom>
            <a:avLst/>
            <a:gdLst/>
            <a:ahLst/>
            <a:cxnLst/>
            <a:rect l="l" t="t" r="r" b="b"/>
            <a:pathLst>
              <a:path w="5114817" h="5127636">
                <a:moveTo>
                  <a:pt x="0" y="0"/>
                </a:moveTo>
                <a:lnTo>
                  <a:pt x="5114817" y="0"/>
                </a:lnTo>
                <a:lnTo>
                  <a:pt x="5114817" y="5127636"/>
                </a:lnTo>
                <a:lnTo>
                  <a:pt x="0" y="512763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4399219" y="2275428"/>
            <a:ext cx="3393563" cy="3418424"/>
          </a:xfrm>
          <a:custGeom>
            <a:avLst/>
            <a:gdLst/>
            <a:ahLst/>
            <a:cxnLst/>
            <a:rect l="l" t="t" r="r" b="b"/>
            <a:pathLst>
              <a:path w="5090344" h="5127636">
                <a:moveTo>
                  <a:pt x="0" y="0"/>
                </a:moveTo>
                <a:lnTo>
                  <a:pt x="5090344" y="0"/>
                </a:lnTo>
                <a:lnTo>
                  <a:pt x="5090344" y="5127636"/>
                </a:lnTo>
                <a:lnTo>
                  <a:pt x="0" y="512763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7792782" y="2304984"/>
            <a:ext cx="3878533" cy="3388868"/>
          </a:xfrm>
          <a:custGeom>
            <a:avLst/>
            <a:gdLst/>
            <a:ahLst/>
            <a:cxnLst/>
            <a:rect l="l" t="t" r="r" b="b"/>
            <a:pathLst>
              <a:path w="5817799" h="5083302">
                <a:moveTo>
                  <a:pt x="0" y="0"/>
                </a:moveTo>
                <a:lnTo>
                  <a:pt x="5817799" y="0"/>
                </a:lnTo>
                <a:lnTo>
                  <a:pt x="5817799" y="5083302"/>
                </a:lnTo>
                <a:lnTo>
                  <a:pt x="0" y="5083302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921346" y="255626"/>
            <a:ext cx="10349309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Eröffnungsgründe §16 InsO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-131079" y="3613376"/>
            <a:ext cx="4198464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Zahlungsunfähigkeit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7454" y="3984216"/>
            <a:ext cx="2921397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 dirty="0">
                <a:solidFill>
                  <a:srgbClr val="000000"/>
                </a:solidFill>
                <a:latin typeface="Calibri"/>
                <a:ea typeface="Lato Bold"/>
              </a:rPr>
              <a:t>§ 17 Abs. 1 </a:t>
            </a:r>
            <a:r>
              <a:rPr lang="en-US" sz="2133" dirty="0" err="1">
                <a:solidFill>
                  <a:srgbClr val="000000"/>
                </a:solidFill>
                <a:latin typeface="Calibri"/>
                <a:ea typeface="Lato Bold"/>
              </a:rPr>
              <a:t>InsO</a:t>
            </a:r>
            <a:endParaRPr lang="en-US" sz="2133" dirty="0">
              <a:solidFill>
                <a:srgbClr val="000000"/>
              </a:solidFill>
              <a:latin typeface="Calibri"/>
              <a:ea typeface="Lato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233302" y="3245076"/>
            <a:ext cx="3393563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 dirty="0" err="1">
                <a:solidFill>
                  <a:srgbClr val="000000"/>
                </a:solidFill>
                <a:latin typeface="Lato Bold"/>
              </a:rPr>
              <a:t>drohende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Zahlungsunfähigkeit</a:t>
            </a:r>
            <a:endParaRPr lang="en-US" sz="2133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4007997" y="4144448"/>
            <a:ext cx="3393563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 dirty="0">
                <a:solidFill>
                  <a:srgbClr val="000000"/>
                </a:solidFill>
                <a:latin typeface="Calibri"/>
                <a:ea typeface="Lato Bold"/>
              </a:rPr>
              <a:t>§ 18 </a:t>
            </a:r>
            <a:r>
              <a:rPr lang="en-US" sz="2133" dirty="0" err="1">
                <a:solidFill>
                  <a:srgbClr val="000000"/>
                </a:solidFill>
                <a:latin typeface="Calibri"/>
                <a:ea typeface="Lato Bold"/>
              </a:rPr>
              <a:t>InsO</a:t>
            </a:r>
            <a:endParaRPr lang="en-US" sz="2133" dirty="0">
              <a:solidFill>
                <a:srgbClr val="000000"/>
              </a:solidFill>
              <a:latin typeface="Calibri"/>
              <a:ea typeface="Lato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626865" y="3299263"/>
            <a:ext cx="3878533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 dirty="0" err="1">
                <a:solidFill>
                  <a:srgbClr val="000000"/>
                </a:solidFill>
                <a:latin typeface="Lato Bold"/>
              </a:rPr>
              <a:t>Überschuldung</a:t>
            </a:r>
            <a:endParaRPr lang="en-US" sz="2133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792782" y="3984216"/>
            <a:ext cx="3878533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</a:pPr>
            <a:r>
              <a:rPr lang="en-US" sz="2133" dirty="0">
                <a:solidFill>
                  <a:srgbClr val="000000"/>
                </a:solidFill>
                <a:latin typeface="Calibri"/>
                <a:ea typeface="Lato Bold"/>
              </a:rPr>
              <a:t>§ 19 </a:t>
            </a:r>
            <a:r>
              <a:rPr lang="en-US" sz="2133" dirty="0" err="1">
                <a:solidFill>
                  <a:srgbClr val="000000"/>
                </a:solidFill>
                <a:latin typeface="Calibri"/>
                <a:ea typeface="Lato Bold"/>
              </a:rPr>
              <a:t>InsO</a:t>
            </a:r>
            <a:endParaRPr lang="en-US" sz="2133" dirty="0">
              <a:solidFill>
                <a:srgbClr val="000000"/>
              </a:solidFill>
              <a:latin typeface="Calibri"/>
              <a:ea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175105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Breitbild</PresentationFormat>
  <Paragraphs>21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Canva Sans Bold</vt:lpstr>
      <vt:lpstr>Lato Bold</vt:lpstr>
      <vt:lpstr>Office Theme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Rachner, Kathrin</dc:creator>
  <cp:lastModifiedBy>Rachner, Kathrin</cp:lastModifiedBy>
  <cp:revision>4</cp:revision>
  <dcterms:created xsi:type="dcterms:W3CDTF">2023-11-07T09:13:47Z</dcterms:created>
  <dcterms:modified xsi:type="dcterms:W3CDTF">2024-01-02T15:05:43Z</dcterms:modified>
</cp:coreProperties>
</file>