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84"/>
      </p:cViewPr>
      <p:guideLst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13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92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88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89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82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0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97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3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38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054D-4DEF-4F19-A4C7-F7C8E094F7B5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6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9830803" y="4100668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84,00 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847736" y="5900140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84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471363" y="50909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483,00 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457184" y="5096602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5.000,00 EUR</a:t>
            </a:r>
            <a:endParaRPr lang="de-DE" sz="2000" dirty="0"/>
          </a:p>
        </p:txBody>
      </p:sp>
      <p:sp>
        <p:nvSpPr>
          <p:cNvPr id="31" name="Rechteck 30"/>
          <p:cNvSpPr/>
          <p:nvPr/>
        </p:nvSpPr>
        <p:spPr>
          <a:xfrm>
            <a:off x="9496448" y="3360736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483,00 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457184" y="3381350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5.000,00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Verfahrenstrennung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693738" y="1982705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798,00 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8548535" y="1742174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264492" y="1871901"/>
            <a:ext cx="2209801" cy="5334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Gesamtstreitwert:</a:t>
            </a:r>
          </a:p>
          <a:p>
            <a:pPr algn="ctr"/>
            <a:r>
              <a:rPr lang="de-DE" dirty="0" smtClean="0"/>
              <a:t>10.000,00 EUR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5641997" y="1580605"/>
            <a:ext cx="682154" cy="4460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52176" y="150445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5.000,00 EUR</a:t>
            </a:r>
            <a:endParaRPr lang="de-DE" sz="2000" dirty="0"/>
          </a:p>
        </p:txBody>
      </p:sp>
      <p:sp>
        <p:nvSpPr>
          <p:cNvPr id="2" name="Flussdiagramm: Verbinder 1"/>
          <p:cNvSpPr/>
          <p:nvPr/>
        </p:nvSpPr>
        <p:spPr>
          <a:xfrm>
            <a:off x="209662" y="1360357"/>
            <a:ext cx="2569828" cy="66628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Kläger Hinrich</a:t>
            </a:r>
            <a:endParaRPr lang="de-DE" sz="2000" b="1" dirty="0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5625629" y="2252481"/>
            <a:ext cx="710000" cy="2432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052176" y="226802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5.000,00 EUR</a:t>
            </a:r>
            <a:endParaRPr lang="de-DE" sz="2000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216636" y="2179141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Kläger </a:t>
            </a:r>
            <a:r>
              <a:rPr lang="de-DE" sz="2000" b="1" dirty="0" err="1" smtClean="0"/>
              <a:t>Immler</a:t>
            </a:r>
            <a:endParaRPr lang="de-DE" sz="2000" b="1" dirty="0"/>
          </a:p>
        </p:txBody>
      </p:sp>
      <p:sp>
        <p:nvSpPr>
          <p:cNvPr id="24" name="Ellipse 23"/>
          <p:cNvSpPr/>
          <p:nvPr/>
        </p:nvSpPr>
        <p:spPr>
          <a:xfrm>
            <a:off x="118631" y="2973837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400" b="1" dirty="0" smtClean="0"/>
              <a:t>A</a:t>
            </a:r>
            <a:endParaRPr lang="de-DE" sz="2400" b="1" dirty="0"/>
          </a:p>
        </p:txBody>
      </p:sp>
      <p:sp>
        <p:nvSpPr>
          <p:cNvPr id="25" name="Ellipse 24"/>
          <p:cNvSpPr/>
          <p:nvPr/>
        </p:nvSpPr>
        <p:spPr>
          <a:xfrm>
            <a:off x="178628" y="4693950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B</a:t>
            </a:r>
          </a:p>
        </p:txBody>
      </p:sp>
      <p:sp>
        <p:nvSpPr>
          <p:cNvPr id="26" name="Ellipse 25"/>
          <p:cNvSpPr/>
          <p:nvPr/>
        </p:nvSpPr>
        <p:spPr>
          <a:xfrm>
            <a:off x="935780" y="3774255"/>
            <a:ext cx="2376488" cy="71687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50 %</a:t>
            </a:r>
          </a:p>
          <a:p>
            <a:pPr algn="ctr"/>
            <a:r>
              <a:rPr lang="de-DE" b="1" dirty="0" smtClean="0"/>
              <a:t>399 EUR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1114034" y="5578442"/>
            <a:ext cx="2376488" cy="716873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50 %</a:t>
            </a:r>
          </a:p>
          <a:p>
            <a:pPr algn="ctr"/>
            <a:r>
              <a:rPr lang="de-DE" b="1" dirty="0" smtClean="0"/>
              <a:t>399 EUR</a:t>
            </a:r>
            <a:endParaRPr lang="de-DE" b="1" dirty="0"/>
          </a:p>
        </p:txBody>
      </p:sp>
      <p:sp>
        <p:nvSpPr>
          <p:cNvPr id="28" name="Flussdiagramm: Verbinder 27"/>
          <p:cNvSpPr/>
          <p:nvPr/>
        </p:nvSpPr>
        <p:spPr>
          <a:xfrm>
            <a:off x="2786464" y="3263967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Hinrich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8303589" y="315638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2786464" y="4957902"/>
            <a:ext cx="2569828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Immler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8303589" y="490215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7838762" y="3880856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7835657" y="5657298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40" name="Gefaltete Ecke 39"/>
          <p:cNvSpPr/>
          <p:nvPr/>
        </p:nvSpPr>
        <p:spPr>
          <a:xfrm rot="21339544">
            <a:off x="5911470" y="3791302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483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-399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 rot="21339544">
            <a:off x="4970495" y="5494939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483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-399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35" grpId="0" animBg="1"/>
      <p:bldP spid="33" grpId="0" animBg="1"/>
      <p:bldP spid="31" grpId="0" animBg="1"/>
      <p:bldP spid="29" grpId="0" animBg="1"/>
      <p:bldP spid="3" grpId="0" animBg="1"/>
      <p:bldP spid="4" grpId="0" animBg="1"/>
      <p:bldP spid="5" grpId="0" animBg="1"/>
      <p:bldP spid="6" grpId="0" animBg="1"/>
      <p:bldP spid="2" grpId="0" animBg="1"/>
      <p:bldP spid="18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7" grpId="0" animBg="1"/>
      <p:bldP spid="40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407983" y="5140894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903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139789" y="4463100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798,00 EUR</a:t>
            </a:r>
            <a:endParaRPr lang="de-DE" sz="2000" b="1" dirty="0"/>
          </a:p>
        </p:txBody>
      </p:sp>
      <p:sp>
        <p:nvSpPr>
          <p:cNvPr id="31" name="Rechteck 30"/>
          <p:cNvSpPr/>
          <p:nvPr/>
        </p:nvSpPr>
        <p:spPr>
          <a:xfrm>
            <a:off x="7190157" y="2630624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483</a:t>
            </a:r>
            <a:r>
              <a:rPr lang="de-DE" sz="2000" dirty="0" smtClean="0"/>
              <a:t>,00 </a:t>
            </a:r>
            <a:r>
              <a:rPr lang="de-DE" sz="2000" dirty="0" smtClean="0"/>
              <a:t>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894750" y="395823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10.000,00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90158" y="17114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420,00 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5890957" y="148476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56055" y="1703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3.500,00 EUR</a:t>
            </a:r>
            <a:endParaRPr lang="de-DE" sz="2000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964685" y="259671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4.500,00 EUR</a:t>
            </a:r>
            <a:endParaRPr lang="de-DE" sz="2000" dirty="0"/>
          </a:p>
        </p:txBody>
      </p:sp>
      <p:sp>
        <p:nvSpPr>
          <p:cNvPr id="24" name="Ellipse 23"/>
          <p:cNvSpPr/>
          <p:nvPr/>
        </p:nvSpPr>
        <p:spPr>
          <a:xfrm>
            <a:off x="71734" y="1308485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Jäger</a:t>
            </a:r>
            <a:endParaRPr lang="de-DE" b="1" dirty="0"/>
          </a:p>
        </p:txBody>
      </p:sp>
      <p:sp>
        <p:nvSpPr>
          <p:cNvPr id="25" name="Ellipse 24"/>
          <p:cNvSpPr/>
          <p:nvPr/>
        </p:nvSpPr>
        <p:spPr>
          <a:xfrm>
            <a:off x="119525" y="2316484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Kramer</a:t>
            </a:r>
          </a:p>
        </p:txBody>
      </p:sp>
      <p:sp>
        <p:nvSpPr>
          <p:cNvPr id="28" name="Flussdiagramm: Verbinder 27"/>
          <p:cNvSpPr/>
          <p:nvPr/>
        </p:nvSpPr>
        <p:spPr>
          <a:xfrm>
            <a:off x="185223" y="3691853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</a:t>
            </a:r>
            <a:r>
              <a:rPr lang="de-DE" sz="2800" b="1" dirty="0" err="1" smtClean="0"/>
              <a:t>Jäger+Kramer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5890957" y="239372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637180" y="3862926"/>
            <a:ext cx="3277970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</a:t>
            </a:r>
            <a:r>
              <a:rPr lang="de-DE" sz="2400" b="1" dirty="0" smtClean="0"/>
              <a:t>2.000,00 </a:t>
            </a:r>
            <a:r>
              <a:rPr lang="de-DE" sz="2400" b="1" dirty="0" smtClean="0"/>
              <a:t>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7909141" y="426395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7" name="Ovale Legende 6"/>
          <p:cNvSpPr/>
          <p:nvPr/>
        </p:nvSpPr>
        <p:spPr>
          <a:xfrm>
            <a:off x="9385109" y="1750438"/>
            <a:ext cx="2602104" cy="1678561"/>
          </a:xfrm>
          <a:prstGeom prst="wedgeEllipseCallout">
            <a:avLst>
              <a:gd name="adj1" fmla="val -68731"/>
              <a:gd name="adj2" fmla="val -18018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Gebühren-ermäßigung durch Verbindung!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2028467" y="1926367"/>
            <a:ext cx="5314950" cy="3169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281238" y="2857500"/>
            <a:ext cx="5291137" cy="2407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feil nach rechts 35"/>
          <p:cNvSpPr/>
          <p:nvPr/>
        </p:nvSpPr>
        <p:spPr>
          <a:xfrm>
            <a:off x="185223" y="4642002"/>
            <a:ext cx="2228851" cy="155408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</a:t>
            </a:r>
          </a:p>
          <a:p>
            <a:pPr algn="ctr"/>
            <a:r>
              <a:rPr lang="de-DE" b="1" dirty="0" smtClean="0"/>
              <a:t>Gebühr Jäger + Kramer=</a:t>
            </a:r>
            <a:endParaRPr lang="de-DE" b="1" dirty="0"/>
          </a:p>
        </p:txBody>
      </p:sp>
      <p:sp>
        <p:nvSpPr>
          <p:cNvPr id="26" name="Gefaltete Ecke 25"/>
          <p:cNvSpPr/>
          <p:nvPr/>
        </p:nvSpPr>
        <p:spPr>
          <a:xfrm rot="21354417">
            <a:off x="4558914" y="5054381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420+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483=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03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5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5" grpId="0" animBg="1"/>
      <p:bldP spid="31" grpId="0" animBg="1"/>
      <p:bldP spid="29" grpId="0" animBg="1"/>
      <p:bldP spid="3" grpId="0" animBg="1"/>
      <p:bldP spid="4" grpId="0" animBg="1"/>
      <p:bldP spid="6" grpId="0" animBg="1"/>
      <p:bldP spid="18" grpId="0" animBg="1"/>
      <p:bldP spid="24" grpId="0" animBg="1"/>
      <p:bldP spid="25" grpId="0" animBg="1"/>
      <p:bldP spid="28" grpId="0" animBg="1"/>
      <p:bldP spid="30" grpId="0" animBg="1"/>
      <p:bldP spid="32" grpId="0" animBg="1"/>
      <p:bldP spid="34" grpId="0" animBg="1"/>
      <p:bldP spid="7" grpId="0" animBg="1"/>
      <p:bldP spid="36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831173" y="3513620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903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633515" y="397843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672,00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7951649" y="2234822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798,00 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6147159" y="3426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</a:t>
            </a:r>
            <a:r>
              <a:rPr lang="de-DE" sz="2000" dirty="0"/>
              <a:t>8</a:t>
            </a:r>
            <a:r>
              <a:rPr lang="de-DE" sz="2000" dirty="0" smtClean="0"/>
              <a:t>.000,00 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7302048" y="175343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10.000,00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</a:t>
            </a:r>
            <a:r>
              <a:rPr lang="de-DE" sz="2800" b="1" dirty="0" err="1"/>
              <a:t>Jäger+Kramer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730467" y="1620342"/>
            <a:ext cx="3321536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2.000,00 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652448" y="205959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528910" y="2556537"/>
            <a:ext cx="2523093" cy="215183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a</a:t>
            </a:r>
            <a:r>
              <a:rPr lang="de-DE" b="1" dirty="0" smtClean="0"/>
              <a:t>bzüglich  Verfahrensgebühr aus altem Streitwert </a:t>
            </a:r>
            <a:endParaRPr lang="de-DE" b="1" dirty="0"/>
          </a:p>
        </p:txBody>
      </p:sp>
      <p:sp>
        <p:nvSpPr>
          <p:cNvPr id="40" name="Pfeil nach rechts 39"/>
          <p:cNvSpPr/>
          <p:nvPr/>
        </p:nvSpPr>
        <p:spPr>
          <a:xfrm>
            <a:off x="8295508" y="375800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174568" y="2886634"/>
            <a:ext cx="2610982" cy="165408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 Gebühr </a:t>
            </a:r>
            <a:r>
              <a:rPr lang="de-DE" b="1" dirty="0" err="1"/>
              <a:t>Jäger+Kramer</a:t>
            </a:r>
            <a:endParaRPr lang="de-DE" b="1" dirty="0"/>
          </a:p>
          <a:p>
            <a:pPr algn="ctr"/>
            <a:r>
              <a:rPr lang="de-DE" b="1" dirty="0" smtClean="0"/>
              <a:t>=</a:t>
            </a:r>
            <a:endParaRPr lang="de-DE" b="1" dirty="0"/>
          </a:p>
        </p:txBody>
      </p:sp>
      <p:sp>
        <p:nvSpPr>
          <p:cNvPr id="16" name="Ellipse 15"/>
          <p:cNvSpPr/>
          <p:nvPr/>
        </p:nvSpPr>
        <p:spPr>
          <a:xfrm>
            <a:off x="4907279" y="4923393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Vorteil für die Landeskasse 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604340" y="4885327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,00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418769" y="4594314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903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-672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231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3" grpId="0" animBg="1"/>
      <p:bldP spid="37" grpId="0" animBg="1"/>
      <p:bldP spid="40" grpId="0" animBg="1"/>
      <p:bldP spid="16" grpId="0" animBg="1"/>
      <p:bldP spid="4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>
            <a:off x="8346304" y="5282284"/>
            <a:ext cx="171279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903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8348373" y="329768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231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8211308" y="2017058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798,00 EUR</a:t>
            </a:r>
            <a:endParaRPr lang="de-DE" sz="2000" b="1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028z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153740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Gesamtstreitwert </a:t>
            </a:r>
            <a:r>
              <a:rPr lang="de-DE" sz="2800" b="1" dirty="0" err="1"/>
              <a:t>Jäger+Kramer</a:t>
            </a:r>
            <a:endParaRPr lang="de-DE" sz="2800" b="1" dirty="0"/>
          </a:p>
          <a:p>
            <a:pPr algn="ctr"/>
            <a:r>
              <a:rPr lang="de-DE" sz="2800" b="1" dirty="0" smtClean="0"/>
              <a:t>Klageerweiterung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874526" y="1977263"/>
            <a:ext cx="3017587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 10.000,00 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896896" y="184118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043362" y="2779673"/>
            <a:ext cx="4410177" cy="153024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Zuzüglich Vorteil für die Landeskasse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346304" y="4183882"/>
            <a:ext cx="1712790" cy="652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1029</a:t>
            </a:r>
            <a:r>
              <a:rPr lang="de-DE" sz="2000" b="1" dirty="0" smtClean="0"/>
              <a:t>,00 </a:t>
            </a:r>
            <a:r>
              <a:rPr lang="de-DE" sz="2000" b="1" dirty="0" smtClean="0"/>
              <a:t>EUR</a:t>
            </a:r>
            <a:endParaRPr lang="de-DE" sz="2000" b="1" dirty="0"/>
          </a:p>
        </p:txBody>
      </p:sp>
      <p:sp>
        <p:nvSpPr>
          <p:cNvPr id="20" name="Pfeil nach rechts 19"/>
          <p:cNvSpPr/>
          <p:nvPr/>
        </p:nvSpPr>
        <p:spPr>
          <a:xfrm>
            <a:off x="4016924" y="4121034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Gesamtgebühr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4039357" y="5075767"/>
            <a:ext cx="4410177" cy="92158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</a:t>
            </a:r>
            <a:r>
              <a:rPr lang="de-DE" b="1" dirty="0" smtClean="0">
                <a:solidFill>
                  <a:schemeClr val="tx1"/>
                </a:solidFill>
              </a:rPr>
              <a:t>bzüglich bereits gezahlt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4005332" y="5950361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Nachforderung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427101" y="6115958"/>
            <a:ext cx="1712790" cy="5276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126,00 EUR</a:t>
            </a:r>
            <a:endParaRPr lang="de-DE" sz="2400" b="1" dirty="0"/>
          </a:p>
        </p:txBody>
      </p:sp>
      <p:sp>
        <p:nvSpPr>
          <p:cNvPr id="18" name="Gefaltete Ecke 17"/>
          <p:cNvSpPr/>
          <p:nvPr/>
        </p:nvSpPr>
        <p:spPr>
          <a:xfrm rot="21354417">
            <a:off x="10247054" y="2907935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798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231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1029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247054" y="5074571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1029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903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=126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7" grpId="0" animBg="1"/>
      <p:bldP spid="21" grpId="0" animBg="1"/>
      <p:bldP spid="20" grpId="0" animBg="1"/>
      <p:bldP spid="22" grpId="0" animBg="1"/>
      <p:bldP spid="24" grpId="0" animBg="1"/>
      <p:bldP spid="2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Breitbild</PresentationFormat>
  <Paragraphs>102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23</cp:revision>
  <dcterms:created xsi:type="dcterms:W3CDTF">2024-04-17T14:36:14Z</dcterms:created>
  <dcterms:modified xsi:type="dcterms:W3CDTF">2024-06-06T07:23:26Z</dcterms:modified>
</cp:coreProperties>
</file>