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smtClean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95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7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299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875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91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0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34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184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7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74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8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96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6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45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81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6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10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6000" dirty="0" smtClean="0"/>
              <a:t>Parteien im Zivilprozess </a:t>
            </a:r>
            <a:endParaRPr lang="de-DE" sz="6000" dirty="0"/>
          </a:p>
        </p:txBody>
      </p:sp>
    </p:spTree>
    <p:extLst>
      <p:ext uri="{BB962C8B-B14F-4D97-AF65-F5344CB8AC3E}">
        <p14:creationId xmlns:p14="http://schemas.microsoft.com/office/powerpoint/2010/main" val="138887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Parteien im Zivilprozess 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750423"/>
              </p:ext>
            </p:extLst>
          </p:nvPr>
        </p:nvGraphicFramePr>
        <p:xfrm>
          <a:off x="476249" y="2472266"/>
          <a:ext cx="1128712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563">
                  <a:extLst>
                    <a:ext uri="{9D8B030D-6E8A-4147-A177-3AD203B41FA5}">
                      <a16:colId xmlns:a16="http://schemas.microsoft.com/office/drawing/2014/main" val="109735578"/>
                    </a:ext>
                  </a:extLst>
                </a:gridCol>
                <a:gridCol w="5643563">
                  <a:extLst>
                    <a:ext uri="{9D8B030D-6E8A-4147-A177-3AD203B41FA5}">
                      <a16:colId xmlns:a16="http://schemas.microsoft.com/office/drawing/2014/main" val="3665182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800" spc="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Kläger</a:t>
                      </a:r>
                      <a:r>
                        <a:rPr lang="de-DE" sz="4800" dirty="0" smtClean="0">
                          <a:solidFill>
                            <a:srgbClr val="FF0000"/>
                          </a:solidFill>
                          <a:latin typeface="Wide Latin" panose="020A0A07050505020404" pitchFamily="18" charset="0"/>
                        </a:rPr>
                        <a:t> </a:t>
                      </a:r>
                    </a:p>
                    <a:p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800" spc="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Beklagter</a:t>
                      </a:r>
                    </a:p>
                    <a:p>
                      <a:pPr algn="ctr"/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405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96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Parteien im Zivilprozess 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768385"/>
              </p:ext>
            </p:extLst>
          </p:nvPr>
        </p:nvGraphicFramePr>
        <p:xfrm>
          <a:off x="476249" y="2472266"/>
          <a:ext cx="11287126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563">
                  <a:extLst>
                    <a:ext uri="{9D8B030D-6E8A-4147-A177-3AD203B41FA5}">
                      <a16:colId xmlns:a16="http://schemas.microsoft.com/office/drawing/2014/main" val="109735578"/>
                    </a:ext>
                  </a:extLst>
                </a:gridCol>
                <a:gridCol w="5643563">
                  <a:extLst>
                    <a:ext uri="{9D8B030D-6E8A-4147-A177-3AD203B41FA5}">
                      <a16:colId xmlns:a16="http://schemas.microsoft.com/office/drawing/2014/main" val="3665182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800" spc="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Kläger</a:t>
                      </a:r>
                      <a:r>
                        <a:rPr lang="de-DE" sz="4800" dirty="0" smtClean="0">
                          <a:solidFill>
                            <a:srgbClr val="FF0000"/>
                          </a:solidFill>
                          <a:latin typeface="Wide Latin" panose="020A0A07050505020404" pitchFamily="18" charset="0"/>
                        </a:rPr>
                        <a:t> </a:t>
                      </a:r>
                    </a:p>
                    <a:p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3000" dirty="0" smtClean="0">
                          <a:solidFill>
                            <a:schemeClr val="tx1"/>
                          </a:solidFill>
                        </a:rPr>
                        <a:t>= derjenige,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</a:rPr>
                        <a:t> der bei einem Gericht Klage einreicht</a:t>
                      </a:r>
                    </a:p>
                    <a:p>
                      <a:pPr algn="ctr"/>
                      <a:endParaRPr lang="de-DE" sz="3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3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800" spc="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Beklagter</a:t>
                      </a:r>
                    </a:p>
                    <a:p>
                      <a:pPr algn="ctr"/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de-DE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de-DE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405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Parteien im Zivilprozess 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329881"/>
              </p:ext>
            </p:extLst>
          </p:nvPr>
        </p:nvGraphicFramePr>
        <p:xfrm>
          <a:off x="476249" y="2472266"/>
          <a:ext cx="11287126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563">
                  <a:extLst>
                    <a:ext uri="{9D8B030D-6E8A-4147-A177-3AD203B41FA5}">
                      <a16:colId xmlns:a16="http://schemas.microsoft.com/office/drawing/2014/main" val="109735578"/>
                    </a:ext>
                  </a:extLst>
                </a:gridCol>
                <a:gridCol w="5643563">
                  <a:extLst>
                    <a:ext uri="{9D8B030D-6E8A-4147-A177-3AD203B41FA5}">
                      <a16:colId xmlns:a16="http://schemas.microsoft.com/office/drawing/2014/main" val="3665182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800" spc="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Kläger</a:t>
                      </a:r>
                      <a:r>
                        <a:rPr lang="de-DE" sz="4000" dirty="0" smtClean="0">
                          <a:solidFill>
                            <a:srgbClr val="FF0000"/>
                          </a:solidFill>
                          <a:latin typeface="Wide Latin" panose="020A0A07050505020404" pitchFamily="18" charset="0"/>
                        </a:rPr>
                        <a:t> </a:t>
                      </a:r>
                    </a:p>
                    <a:p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3000" dirty="0" smtClean="0">
                          <a:solidFill>
                            <a:schemeClr val="tx1"/>
                          </a:solidFill>
                        </a:rPr>
                        <a:t>= derjenige,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</a:rPr>
                        <a:t> der bei einem Gericht Klage einreicht</a:t>
                      </a:r>
                    </a:p>
                    <a:p>
                      <a:pPr algn="ctr"/>
                      <a:endParaRPr lang="de-DE" sz="3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3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800" spc="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Beklagter</a:t>
                      </a:r>
                    </a:p>
                    <a:p>
                      <a:pPr algn="ctr"/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3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3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diejenige, der vom Kläger vor einem Gericht durch eine Klage in Anspruch genommen wird</a:t>
                      </a:r>
                    </a:p>
                    <a:p>
                      <a:pPr algn="ctr"/>
                      <a:endParaRPr lang="de-DE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de-DE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405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81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Parteien im Zivilprozess 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414630"/>
              </p:ext>
            </p:extLst>
          </p:nvPr>
        </p:nvGraphicFramePr>
        <p:xfrm>
          <a:off x="476249" y="2472266"/>
          <a:ext cx="1128712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563">
                  <a:extLst>
                    <a:ext uri="{9D8B030D-6E8A-4147-A177-3AD203B41FA5}">
                      <a16:colId xmlns:a16="http://schemas.microsoft.com/office/drawing/2014/main" val="109735578"/>
                    </a:ext>
                  </a:extLst>
                </a:gridCol>
                <a:gridCol w="5643563">
                  <a:extLst>
                    <a:ext uri="{9D8B030D-6E8A-4147-A177-3AD203B41FA5}">
                      <a16:colId xmlns:a16="http://schemas.microsoft.com/office/drawing/2014/main" val="3665182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800" spc="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Kläger</a:t>
                      </a:r>
                      <a:r>
                        <a:rPr lang="de-DE" sz="4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3000" dirty="0" smtClean="0">
                          <a:solidFill>
                            <a:schemeClr val="tx1"/>
                          </a:solidFill>
                        </a:rPr>
                        <a:t>= derjenige,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</a:rPr>
                        <a:t> der bei einem Gericht Klage einreicht</a:t>
                      </a:r>
                    </a:p>
                    <a:p>
                      <a:pPr algn="ctr"/>
                      <a:endParaRPr lang="de-DE" sz="3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3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2400" b="0" i="1" dirty="0" smtClean="0">
                          <a:solidFill>
                            <a:schemeClr val="tx1"/>
                          </a:solidFill>
                        </a:rPr>
                        <a:t>mehrere Kläger = Streitgenossen </a:t>
                      </a:r>
                    </a:p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800" spc="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Beklagter</a:t>
                      </a:r>
                    </a:p>
                    <a:p>
                      <a:pPr algn="ctr"/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3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3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diejenige, der vom Kläger vor einem Gericht durch eine Klage in Anspruch genommen wird</a:t>
                      </a:r>
                    </a:p>
                    <a:p>
                      <a:pPr algn="ctr"/>
                      <a:endParaRPr lang="de-DE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de-DE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mehrere</a:t>
                      </a:r>
                      <a:r>
                        <a:rPr lang="de-DE" sz="24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Beklagte = Streitgenossen </a:t>
                      </a:r>
                      <a:endParaRPr lang="de-DE" sz="24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405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37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Parteien im Zivilprozess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33550" y="5640318"/>
            <a:ext cx="3600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Kläger</a:t>
            </a:r>
            <a:r>
              <a:rPr lang="de-DE" b="1" dirty="0" smtClean="0"/>
              <a:t> 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096250" y="5640318"/>
            <a:ext cx="401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Beklagter</a:t>
            </a:r>
            <a:endParaRPr lang="de-DE" sz="4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196679" y="4076700"/>
            <a:ext cx="7948612" cy="138499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/>
              <a:t>Streitverkündung an einen Dritten = </a:t>
            </a:r>
            <a:r>
              <a:rPr lang="de-DE" sz="4800" b="1" dirty="0" smtClean="0">
                <a:solidFill>
                  <a:srgbClr val="FF0000"/>
                </a:solidFill>
              </a:rPr>
              <a:t>Streitverkündeter</a:t>
            </a:r>
            <a:r>
              <a:rPr lang="de-DE" sz="3600" b="1" dirty="0" smtClean="0">
                <a:latin typeface="Wide Latin" panose="020A0A07050505020404" pitchFamily="18" charset="0"/>
              </a:rPr>
              <a:t> </a:t>
            </a:r>
            <a:endParaRPr lang="de-DE" sz="3600" b="1" dirty="0">
              <a:latin typeface="Wide Latin" panose="020A0A07050505020404" pitchFamily="18" charset="0"/>
            </a:endParaRPr>
          </a:p>
        </p:txBody>
      </p:sp>
      <p:sp>
        <p:nvSpPr>
          <p:cNvPr id="13" name="Nach links gekrümmter Pfeil 12"/>
          <p:cNvSpPr/>
          <p:nvPr/>
        </p:nvSpPr>
        <p:spPr>
          <a:xfrm flipV="1">
            <a:off x="10915650" y="4495798"/>
            <a:ext cx="885825" cy="165734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4" name="Nach links gekrümmter Pfeil 13"/>
          <p:cNvSpPr/>
          <p:nvPr/>
        </p:nvSpPr>
        <p:spPr>
          <a:xfrm flipH="1" flipV="1">
            <a:off x="385760" y="4495799"/>
            <a:ext cx="1040559" cy="165734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93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Parteien im Zivilprozess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33550" y="5640318"/>
            <a:ext cx="3600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Kläger</a:t>
            </a:r>
            <a:r>
              <a:rPr lang="de-DE" b="1" dirty="0" smtClean="0"/>
              <a:t> 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096250" y="5640318"/>
            <a:ext cx="401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Beklagter</a:t>
            </a:r>
            <a:endParaRPr lang="de-DE" sz="4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733550" y="4972533"/>
            <a:ext cx="7948612" cy="83099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Streitverkündung an einen Dritten </a:t>
            </a:r>
          </a:p>
          <a:p>
            <a:pPr algn="ctr"/>
            <a:r>
              <a:rPr lang="de-DE" sz="2400" b="1" dirty="0" smtClean="0"/>
              <a:t>= Streitverkündeter </a:t>
            </a:r>
            <a:endParaRPr lang="de-DE" sz="2400" b="1" dirty="0"/>
          </a:p>
        </p:txBody>
      </p:sp>
      <p:sp>
        <p:nvSpPr>
          <p:cNvPr id="13" name="Nach links gekrümmter Pfeil 12"/>
          <p:cNvSpPr/>
          <p:nvPr/>
        </p:nvSpPr>
        <p:spPr>
          <a:xfrm flipV="1">
            <a:off x="10944225" y="4914898"/>
            <a:ext cx="857250" cy="1238246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4" name="Nach links gekrümmter Pfeil 13"/>
          <p:cNvSpPr/>
          <p:nvPr/>
        </p:nvSpPr>
        <p:spPr>
          <a:xfrm flipH="1" flipV="1">
            <a:off x="385760" y="4914899"/>
            <a:ext cx="769194" cy="1238245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00060" y="2659831"/>
            <a:ext cx="3862390" cy="175432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/>
              <a:t>Streitverkündete nimmt den </a:t>
            </a:r>
          </a:p>
          <a:p>
            <a:pPr algn="ctr"/>
            <a:r>
              <a:rPr lang="de-DE" sz="3600" dirty="0" smtClean="0"/>
              <a:t>Streit an </a:t>
            </a:r>
            <a:endParaRPr lang="de-DE" sz="3600" dirty="0"/>
          </a:p>
        </p:txBody>
      </p:sp>
      <p:sp>
        <p:nvSpPr>
          <p:cNvPr id="7" name="Textfeld 6"/>
          <p:cNvSpPr txBox="1"/>
          <p:nvPr/>
        </p:nvSpPr>
        <p:spPr>
          <a:xfrm>
            <a:off x="5405858" y="2957251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= 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6805612" y="2732238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b="1" dirty="0" smtClean="0">
                <a:solidFill>
                  <a:srgbClr val="FF0000"/>
                </a:solidFill>
              </a:rPr>
              <a:t>Streithelfer</a:t>
            </a:r>
            <a:endParaRPr lang="de-DE" sz="4800" b="1" dirty="0">
              <a:solidFill>
                <a:srgbClr val="FF0000"/>
              </a:solidFill>
            </a:endParaRPr>
          </a:p>
        </p:txBody>
      </p:sp>
      <p:sp>
        <p:nvSpPr>
          <p:cNvPr id="9" name="Rechteckiger Pfeil 8"/>
          <p:cNvSpPr/>
          <p:nvPr/>
        </p:nvSpPr>
        <p:spPr>
          <a:xfrm flipH="1">
            <a:off x="4681958" y="3757117"/>
            <a:ext cx="1771650" cy="1157781"/>
          </a:xfrm>
          <a:prstGeom prst="ben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04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Parteien im Zivilprozess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33550" y="5640318"/>
            <a:ext cx="3600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Kläger</a:t>
            </a:r>
            <a:r>
              <a:rPr lang="de-DE" b="1" dirty="0" smtClean="0"/>
              <a:t> 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096250" y="5640318"/>
            <a:ext cx="401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Beklagter</a:t>
            </a:r>
            <a:endParaRPr lang="de-DE" sz="4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152650" y="4528217"/>
            <a:ext cx="7948612" cy="83099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Streitverkündung an einen Dritten </a:t>
            </a:r>
          </a:p>
          <a:p>
            <a:pPr algn="ctr"/>
            <a:r>
              <a:rPr lang="de-DE" sz="2400" b="1" dirty="0" smtClean="0"/>
              <a:t>= Streitverkündeter </a:t>
            </a:r>
            <a:endParaRPr lang="de-DE" sz="2400" b="1" dirty="0"/>
          </a:p>
        </p:txBody>
      </p:sp>
      <p:sp>
        <p:nvSpPr>
          <p:cNvPr id="13" name="Nach links gekrümmter Pfeil 12"/>
          <p:cNvSpPr/>
          <p:nvPr/>
        </p:nvSpPr>
        <p:spPr>
          <a:xfrm flipV="1">
            <a:off x="10944225" y="4914898"/>
            <a:ext cx="857250" cy="1238246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4" name="Nach links gekrümmter Pfeil 13"/>
          <p:cNvSpPr/>
          <p:nvPr/>
        </p:nvSpPr>
        <p:spPr>
          <a:xfrm flipH="1" flipV="1">
            <a:off x="385760" y="4914899"/>
            <a:ext cx="769194" cy="1238245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824787" y="2578831"/>
            <a:ext cx="3862390" cy="175432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/>
              <a:t>Streitverkündete nimmt den </a:t>
            </a:r>
          </a:p>
          <a:p>
            <a:pPr algn="ctr"/>
            <a:r>
              <a:rPr lang="de-DE" sz="3600" dirty="0" smtClean="0"/>
              <a:t>Streit </a:t>
            </a:r>
            <a:r>
              <a:rPr lang="de-DE" sz="3600" b="1" dirty="0" smtClean="0"/>
              <a:t>nicht</a:t>
            </a:r>
            <a:r>
              <a:rPr lang="de-DE" sz="3600" dirty="0" smtClean="0"/>
              <a:t> an </a:t>
            </a:r>
            <a:endParaRPr lang="de-DE" sz="3600" dirty="0"/>
          </a:p>
        </p:txBody>
      </p:sp>
      <p:sp>
        <p:nvSpPr>
          <p:cNvPr id="7" name="Textfeld 6"/>
          <p:cNvSpPr txBox="1"/>
          <p:nvPr/>
        </p:nvSpPr>
        <p:spPr>
          <a:xfrm>
            <a:off x="7067550" y="3320762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= 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081883" y="2905263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Streitverkündete bleibt Streitverkündete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73135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Parteien im Zivilprozess 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824458" y="2857500"/>
            <a:ext cx="3743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Kläger</a:t>
            </a:r>
            <a:r>
              <a:rPr lang="de-DE" sz="4000" dirty="0" smtClean="0"/>
              <a:t> </a:t>
            </a:r>
            <a:endParaRPr lang="de-DE" sz="4000" dirty="0"/>
          </a:p>
        </p:txBody>
      </p:sp>
      <p:sp>
        <p:nvSpPr>
          <p:cNvPr id="5" name="Textfeld 4"/>
          <p:cNvSpPr txBox="1"/>
          <p:nvPr/>
        </p:nvSpPr>
        <p:spPr>
          <a:xfrm>
            <a:off x="8362950" y="2838450"/>
            <a:ext cx="3667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Beklagter</a:t>
            </a:r>
            <a:endParaRPr lang="de-DE" sz="4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-49212" y="4356809"/>
            <a:ext cx="587692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FF0000"/>
                </a:solidFill>
              </a:rPr>
              <a:t>Nebenintervenient</a:t>
            </a:r>
            <a:r>
              <a:rPr lang="de-DE" sz="48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de-DE" sz="2800" b="1" u="sng" dirty="0" smtClean="0"/>
              <a:t>unterstützt</a:t>
            </a:r>
            <a:r>
              <a:rPr lang="de-DE" sz="2800" dirty="0" smtClean="0"/>
              <a:t> den Kläger oder Beklagten </a:t>
            </a:r>
            <a:endParaRPr lang="de-DE" sz="2800" dirty="0"/>
          </a:p>
        </p:txBody>
      </p:sp>
      <p:sp>
        <p:nvSpPr>
          <p:cNvPr id="7" name="Textfeld 6"/>
          <p:cNvSpPr txBox="1"/>
          <p:nvPr/>
        </p:nvSpPr>
        <p:spPr>
          <a:xfrm>
            <a:off x="6738939" y="4356809"/>
            <a:ext cx="570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FF0000"/>
                </a:solidFill>
              </a:rPr>
              <a:t>Hauptintervenient</a:t>
            </a:r>
          </a:p>
          <a:p>
            <a:pPr algn="ctr"/>
            <a:r>
              <a:rPr lang="de-DE" sz="2800" b="1" u="sng" dirty="0"/>
              <a:t>v</a:t>
            </a:r>
            <a:r>
              <a:rPr lang="de-DE" sz="2800" b="1" u="sng" dirty="0" smtClean="0"/>
              <a:t>erklagt</a:t>
            </a:r>
            <a:r>
              <a:rPr lang="de-DE" sz="2800" dirty="0" smtClean="0"/>
              <a:t> den Kläger und Beklagten</a:t>
            </a:r>
            <a:endParaRPr lang="de-DE" sz="2800" dirty="0"/>
          </a:p>
        </p:txBody>
      </p:sp>
      <p:cxnSp>
        <p:nvCxnSpPr>
          <p:cNvPr id="11" name="Gerade Verbindung mit Pfeil 10"/>
          <p:cNvCxnSpPr/>
          <p:nvPr/>
        </p:nvCxnSpPr>
        <p:spPr>
          <a:xfrm flipH="1" flipV="1">
            <a:off x="3771900" y="3324225"/>
            <a:ext cx="3372270" cy="1685925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5343525" y="3457577"/>
            <a:ext cx="2857500" cy="155257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15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-Sitzungssaal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-Sitzungssaal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itzungssaal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157</Words>
  <Application>Microsoft Office PowerPoint</Application>
  <PresentationFormat>Breitbild</PresentationFormat>
  <Paragraphs>67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Wide Latin</vt:lpstr>
      <vt:lpstr>Wingdings 3</vt:lpstr>
      <vt:lpstr>Ion-Sitzungssaal</vt:lpstr>
      <vt:lpstr>Parteien im Zivilprozess </vt:lpstr>
      <vt:lpstr>Parteien im Zivilprozess </vt:lpstr>
      <vt:lpstr>Parteien im Zivilprozess </vt:lpstr>
      <vt:lpstr>Parteien im Zivilprozess </vt:lpstr>
      <vt:lpstr>Parteien im Zivilprozess </vt:lpstr>
      <vt:lpstr>Parteien im Zivilprozess</vt:lpstr>
      <vt:lpstr>Parteien im Zivilprozess</vt:lpstr>
      <vt:lpstr>Parteien im Zivilprozess</vt:lpstr>
      <vt:lpstr>Parteien im Zivilprozess 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Parteien im Zivilprozess </dc:title>
  <dc:creator>Dittrich, Katja</dc:creator>
  <cp:lastModifiedBy>Dittrich, Katja</cp:lastModifiedBy>
  <cp:revision>14</cp:revision>
  <dcterms:created xsi:type="dcterms:W3CDTF">2021-01-28T09:57:41Z</dcterms:created>
  <dcterms:modified xsi:type="dcterms:W3CDTF">2021-01-28T11:39:58Z</dcterms:modified>
</cp:coreProperties>
</file>