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0" r:id="rId6"/>
    <p:sldId id="263" r:id="rId7"/>
    <p:sldId id="262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BD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114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18.01.2024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4207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18.01.2024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9434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18.01.2024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8970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18.01.2024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2247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18.01.2024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9077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18.01.2024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1792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18.01.2024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1800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18.01.2024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3597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18.01.2024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1203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18.01.2024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9091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18.01.2024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5564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EE64-A140-4CAC-8C08-656773EC9877}" type="datetimeFigureOut">
              <a:rPr lang="de-DE" smtClean="0"/>
              <a:t>18.01.2024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4613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 4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1233852"/>
            <a:chOff x="871538" y="1405759"/>
            <a:chExt cx="8853668" cy="1233852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035076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Bitte geben Sie die funktionelle Zuständigkeit für folgende Sachen an?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 smtClean="0"/>
                <a:t>1.</a:t>
              </a:r>
              <a:endParaRPr lang="de-DE" sz="3600" dirty="0"/>
            </a:p>
          </p:txBody>
        </p:sp>
      </p:grpSp>
      <p:sp>
        <p:nvSpPr>
          <p:cNvPr id="22" name="Gefaltete Ecke 21"/>
          <p:cNvSpPr/>
          <p:nvPr/>
        </p:nvSpPr>
        <p:spPr>
          <a:xfrm rot="21260758">
            <a:off x="564918" y="2076314"/>
            <a:ext cx="2161377" cy="209580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Güterrecht/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Zugewinn</a:t>
            </a:r>
          </a:p>
        </p:txBody>
      </p:sp>
      <p:sp>
        <p:nvSpPr>
          <p:cNvPr id="38" name="Wolkenförmige Legende 37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1" name="Gefaltete Ecke 10"/>
          <p:cNvSpPr/>
          <p:nvPr/>
        </p:nvSpPr>
        <p:spPr>
          <a:xfrm rot="198902">
            <a:off x="2551892" y="2076315"/>
            <a:ext cx="2161377" cy="209580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Richter</a:t>
            </a:r>
          </a:p>
        </p:txBody>
      </p:sp>
      <p:sp>
        <p:nvSpPr>
          <p:cNvPr id="12" name="Gefaltete Ecke 11"/>
          <p:cNvSpPr/>
          <p:nvPr/>
        </p:nvSpPr>
        <p:spPr>
          <a:xfrm rot="21260758">
            <a:off x="1431740" y="4446044"/>
            <a:ext cx="2161377" cy="2095806"/>
          </a:xfrm>
          <a:prstGeom prst="foldedCorner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Umgangsregelung</a:t>
            </a:r>
          </a:p>
        </p:txBody>
      </p:sp>
      <p:sp>
        <p:nvSpPr>
          <p:cNvPr id="13" name="Gefaltete Ecke 12"/>
          <p:cNvSpPr/>
          <p:nvPr/>
        </p:nvSpPr>
        <p:spPr>
          <a:xfrm rot="198902">
            <a:off x="3483188" y="4460072"/>
            <a:ext cx="2161377" cy="2095806"/>
          </a:xfrm>
          <a:prstGeom prst="foldedCorner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Richter</a:t>
            </a:r>
          </a:p>
        </p:txBody>
      </p:sp>
      <p:sp>
        <p:nvSpPr>
          <p:cNvPr id="15" name="Gefaltete Ecke 14"/>
          <p:cNvSpPr/>
          <p:nvPr/>
        </p:nvSpPr>
        <p:spPr>
          <a:xfrm>
            <a:off x="5144717" y="2015576"/>
            <a:ext cx="2161377" cy="2095806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Genehmigung für Eltern bei Erbausschlagung</a:t>
            </a:r>
          </a:p>
        </p:txBody>
      </p:sp>
      <p:sp>
        <p:nvSpPr>
          <p:cNvPr id="14" name="Gefaltete Ecke 13"/>
          <p:cNvSpPr/>
          <p:nvPr/>
        </p:nvSpPr>
        <p:spPr>
          <a:xfrm rot="198902">
            <a:off x="7241734" y="2116950"/>
            <a:ext cx="2161377" cy="2095806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Rechts-pfleger</a:t>
            </a:r>
          </a:p>
        </p:txBody>
      </p:sp>
      <p:sp>
        <p:nvSpPr>
          <p:cNvPr id="16" name="Gefaltete Ecke 15"/>
          <p:cNvSpPr/>
          <p:nvPr/>
        </p:nvSpPr>
        <p:spPr>
          <a:xfrm>
            <a:off x="6969079" y="4369230"/>
            <a:ext cx="2161377" cy="2095806"/>
          </a:xfrm>
          <a:prstGeom prst="foldedCorner">
            <a:avLst/>
          </a:prstGeom>
          <a:solidFill>
            <a:srgbClr val="E6BDE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Entschädigung von Vormündern, </a:t>
            </a:r>
            <a:r>
              <a:rPr lang="de-DE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Rechtsanwälten,Verfahrensbeist</a:t>
            </a:r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.,</a:t>
            </a: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Pflegschaften</a:t>
            </a:r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7" name="Gefaltete Ecke 16"/>
          <p:cNvSpPr/>
          <p:nvPr/>
        </p:nvSpPr>
        <p:spPr>
          <a:xfrm rot="198902">
            <a:off x="9117540" y="4425850"/>
            <a:ext cx="2161377" cy="2095806"/>
          </a:xfrm>
          <a:prstGeom prst="foldedCorner">
            <a:avLst/>
          </a:prstGeom>
          <a:solidFill>
            <a:srgbClr val="E6BDE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Rechts-pfleger</a:t>
            </a:r>
          </a:p>
        </p:txBody>
      </p:sp>
    </p:spTree>
    <p:extLst>
      <p:ext uri="{BB962C8B-B14F-4D97-AF65-F5344CB8AC3E}">
        <p14:creationId xmlns:p14="http://schemas.microsoft.com/office/powerpoint/2010/main" val="716638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1" grpId="0" animBg="1"/>
      <p:bldP spid="12" grpId="0" animBg="1"/>
      <p:bldP spid="13" grpId="0" animBg="1"/>
      <p:bldP spid="15" grpId="0" animBg="1"/>
      <p:bldP spid="14" grpId="0" animBg="1"/>
      <p:bldP spid="16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1233852"/>
            <a:chOff x="871538" y="1405759"/>
            <a:chExt cx="8853668" cy="1233852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035076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Wann werden folgende Entscheidungen wirksam?</a:t>
              </a:r>
            </a:p>
            <a:p>
              <a:r>
                <a:rPr lang="de-DE" sz="2400" b="1" dirty="0" smtClean="0"/>
                <a:t>Nennen Sie die gesetzlichen Bestimmungen.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/>
                <a:t>2</a:t>
              </a:r>
              <a:r>
                <a:rPr lang="de-DE" sz="3600" dirty="0" smtClean="0"/>
                <a:t>.</a:t>
              </a:r>
              <a:endParaRPr lang="de-DE" sz="3600" dirty="0"/>
            </a:p>
          </p:txBody>
        </p:sp>
      </p:grpSp>
      <p:sp>
        <p:nvSpPr>
          <p:cNvPr id="24" name="Gefaltete Ecke 23"/>
          <p:cNvSpPr/>
          <p:nvPr/>
        </p:nvSpPr>
        <p:spPr>
          <a:xfrm rot="21348825">
            <a:off x="340087" y="2110029"/>
            <a:ext cx="1824902" cy="1688839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Ehesachen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8" name="Wolkenförmige Legende 37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 4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2" name="Gefaltete Ecke 11"/>
          <p:cNvSpPr/>
          <p:nvPr/>
        </p:nvSpPr>
        <p:spPr>
          <a:xfrm rot="369764">
            <a:off x="1945156" y="2252154"/>
            <a:ext cx="1824902" cy="1688839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mit Rechtskraft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21348825">
            <a:off x="3683254" y="2223434"/>
            <a:ext cx="1824902" cy="1688839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116 II </a:t>
            </a:r>
            <a:r>
              <a:rPr lang="de-DE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 rot="21348825">
            <a:off x="6155207" y="2036850"/>
            <a:ext cx="1824902" cy="1688839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Familienstreit-sachen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Gefaltete Ecke 14"/>
          <p:cNvSpPr/>
          <p:nvPr/>
        </p:nvSpPr>
        <p:spPr>
          <a:xfrm>
            <a:off x="7883580" y="2377491"/>
            <a:ext cx="1824902" cy="1688839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mit Rechtskraft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Gefaltete Ecke 15"/>
          <p:cNvSpPr/>
          <p:nvPr/>
        </p:nvSpPr>
        <p:spPr>
          <a:xfrm rot="21348825">
            <a:off x="9531894" y="2101278"/>
            <a:ext cx="1824902" cy="1688839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116 III </a:t>
            </a:r>
            <a:r>
              <a:rPr lang="de-DE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7" name="Gefaltete Ecke 16"/>
          <p:cNvSpPr/>
          <p:nvPr/>
        </p:nvSpPr>
        <p:spPr>
          <a:xfrm rot="21348825">
            <a:off x="9777860" y="3384493"/>
            <a:ext cx="2072322" cy="1976547"/>
          </a:xfrm>
          <a:prstGeom prst="foldedCorner">
            <a:avLst/>
          </a:prstGeom>
          <a:solidFill>
            <a:srgbClr val="FFC000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Ausnahme: Entscheidung mit Verpflichtung zur Unterhaltszahlung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…diese sofort!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Gefaltete Ecke 17"/>
          <p:cNvSpPr/>
          <p:nvPr/>
        </p:nvSpPr>
        <p:spPr>
          <a:xfrm rot="283949">
            <a:off x="609625" y="4324538"/>
            <a:ext cx="2032311" cy="1870347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Angelegen-</a:t>
            </a:r>
            <a:r>
              <a:rPr lang="de-DE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heiten</a:t>
            </a:r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der freiwilligen Gerichtsbarkeit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9" name="Gefaltete Ecke 18"/>
          <p:cNvSpPr/>
          <p:nvPr/>
        </p:nvSpPr>
        <p:spPr>
          <a:xfrm>
            <a:off x="2570778" y="4612735"/>
            <a:ext cx="1824902" cy="168883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mit Bekanntgabe, Rechtskraft, oder sofort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0" name="Gefaltete Ecke 19"/>
          <p:cNvSpPr/>
          <p:nvPr/>
        </p:nvSpPr>
        <p:spPr>
          <a:xfrm rot="21348825">
            <a:off x="4392102" y="4677090"/>
            <a:ext cx="1824902" cy="168883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40 I,II,III </a:t>
            </a:r>
            <a:r>
              <a:rPr lang="de-DE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843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3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772525" cy="1512839"/>
            <a:chOff x="871538" y="1405759"/>
            <a:chExt cx="8772525" cy="1512839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7922419" cy="1314063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dirty="0" smtClean="0"/>
                <a:t>Wie ergehen Entscheidungen in Familiensachen?</a:t>
              </a:r>
            </a:p>
            <a:p>
              <a:r>
                <a:rPr lang="de-DE" sz="2400" dirty="0" smtClean="0"/>
                <a:t>Nennen Sie die gesetzlichen Bestimmungen.</a:t>
              </a:r>
              <a:endParaRPr lang="de-DE" sz="2400" dirty="0"/>
            </a:p>
            <a:p>
              <a:endParaRPr lang="de-DE" sz="2400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 smtClean="0"/>
                <a:t>3.</a:t>
              </a:r>
              <a:endParaRPr lang="de-DE" sz="3600" dirty="0"/>
            </a:p>
          </p:txBody>
        </p:sp>
      </p:grpSp>
      <p:sp>
        <p:nvSpPr>
          <p:cNvPr id="23" name="Wolkenförmige Legende 22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429385">
            <a:off x="3097008" y="2502486"/>
            <a:ext cx="1881310" cy="1853027"/>
          </a:xfrm>
          <a:prstGeom prst="foldedCorne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urch Beschluss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 4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2" name="Gefaltete Ecke 11"/>
          <p:cNvSpPr/>
          <p:nvPr/>
        </p:nvSpPr>
        <p:spPr>
          <a:xfrm rot="21291048">
            <a:off x="6204096" y="2709615"/>
            <a:ext cx="1881310" cy="1853027"/>
          </a:xfrm>
          <a:prstGeom prst="foldedCorne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38 I </a:t>
            </a:r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785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1233852"/>
            <a:chOff x="871538" y="1405759"/>
            <a:chExt cx="8853668" cy="1233852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035076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Nennen Sie die gesetzlichen Bestimmungen, die den Inhalt eines Beschlusses in Familiensachen definieren.</a:t>
              </a:r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 smtClean="0"/>
                <a:t>4.</a:t>
              </a:r>
              <a:endParaRPr lang="de-DE" sz="3600" dirty="0"/>
            </a:p>
          </p:txBody>
        </p:sp>
      </p:grpSp>
      <p:sp>
        <p:nvSpPr>
          <p:cNvPr id="25" name="Gefaltete Ecke 24"/>
          <p:cNvSpPr/>
          <p:nvPr/>
        </p:nvSpPr>
        <p:spPr>
          <a:xfrm rot="21399046">
            <a:off x="4755816" y="2688329"/>
            <a:ext cx="2258130" cy="2171737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38 und 39</a:t>
            </a:r>
          </a:p>
          <a:p>
            <a:pPr algn="ctr"/>
            <a:r>
              <a:rPr lang="de-DE" sz="28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Wolkenförmige Legende 10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 4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482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2755852"/>
            <a:chOff x="871538" y="1405759"/>
            <a:chExt cx="8853668" cy="2755852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4"/>
              <a:ext cx="8003562" cy="2557077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Nennen Sie Beginn und Ende der Ehe.</a:t>
              </a:r>
            </a:p>
            <a:p>
              <a:endParaRPr lang="de-DE" sz="2400" b="1" dirty="0"/>
            </a:p>
            <a:p>
              <a:r>
                <a:rPr lang="de-DE" sz="2400" b="1" dirty="0" smtClean="0"/>
                <a:t>Frank und Silke haben am 10.02.2005 geheiratet.</a:t>
              </a:r>
            </a:p>
            <a:p>
              <a:r>
                <a:rPr lang="de-DE" sz="2400" b="1" dirty="0" smtClean="0"/>
                <a:t>Frank reicht am 22.11.2023, nach über einem Jahr Trennungszeit, die Scheidung ein. Der Scheidungsantrag wird  am 15.12.2023 zugestellt.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/>
                <a:t>5</a:t>
              </a:r>
              <a:r>
                <a:rPr lang="de-DE" sz="3600" dirty="0" smtClean="0"/>
                <a:t>.</a:t>
              </a:r>
              <a:endParaRPr lang="de-DE" sz="3600" dirty="0"/>
            </a:p>
          </p:txBody>
        </p:sp>
      </p:grpSp>
      <p:sp>
        <p:nvSpPr>
          <p:cNvPr id="25" name="Gefaltete Ecke 24"/>
          <p:cNvSpPr/>
          <p:nvPr/>
        </p:nvSpPr>
        <p:spPr>
          <a:xfrm rot="21399046">
            <a:off x="2484977" y="3795797"/>
            <a:ext cx="2722367" cy="2566447"/>
          </a:xfrm>
          <a:prstGeom prst="foldedCorner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Beginn der Ehe:</a:t>
            </a: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01.02.2005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4" name="Wolkenförmige Legende 23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 4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3" name="Gefaltete Ecke 12"/>
          <p:cNvSpPr/>
          <p:nvPr/>
        </p:nvSpPr>
        <p:spPr>
          <a:xfrm>
            <a:off x="5796068" y="3795798"/>
            <a:ext cx="2722367" cy="2566447"/>
          </a:xfrm>
          <a:prstGeom prst="foldedCorner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Ende der Ehe:</a:t>
            </a: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30.11.2023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820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6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435769" y="725084"/>
            <a:ext cx="10487025" cy="3234077"/>
            <a:chOff x="871538" y="1405759"/>
            <a:chExt cx="8853668" cy="3234077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3035301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Wann wird eine Entscheidung rechtskräftig, wenn ein Verbundbeschluss zur Scheidung und dem VA ergeht und auf Rechtsmittel für die Scheidung verzichtet wird.</a:t>
              </a:r>
            </a:p>
            <a:p>
              <a:r>
                <a:rPr lang="de-DE" sz="2400" b="1" dirty="0" smtClean="0"/>
                <a:t>Der Beschluss wird am 22.10.2023 verkündet und der Teilbeschluss </a:t>
              </a:r>
              <a:r>
                <a:rPr lang="de-DE" sz="2400" b="1" dirty="0" err="1" smtClean="0"/>
                <a:t>bzg</a:t>
              </a:r>
              <a:r>
                <a:rPr lang="de-DE" sz="2400" b="1" dirty="0" smtClean="0"/>
                <a:t>. des Versorgungsausgleichs am 15.11.2023 an die Antragstellerin, am 13.11.2023 an den Antragsgegner, sowie an die Rentenversicherung am 10.11.1023 zugestellt.</a:t>
              </a:r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/>
                <a:t>6</a:t>
              </a:r>
              <a:r>
                <a:rPr lang="de-DE" sz="3600" dirty="0" smtClean="0"/>
                <a:t>.</a:t>
              </a:r>
              <a:endParaRPr lang="de-DE" sz="3600" dirty="0"/>
            </a:p>
          </p:txBody>
        </p:sp>
      </p:grpSp>
      <p:sp>
        <p:nvSpPr>
          <p:cNvPr id="25" name="Gefaltete Ecke 24"/>
          <p:cNvSpPr/>
          <p:nvPr/>
        </p:nvSpPr>
        <p:spPr>
          <a:xfrm rot="21399046">
            <a:off x="1863129" y="4176520"/>
            <a:ext cx="2302118" cy="2115095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Teilrechts-kraft bezgl. Scheidung am 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Wolkenförmige Legende 13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7" name="Gefaltete Ecke 16"/>
          <p:cNvSpPr/>
          <p:nvPr/>
        </p:nvSpPr>
        <p:spPr>
          <a:xfrm rot="340923">
            <a:off x="4155584" y="4427453"/>
            <a:ext cx="1853766" cy="1842360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22.10.2023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 4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228997">
            <a:off x="6694105" y="4096437"/>
            <a:ext cx="2302118" cy="2115095"/>
          </a:xfrm>
          <a:prstGeom prst="foldedCorner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Teilrechts-kraft bezgl. VA am 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Gefaltete Ecke 17"/>
          <p:cNvSpPr/>
          <p:nvPr/>
        </p:nvSpPr>
        <p:spPr>
          <a:xfrm rot="21292598">
            <a:off x="8972912" y="4334268"/>
            <a:ext cx="1853766" cy="1842360"/>
          </a:xfrm>
          <a:prstGeom prst="foldedCorner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16.12.2023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593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17" grpId="0" animBg="1"/>
      <p:bldP spid="13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7" y="544561"/>
            <a:ext cx="10487025" cy="1298527"/>
            <a:chOff x="871538" y="1405759"/>
            <a:chExt cx="8853668" cy="1298527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099751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Nennen Sie Folgesachen einer Ehescheidung? Und bis wann muss ein Antrag für eine Folgesache beim Gericht eingereicht werden?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smtClean="0"/>
                <a:t>7.</a:t>
              </a:r>
              <a:endParaRPr lang="de-DE" sz="3600" dirty="0"/>
            </a:p>
          </p:txBody>
        </p:sp>
      </p:grpSp>
      <p:sp>
        <p:nvSpPr>
          <p:cNvPr id="19" name="Gefaltete Ecke 18"/>
          <p:cNvSpPr/>
          <p:nvPr/>
        </p:nvSpPr>
        <p:spPr>
          <a:xfrm>
            <a:off x="931389" y="2093295"/>
            <a:ext cx="1854673" cy="186434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Güter-</a:t>
            </a: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rechtsachen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3" name="Gefaltete Ecke 22"/>
          <p:cNvSpPr/>
          <p:nvPr/>
        </p:nvSpPr>
        <p:spPr>
          <a:xfrm rot="510815">
            <a:off x="8354080" y="2325908"/>
            <a:ext cx="1964902" cy="1902934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Kindes-herausgabe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 4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20" name="Gefaltete Ecke 19"/>
          <p:cNvSpPr/>
          <p:nvPr/>
        </p:nvSpPr>
        <p:spPr>
          <a:xfrm rot="21390355">
            <a:off x="3474525" y="2072040"/>
            <a:ext cx="1822843" cy="1885598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Übertragung/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Entziehung </a:t>
            </a:r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eSo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6" name="Gefaltete Ecke 25"/>
          <p:cNvSpPr/>
          <p:nvPr/>
        </p:nvSpPr>
        <p:spPr>
          <a:xfrm>
            <a:off x="5985831" y="2190947"/>
            <a:ext cx="1903430" cy="1820486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Umgangsrecht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7" name="Gefaltete Ecke 26"/>
          <p:cNvSpPr/>
          <p:nvPr/>
        </p:nvSpPr>
        <p:spPr>
          <a:xfrm>
            <a:off x="2528585" y="4209449"/>
            <a:ext cx="1857361" cy="1799690"/>
          </a:xfrm>
          <a:prstGeom prst="foldedCorner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Ehewohnungs- und </a:t>
            </a:r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Hausahlts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-sachen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8" name="Gefaltete Ecke 27"/>
          <p:cNvSpPr/>
          <p:nvPr/>
        </p:nvSpPr>
        <p:spPr>
          <a:xfrm>
            <a:off x="482678" y="4325924"/>
            <a:ext cx="1699941" cy="1662658"/>
          </a:xfrm>
          <a:prstGeom prst="foldedCorner">
            <a:avLst/>
          </a:prstGeom>
          <a:solidFill>
            <a:srgbClr val="FFC000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VA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>
            <a:off x="4889728" y="4319527"/>
            <a:ext cx="1728790" cy="178540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Unterhalts-sachen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0" name="Gefaltete Ecke 29"/>
          <p:cNvSpPr/>
          <p:nvPr/>
        </p:nvSpPr>
        <p:spPr>
          <a:xfrm>
            <a:off x="8720226" y="4572000"/>
            <a:ext cx="1923962" cy="1918133"/>
          </a:xfrm>
          <a:prstGeom prst="foldedCorner">
            <a:avLst/>
          </a:prstGeom>
          <a:solidFill>
            <a:srgbClr val="FFC000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is spätestens 2 Wochen vor Verhandlung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44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3" grpId="0" animBg="1"/>
      <p:bldP spid="20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357</Words>
  <Application>Microsoft Office PowerPoint</Application>
  <PresentationFormat>Breitbild</PresentationFormat>
  <Paragraphs>104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Arial</vt:lpstr>
      <vt:lpstr>Bradley Hand ITC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41</cp:revision>
  <dcterms:created xsi:type="dcterms:W3CDTF">2023-07-04T15:45:21Z</dcterms:created>
  <dcterms:modified xsi:type="dcterms:W3CDTF">2024-01-18T09:14:43Z</dcterms:modified>
</cp:coreProperties>
</file>