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415" r:id="rId2"/>
    <p:sldId id="332" r:id="rId3"/>
    <p:sldId id="333" r:id="rId4"/>
    <p:sldId id="331" r:id="rId5"/>
    <p:sldId id="416" r:id="rId6"/>
    <p:sldId id="417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59442" autoAdjust="0"/>
  </p:normalViewPr>
  <p:slideViewPr>
    <p:cSldViewPr snapToGrid="0">
      <p:cViewPr varScale="1">
        <p:scale>
          <a:sx n="37" d="100"/>
          <a:sy n="37" d="100"/>
        </p:scale>
        <p:origin x="180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3BEB6-18CD-4BCA-BF95-2639AE0E93FF}" type="datetimeFigureOut">
              <a:rPr lang="de-DE" smtClean="0"/>
              <a:t>09.12.2025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DDE66-9931-4E7C-9E4E-0ACED10FF8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0925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27395ca4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27395ca4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2174599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746db3089f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746db3089f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2081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746db3089f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746db3089f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93883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</a:pP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28885945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None/>
            </a:pP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14149492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Þ"/>
            </a:pP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2860927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BBA2B7-C331-0165-6B9E-35F8B99E13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BF9631A-8156-6C3A-3E1F-3F07DC19F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D7DB1D1-93B9-7D62-F152-AB39141AE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8841-E725-4036-B92F-CC16E14DD989}" type="datetimeFigureOut">
              <a:rPr lang="de-DE" smtClean="0"/>
              <a:t>09.12.2025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AF5B075-51A1-42E8-250B-A99543748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31F880-7ADF-2C84-FA8A-68C6E8801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B9101-3C53-4025-AE1B-A59129963E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0318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4E430C-0EFA-2373-BE00-88EAC3261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65402E1-2527-0463-4EA3-9CE9B36E0B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8B0EA2-226C-3454-1584-E92A250BC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8841-E725-4036-B92F-CC16E14DD989}" type="datetimeFigureOut">
              <a:rPr lang="de-DE" smtClean="0"/>
              <a:t>09.12.2025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7506B6C-B802-E0D7-4040-B6550FFAD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D3F47D-CE28-695C-F3D0-FE890279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B9101-3C53-4025-AE1B-A59129963E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4953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B8807D0-813A-3107-0B32-E970AEF355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FA107D0-F3A1-2C17-04F2-904B544F37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6643CCB-82FE-3E4B-D3B5-B4CC5089B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8841-E725-4036-B92F-CC16E14DD989}" type="datetimeFigureOut">
              <a:rPr lang="de-DE" smtClean="0"/>
              <a:t>09.12.2025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646361-C733-F706-F0A8-B9D19134A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C9C0C42-B943-913A-F45A-993911DE4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B9101-3C53-4025-AE1B-A59129963E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9846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58261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7970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79B231-11A0-094B-134D-0C1AB58DF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0361D1-973F-B110-2183-6A0F0DC60C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F2680E6-F490-39C0-0ED5-9A9BEEBC9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8841-E725-4036-B92F-CC16E14DD989}" type="datetimeFigureOut">
              <a:rPr lang="de-DE" smtClean="0"/>
              <a:t>09.12.2025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363622F-15D8-FB4D-C49D-492F06AAC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516F83E-2CFF-755C-DDDB-9224345C0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B9101-3C53-4025-AE1B-A59129963E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5148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471473-608B-3AE7-521B-2BBFFD21E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7453084-E8A7-6406-20AA-4592380F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A5C1BD-BB83-699E-3B87-37FBAA19D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8841-E725-4036-B92F-CC16E14DD989}" type="datetimeFigureOut">
              <a:rPr lang="de-DE" smtClean="0"/>
              <a:t>09.12.2025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D750B95-E224-EBF0-D990-949CAEF3E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E66CD32-0661-9BDB-6A26-645C6C196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B9101-3C53-4025-AE1B-A59129963E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9846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98F056-7EF3-F92E-7FD4-B5E57A551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E054875-964C-E779-4FF3-7E077AD269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651F4CE-6842-F337-1F9F-CEDE5B3DE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ACE5698-E4C6-D1B8-C6C0-732F1713D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8841-E725-4036-B92F-CC16E14DD989}" type="datetimeFigureOut">
              <a:rPr lang="de-DE" smtClean="0"/>
              <a:t>09.12.2025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A90EA65-7959-3BFD-3114-8F1900448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2DA03D9-529E-FC0D-D77B-ADD71E5EB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B9101-3C53-4025-AE1B-A59129963E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1137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AA356D-116A-4104-2E47-3B934D7C8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32C8C00-8721-A94E-2640-D227ED4E3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420DBB4-22C3-5C3B-1EE0-7A53893CCD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98EF00E-F224-CA87-8792-087A7428D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471A416-D80D-446D-1D9C-E7F7E675BD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F7DAA84-15A0-35D6-172D-18B064115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8841-E725-4036-B92F-CC16E14DD989}" type="datetimeFigureOut">
              <a:rPr lang="de-DE" smtClean="0"/>
              <a:t>09.12.2025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0C3A7C7-3AA5-59B5-6141-27AC52138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4724061-0CD5-29C3-FC9A-E50C6FE74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B9101-3C53-4025-AE1B-A59129963E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0757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BEEC40-DA74-F543-23A8-E756094F4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ED4D471-74E3-8F92-FA4E-7F9F476E9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8841-E725-4036-B92F-CC16E14DD989}" type="datetimeFigureOut">
              <a:rPr lang="de-DE" smtClean="0"/>
              <a:t>09.12.2025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5263059-4012-322A-CDF0-A1D339197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22364BC-BB20-1F04-6DF0-BAAEBF723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B9101-3C53-4025-AE1B-A59129963E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3956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3A1D6C5-840B-093C-2AEC-C9EA474EA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8841-E725-4036-B92F-CC16E14DD989}" type="datetimeFigureOut">
              <a:rPr lang="de-DE" smtClean="0"/>
              <a:t>09.12.2025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A6A1B98-63DC-A0A8-D2D4-7E987F4FA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B0D8BC4-1196-B6E4-8884-9D1D2A028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B9101-3C53-4025-AE1B-A59129963E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3919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8FD520-56AA-A98C-442D-4855FD084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6BA6B1-5164-4661-05DD-D52A9C2CF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C2E842C-9D5A-8A05-77A1-DD441449EB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3F6B00B-F0BE-E59E-4F99-74886675D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8841-E725-4036-B92F-CC16E14DD989}" type="datetimeFigureOut">
              <a:rPr lang="de-DE" smtClean="0"/>
              <a:t>09.12.2025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66E0A9F-50AA-7AC8-0DA2-22C55DD9B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6E5A594-296F-540A-7605-245A5406D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B9101-3C53-4025-AE1B-A59129963E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1809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E62A09-DFA6-760D-4643-97D7364DE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31A2833-BEA2-C6D6-8DD3-3E51F863CE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72358CB-FEAA-F158-81A9-F2E2629BF5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DF8FA62-93F5-77ED-55C5-C00FAFC10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8841-E725-4036-B92F-CC16E14DD989}" type="datetimeFigureOut">
              <a:rPr lang="de-DE" smtClean="0"/>
              <a:t>09.12.2025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8AEF880-9D21-2BC9-807C-05BD0B85E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E5E0C93-ADD1-1901-2160-8E25E45A3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B9101-3C53-4025-AE1B-A59129963E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8670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DED676C-2D45-8396-6E11-C0CE46AAE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86BF7B6-B902-5D8E-0061-593268ECE8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08335AD-52F2-25AE-F3F5-B0B83370E6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B48841-E725-4036-B92F-CC16E14DD989}" type="datetimeFigureOut">
              <a:rPr lang="de-DE" smtClean="0"/>
              <a:t>09.12.2025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A7780DC-C04D-7F32-2437-6E33D2912C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2A0F9AE-6C98-C048-D49F-9FB956BB29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FB9101-3C53-4025-AE1B-A59129963E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9160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1868215" y="2027047"/>
            <a:ext cx="8455569" cy="219195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lIns="91440" tIns="45720" rIns="91440" bIns="45720" rtlCol="0" anchor="ctr" anchorCtr="0"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6000" b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Rechtsbehelfe</a:t>
            </a:r>
            <a:r>
              <a:rPr lang="en-US" sz="60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in der </a:t>
            </a:r>
            <a:r>
              <a:rPr lang="en-US" sz="6000" b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Zwangsvollstreckung</a:t>
            </a:r>
            <a:endParaRPr lang="en-US" sz="60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77553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Vollstreckungserinnerung § 766 ZPO</a:t>
            </a:r>
            <a:endParaRPr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de" b="1" u="sng" dirty="0"/>
              <a:t>Schuldner legt Erinnerung ein:</a:t>
            </a:r>
            <a:endParaRPr b="1" u="sng" dirty="0"/>
          </a:p>
          <a:p>
            <a:pPr marL="0" indent="0">
              <a:spcBef>
                <a:spcPts val="2133"/>
              </a:spcBef>
              <a:buNone/>
            </a:pPr>
            <a:r>
              <a:rPr lang="de" dirty="0"/>
              <a:t>-Vollstreckungsorgan nicht zuständig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de" dirty="0"/>
              <a:t>-kein ordnungsgemäßer Auftrag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de" dirty="0"/>
              <a:t>-fehlende ZV-Voraussetzungen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de" dirty="0"/>
              <a:t>-Vollstreckungshindernisse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de" dirty="0"/>
              <a:t>-Vollstreckung in falsche Vermögensmassen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de" dirty="0"/>
              <a:t>-Verstoß gegen Verfahrensvorschriften bei Pfändung und Verwertung</a:t>
            </a:r>
            <a:endParaRPr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de" b="1" u="sng" dirty="0"/>
              <a:t>Gläubiger legt Erinnerung ein:</a:t>
            </a:r>
            <a:endParaRPr b="1" u="sng" dirty="0"/>
          </a:p>
          <a:p>
            <a:pPr marL="0" indent="0">
              <a:spcBef>
                <a:spcPts val="2133"/>
              </a:spcBef>
              <a:buNone/>
            </a:pPr>
            <a:r>
              <a:rPr lang="de" dirty="0"/>
              <a:t>-wenn Ausführung der Vollstreckungsmaßnahmen abgelehnt wird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de" dirty="0"/>
              <a:t>-Vollstreckung ohne besonderen Grund verzögert wird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de" dirty="0"/>
              <a:t>-zulässige Weisungen des Gläubigers nicht befolgt werden</a:t>
            </a:r>
            <a:endParaRPr dirty="0"/>
          </a:p>
          <a:p>
            <a:pPr marL="0" indent="0">
              <a:spcBef>
                <a:spcPts val="2133"/>
              </a:spcBef>
              <a:buClr>
                <a:schemeClr val="dk1"/>
              </a:buClr>
              <a:buSzPts val="1100"/>
              <a:buNone/>
            </a:pPr>
            <a:endParaRPr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97628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build="p"/>
      <p:bldP spid="6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/>
              <a:t>Weitere Möglichkeiten für § 766 ZPO</a:t>
            </a:r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de" b="1" u="sng"/>
              <a:t>Dritter legt Erinnerung ein</a:t>
            </a:r>
            <a:endParaRPr b="1" u="sng"/>
          </a:p>
          <a:p>
            <a:pPr marL="0" indent="0">
              <a:spcBef>
                <a:spcPts val="2133"/>
              </a:spcBef>
              <a:buNone/>
            </a:pPr>
            <a:r>
              <a:rPr lang="de"/>
              <a:t>-Dritter macht als Gewahrsamsinhaber geltend,dass eine sich in seinem Gewahrsam befindliche Sache ohne seine Herausgabebereitschaft gepfändet wurde</a:t>
            </a:r>
            <a:endParaRPr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de-DE" b="1" u="sng"/>
              <a:t>Erinnerung gegen den Kostenansatz</a:t>
            </a:r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r>
              <a:rPr lang="de-DE"/>
              <a:t>-dem Schuldner wurden ungerechtfertigte Kosten auferlegt</a:t>
            </a:r>
          </a:p>
        </p:txBody>
      </p:sp>
    </p:spTree>
    <p:extLst>
      <p:ext uri="{BB962C8B-B14F-4D97-AF65-F5344CB8AC3E}">
        <p14:creationId xmlns:p14="http://schemas.microsoft.com/office/powerpoint/2010/main" val="2883389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Vollstreckungsschutzantrag § 765a</a:t>
            </a: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380990" indent="-380990"/>
            <a:r>
              <a:rPr lang="de" dirty="0"/>
              <a:t>Auffangvorschrift, wenn kein anderes Mittel möglich ist</a:t>
            </a:r>
            <a:endParaRPr dirty="0"/>
          </a:p>
          <a:p>
            <a:pPr marL="380990" indent="-380990">
              <a:spcBef>
                <a:spcPts val="2133"/>
              </a:spcBef>
            </a:pPr>
            <a:r>
              <a:rPr lang="de" dirty="0"/>
              <a:t>möglich im Verfahren der Forderungspfändung, Pfändungsverfahren, Verfahren zur Herausgabe von Sachen</a:t>
            </a:r>
            <a:endParaRPr b="1"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r>
              <a:rPr lang="de" sz="2667" b="1" dirty="0"/>
              <a:t>Merke: </a:t>
            </a:r>
            <a:r>
              <a:rPr lang="de" sz="2667" dirty="0">
                <a:solidFill>
                  <a:srgbClr val="FF0000"/>
                </a:solidFill>
              </a:rPr>
              <a:t>Der Vollstreckungsschutzantrag stellt einen absoluten        Ausnahmerechtsbehelf bei besonderen Härten dar, vor allem bei Räumung nach Ablauf der Räumungsfrist, Suizidgefahr, Schwangerschaft, Krankheit etc.</a:t>
            </a:r>
            <a:endParaRPr sz="2667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650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Vollstreckungsabwehrklage § 767 ZPO</a:t>
            </a: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380990" indent="-380990"/>
            <a:r>
              <a:rPr lang="de-DE" dirty="0"/>
              <a:t>Vollstreckung soll insgesamt abgewendet werden</a:t>
            </a:r>
          </a:p>
          <a:p>
            <a:pPr marL="380990" indent="-380990"/>
            <a:endParaRPr lang="de-DE" dirty="0"/>
          </a:p>
          <a:p>
            <a:pPr marL="380990" indent="-380990"/>
            <a:r>
              <a:rPr lang="de-DE" dirty="0"/>
              <a:t>Zuständig ist Prozessgericht </a:t>
            </a:r>
          </a:p>
          <a:p>
            <a:pPr marL="380990" indent="-380990"/>
            <a:endParaRPr lang="de-DE" sz="2667" dirty="0">
              <a:solidFill>
                <a:srgbClr val="FF0000"/>
              </a:solidFill>
            </a:endParaRPr>
          </a:p>
          <a:p>
            <a:pPr marL="380990" indent="-380990"/>
            <a:r>
              <a:rPr lang="de-DE" sz="2667" dirty="0"/>
              <a:t>Bei: Zahlung, Ratenzahlungsvereinbarung </a:t>
            </a:r>
          </a:p>
          <a:p>
            <a:pPr marL="380990" indent="-380990"/>
            <a:endParaRPr lang="de-DE" sz="2667" dirty="0"/>
          </a:p>
          <a:p>
            <a:pPr marL="380990" indent="-380990"/>
            <a:endParaRPr lang="de-DE" sz="2667" dirty="0"/>
          </a:p>
          <a:p>
            <a:pPr marL="380990" indent="-380990"/>
            <a:r>
              <a:rPr lang="de-DE" sz="2667" dirty="0">
                <a:solidFill>
                  <a:srgbClr val="C00000"/>
                </a:solidFill>
              </a:rPr>
              <a:t>Zusätzlich: einstweilige Einstellung der Zwangsvollstreckung §769 Abs. 2 ZPO</a:t>
            </a:r>
            <a:endParaRPr sz="2667" dirty="0"/>
          </a:p>
        </p:txBody>
      </p:sp>
    </p:spTree>
    <p:extLst>
      <p:ext uri="{BB962C8B-B14F-4D97-AF65-F5344CB8AC3E}">
        <p14:creationId xmlns:p14="http://schemas.microsoft.com/office/powerpoint/2010/main" val="4111571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de" dirty="0"/>
              <a:t>Klage auf vorzugsweise Befriedigung §805 ZPO</a:t>
            </a: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380990" indent="-380990"/>
            <a:r>
              <a:rPr lang="de-DE" dirty="0"/>
              <a:t>Nur dann möglich, wenn ZV wegen Geldforderung ins bewegliche Vermögen betrieben wird</a:t>
            </a:r>
          </a:p>
          <a:p>
            <a:pPr marL="380990" indent="-380990"/>
            <a:endParaRPr lang="de-DE" sz="2667" dirty="0">
              <a:solidFill>
                <a:srgbClr val="FF0000"/>
              </a:solidFill>
            </a:endParaRPr>
          </a:p>
          <a:p>
            <a:pPr marL="380990" indent="-380990"/>
            <a:r>
              <a:rPr lang="de-DE" sz="2667" dirty="0">
                <a:solidFill>
                  <a:srgbClr val="FF0000"/>
                </a:solidFill>
              </a:rPr>
              <a:t>Pfändung wird nicht beseitigt -&gt; geht darum seinen Rang zu sichern und wer zuerst befriedigt wird </a:t>
            </a:r>
          </a:p>
          <a:p>
            <a:pPr marL="380990" indent="-380990"/>
            <a:endParaRPr lang="de-DE" sz="2667" dirty="0">
              <a:solidFill>
                <a:srgbClr val="FF0000"/>
              </a:solidFill>
            </a:endParaRPr>
          </a:p>
          <a:p>
            <a:pPr marL="380990" indent="-380990"/>
            <a:r>
              <a:rPr lang="de-DE" sz="2667" dirty="0"/>
              <a:t>Klage wäre begründet, wenn ein Gläubiger ein Vermieterpfandrecht vor dem Pfändungspfandrecht hat</a:t>
            </a:r>
            <a:endParaRPr sz="2667" dirty="0"/>
          </a:p>
        </p:txBody>
      </p:sp>
    </p:spTree>
    <p:extLst>
      <p:ext uri="{BB962C8B-B14F-4D97-AF65-F5344CB8AC3E}">
        <p14:creationId xmlns:p14="http://schemas.microsoft.com/office/powerpoint/2010/main" val="4255913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238</Words>
  <Application>Microsoft Office PowerPoint</Application>
  <PresentationFormat>Breitbild</PresentationFormat>
  <Paragraphs>37</Paragraphs>
  <Slides>6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Symbol</vt:lpstr>
      <vt:lpstr>Wingdings</vt:lpstr>
      <vt:lpstr>Office</vt:lpstr>
      <vt:lpstr>Rechtsbehelfe in der Zwangsvollstreckung</vt:lpstr>
      <vt:lpstr>Vollstreckungserinnerung § 766 ZPO</vt:lpstr>
      <vt:lpstr>Weitere Möglichkeiten für § 766 ZPO</vt:lpstr>
      <vt:lpstr>Vollstreckungsschutzantrag § 765a</vt:lpstr>
      <vt:lpstr>Vollstreckungsabwehrklage § 767 ZPO</vt:lpstr>
      <vt:lpstr>Klage auf vorzugsweise Befriedigung §805 ZPO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Körner, Josephin</dc:creator>
  <cp:lastModifiedBy>Körner, Josephin</cp:lastModifiedBy>
  <cp:revision>1</cp:revision>
  <dcterms:created xsi:type="dcterms:W3CDTF">2025-12-09T08:50:39Z</dcterms:created>
  <dcterms:modified xsi:type="dcterms:W3CDTF">2025-12-09T08:51:20Z</dcterms:modified>
</cp:coreProperties>
</file>