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84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6994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89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440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55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6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1618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28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31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601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031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777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B368C-4AEE-40EA-824F-4E43CF1E5C1D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B4C0D-7F10-4293-9EAD-C471CB7837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302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Gefaltete Ecke 24"/>
          <p:cNvSpPr/>
          <p:nvPr/>
        </p:nvSpPr>
        <p:spPr>
          <a:xfrm rot="21399046">
            <a:off x="1594033" y="963783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Wir starten mit…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8007275" y="42584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2632451" y="3514482"/>
            <a:ext cx="6472988" cy="563230"/>
            <a:chOff x="2632451" y="3514482"/>
            <a:chExt cx="6472988" cy="563230"/>
          </a:xfrm>
        </p:grpSpPr>
        <p:sp>
          <p:nvSpPr>
            <p:cNvPr id="2" name="Abgerundetes Rechteck 1"/>
            <p:cNvSpPr/>
            <p:nvPr/>
          </p:nvSpPr>
          <p:spPr>
            <a:xfrm>
              <a:off x="2632451" y="3514482"/>
              <a:ext cx="6472988" cy="5632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Familiensachen - </a:t>
              </a:r>
              <a:r>
                <a:rPr lang="de-DE" sz="3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Quiz</a:t>
              </a:r>
              <a:endPara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endParaRPr>
            </a:p>
          </p:txBody>
        </p:sp>
        <p:sp>
          <p:nvSpPr>
            <p:cNvPr id="5" name="Flussdiagramm: Verbinder 4"/>
            <p:cNvSpPr/>
            <p:nvPr/>
          </p:nvSpPr>
          <p:spPr>
            <a:xfrm>
              <a:off x="8361336" y="3567497"/>
              <a:ext cx="457200" cy="457200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635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757363" y="738730"/>
            <a:ext cx="88153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/>
              <a:t>Bekanntgabe von Schriftstücken und Entscheidungen 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	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162013" y="1599928"/>
            <a:ext cx="4565617" cy="4548591"/>
            <a:chOff x="1162013" y="1599928"/>
            <a:chExt cx="4565617" cy="4548591"/>
          </a:xfrm>
        </p:grpSpPr>
        <p:sp>
          <p:nvSpPr>
            <p:cNvPr id="14" name="Abgerundetes Rechteck 13"/>
            <p:cNvSpPr/>
            <p:nvPr/>
          </p:nvSpPr>
          <p:spPr>
            <a:xfrm>
              <a:off x="1271588" y="2047991"/>
              <a:ext cx="2570658" cy="410052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dirty="0" smtClean="0"/>
            </a:p>
            <a:p>
              <a:pPr algn="ctr"/>
              <a:r>
                <a:rPr lang="de-DE" sz="2000" dirty="0" smtClean="0"/>
                <a:t>Zustellung nach den Vorschriften der ZPO</a:t>
              </a:r>
            </a:p>
            <a:p>
              <a:pPr algn="ctr"/>
              <a:r>
                <a:rPr lang="de-DE" sz="2000" dirty="0" smtClean="0"/>
                <a:t>§§ 166 ff.</a:t>
              </a:r>
            </a:p>
            <a:p>
              <a:pPr algn="ctr"/>
              <a:endParaRPr lang="de-DE" sz="2000" dirty="0"/>
            </a:p>
            <a:p>
              <a:pPr algn="ctr"/>
              <a:endParaRPr lang="de-DE" sz="2000" dirty="0" smtClean="0"/>
            </a:p>
            <a:p>
              <a:pPr algn="ctr"/>
              <a:endParaRPr lang="de-DE" sz="2000" dirty="0"/>
            </a:p>
            <a:p>
              <a:pPr algn="ctr"/>
              <a:endParaRPr lang="de-DE" sz="2000" dirty="0" smtClean="0"/>
            </a:p>
            <a:p>
              <a:pPr algn="ctr"/>
              <a:endParaRPr lang="de-DE" sz="2000" dirty="0"/>
            </a:p>
          </p:txBody>
        </p:sp>
        <p:sp>
          <p:nvSpPr>
            <p:cNvPr id="15" name="Abgerundetes Rechteck 14"/>
            <p:cNvSpPr/>
            <p:nvPr/>
          </p:nvSpPr>
          <p:spPr>
            <a:xfrm>
              <a:off x="3839827" y="2047991"/>
              <a:ext cx="1769673" cy="410052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/>
                <a:t>f</a:t>
              </a:r>
              <a:r>
                <a:rPr lang="de-DE" sz="2000" dirty="0" smtClean="0"/>
                <a:t>ormlos</a:t>
              </a:r>
            </a:p>
            <a:p>
              <a:pPr algn="ctr"/>
              <a:endParaRPr lang="de-DE" sz="2000" dirty="0"/>
            </a:p>
            <a:p>
              <a:pPr algn="ctr"/>
              <a:endParaRPr lang="de-DE" sz="2000" dirty="0" smtClean="0"/>
            </a:p>
            <a:p>
              <a:pPr algn="ctr"/>
              <a:endParaRPr lang="de-DE" sz="2000" dirty="0"/>
            </a:p>
            <a:p>
              <a:pPr algn="ctr"/>
              <a:endParaRPr lang="de-DE" sz="2000" dirty="0" smtClean="0"/>
            </a:p>
            <a:p>
              <a:pPr algn="ctr"/>
              <a:endParaRPr lang="de-DE" sz="2000" dirty="0"/>
            </a:p>
            <a:p>
              <a:pPr algn="ctr"/>
              <a:endParaRPr lang="de-DE" sz="2000" dirty="0" smtClean="0"/>
            </a:p>
            <a:p>
              <a:pPr algn="ctr"/>
              <a:endParaRPr lang="de-DE" sz="2000" dirty="0"/>
            </a:p>
          </p:txBody>
        </p:sp>
        <p:grpSp>
          <p:nvGrpSpPr>
            <p:cNvPr id="6" name="Gruppieren 5"/>
            <p:cNvGrpSpPr/>
            <p:nvPr/>
          </p:nvGrpSpPr>
          <p:grpSpPr>
            <a:xfrm>
              <a:off x="1162013" y="1599928"/>
              <a:ext cx="4565617" cy="1247046"/>
              <a:chOff x="1162013" y="1599928"/>
              <a:chExt cx="4565617" cy="1247046"/>
            </a:xfrm>
          </p:grpSpPr>
          <p:sp>
            <p:nvSpPr>
              <p:cNvPr id="5" name="Abgerundetes Rechteck 4"/>
              <p:cNvSpPr/>
              <p:nvPr/>
            </p:nvSpPr>
            <p:spPr>
              <a:xfrm>
                <a:off x="1162013" y="1599928"/>
                <a:ext cx="4565617" cy="754240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400" b="1" dirty="0" smtClean="0"/>
                  <a:t>Ehe- und Familienstreitsachen</a:t>
                </a:r>
                <a:endParaRPr lang="de-DE" sz="2400" b="1" dirty="0"/>
              </a:p>
            </p:txBody>
          </p:sp>
          <p:sp>
            <p:nvSpPr>
              <p:cNvPr id="3" name="Pfeil nach unten 2"/>
              <p:cNvSpPr/>
              <p:nvPr/>
            </p:nvSpPr>
            <p:spPr>
              <a:xfrm>
                <a:off x="2364018" y="2312325"/>
                <a:ext cx="329158" cy="534649"/>
              </a:xfrm>
              <a:prstGeom prst="downArrow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" name="Pfeil nach unten 16"/>
              <p:cNvSpPr/>
              <p:nvPr/>
            </p:nvSpPr>
            <p:spPr>
              <a:xfrm>
                <a:off x="4491665" y="2312325"/>
                <a:ext cx="329158" cy="534649"/>
              </a:xfrm>
              <a:prstGeom prst="downArrow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grpSp>
        <p:nvGrpSpPr>
          <p:cNvPr id="7" name="Gruppieren 6"/>
          <p:cNvGrpSpPr/>
          <p:nvPr/>
        </p:nvGrpSpPr>
        <p:grpSpPr>
          <a:xfrm>
            <a:off x="6511883" y="1597104"/>
            <a:ext cx="4534928" cy="4551415"/>
            <a:chOff x="6940508" y="1597104"/>
            <a:chExt cx="4534928" cy="4551415"/>
          </a:xfrm>
        </p:grpSpPr>
        <p:sp>
          <p:nvSpPr>
            <p:cNvPr id="20" name="Abgerundetes Rechteck 19"/>
            <p:cNvSpPr/>
            <p:nvPr/>
          </p:nvSpPr>
          <p:spPr>
            <a:xfrm>
              <a:off x="9572625" y="2145030"/>
              <a:ext cx="1800225" cy="400348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 smtClean="0"/>
                <a:t>formlos</a:t>
              </a:r>
              <a:endParaRPr lang="de-DE" sz="2000" dirty="0"/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6968265" y="1885950"/>
              <a:ext cx="2604360" cy="426256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dirty="0" smtClean="0"/>
                <a:t>§ 15 II </a:t>
              </a:r>
              <a:r>
                <a:rPr lang="de-DE" sz="2000" dirty="0" err="1" smtClean="0"/>
                <a:t>FamFG</a:t>
              </a:r>
              <a:r>
                <a:rPr lang="de-DE" sz="2000" dirty="0" smtClean="0"/>
                <a:t>=</a:t>
              </a:r>
            </a:p>
            <a:p>
              <a:pPr algn="ctr"/>
              <a:r>
                <a:rPr lang="de-DE" sz="2000" dirty="0" smtClean="0"/>
                <a:t>Zustellung nach den Vorschriften der ZPO, oder Aufgabe zur Post</a:t>
              </a:r>
              <a:endParaRPr lang="de-DE" sz="2000" dirty="0"/>
            </a:p>
          </p:txBody>
        </p:sp>
        <p:sp>
          <p:nvSpPr>
            <p:cNvPr id="18" name="Pfeil nach unten 17"/>
            <p:cNvSpPr/>
            <p:nvPr/>
          </p:nvSpPr>
          <p:spPr>
            <a:xfrm>
              <a:off x="7789951" y="2221624"/>
              <a:ext cx="329158" cy="534649"/>
            </a:xfrm>
            <a:prstGeom prst="down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Pfeil nach unten 18"/>
            <p:cNvSpPr/>
            <p:nvPr/>
          </p:nvSpPr>
          <p:spPr>
            <a:xfrm>
              <a:off x="10308158" y="2265674"/>
              <a:ext cx="329158" cy="534649"/>
            </a:xfrm>
            <a:prstGeom prst="down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Abgerundetes Rechteck 12"/>
            <p:cNvSpPr/>
            <p:nvPr/>
          </p:nvSpPr>
          <p:spPr>
            <a:xfrm>
              <a:off x="6940508" y="1597104"/>
              <a:ext cx="4534928" cy="75706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Angelegenheiten der freiwilligen Gerichtsbarkeit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53472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5651564" y="4098239"/>
            <a:ext cx="554355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/>
              <a:t>es gelten die Vorschriften der ZPO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757363" y="738730"/>
            <a:ext cx="88153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/>
              <a:t>Bekanntgabe von Schriftstücken und Entscheidungen 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	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993106" y="1523436"/>
            <a:ext cx="8343900" cy="161448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UdG</a:t>
            </a:r>
            <a:r>
              <a:rPr lang="de-DE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hat die Schriftsätze der Beteiligten sowie Verfügungen und Entscheidungen des Gerichts in eigener Verantwortung bekannt zu machen bzw. zu übersenden</a:t>
            </a:r>
            <a:endParaRPr lang="de-DE" sz="20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221581" y="3639351"/>
            <a:ext cx="6507956" cy="71437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/>
              <a:t>Bekanntgabe in Ehe- und Familienstreitsachen </a:t>
            </a:r>
            <a:endParaRPr lang="de-DE" sz="2400"/>
          </a:p>
        </p:txBody>
      </p:sp>
    </p:spTree>
    <p:extLst>
      <p:ext uri="{BB962C8B-B14F-4D97-AF65-F5344CB8AC3E}">
        <p14:creationId xmlns:p14="http://schemas.microsoft.com/office/powerpoint/2010/main" val="349030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2343150" y="2187463"/>
            <a:ext cx="8851964" cy="436427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Antragsschrift ./. förmliche Zustellung (§ 271 ZPO)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Anordnungen nach § 273 ZPO (§ 273 I, II ZPO, entsprechende wechselseitige Mitteilung (§ 273 IV ZPO); die Art der Bekanntmachung richtet sich nach </a:t>
            </a:r>
            <a:endParaRPr lang="de-DE" sz="2000" dirty="0" smtClean="0"/>
          </a:p>
          <a:p>
            <a:pPr lvl="0"/>
            <a:r>
              <a:rPr lang="de-DE" sz="2000" dirty="0"/>
              <a:t>	</a:t>
            </a:r>
            <a:r>
              <a:rPr lang="de-DE" sz="2000" dirty="0" smtClean="0"/>
              <a:t>§ </a:t>
            </a:r>
            <a:r>
              <a:rPr lang="de-DE" sz="2000" dirty="0"/>
              <a:t>329 ZPO)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Ladungen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Beteiligten: Verkündung (§ 218 ZPO) / förmliche Übersendung (§ 329 II ZPO)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SV/Zeugen formlos (§§ 402, 377 ZPO)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Beteiligtenschriftsätze, je nach Inhalt per förmliche Zustellung o. formlos </a:t>
            </a:r>
            <a:endParaRPr lang="de-DE" sz="2000" dirty="0" smtClean="0"/>
          </a:p>
          <a:p>
            <a:pPr lvl="0"/>
            <a:r>
              <a:rPr lang="de-DE" sz="2000" dirty="0"/>
              <a:t>	</a:t>
            </a:r>
            <a:r>
              <a:rPr lang="de-DE" sz="2000" dirty="0" smtClean="0"/>
              <a:t>(§ </a:t>
            </a:r>
            <a:r>
              <a:rPr lang="de-DE" sz="2000" dirty="0"/>
              <a:t>270 ZPO)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Antragsrücknahme (§ 269 ZPO)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Beschlüsse (nebst Rechtsmittelbelehrung)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757363" y="738730"/>
            <a:ext cx="88153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/>
              <a:t>Bekanntgabe von Schriftstücken und Entscheidungen 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	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657224" y="1750958"/>
            <a:ext cx="5507832" cy="71437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Bekanntmachung von Amts wegen</a:t>
            </a:r>
          </a:p>
        </p:txBody>
      </p:sp>
    </p:spTree>
    <p:extLst>
      <p:ext uri="{BB962C8B-B14F-4D97-AF65-F5344CB8AC3E}">
        <p14:creationId xmlns:p14="http://schemas.microsoft.com/office/powerpoint/2010/main" val="280728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2028825" y="2007952"/>
            <a:ext cx="8851964" cy="22416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Art der Bekanntmachung regelt der § 15 II </a:t>
            </a:r>
            <a:r>
              <a:rPr lang="de-DE" sz="2000" dirty="0" err="1" smtClean="0"/>
              <a:t>FamFG</a:t>
            </a:r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Zustellung nach den ZPO-Vorschriften (§§ 166 ff. ZPO) oder durch Aufgabe zur </a:t>
            </a:r>
            <a:r>
              <a:rPr lang="de-DE" sz="2000" dirty="0" smtClean="0"/>
              <a:t>Post</a:t>
            </a:r>
            <a:r>
              <a:rPr lang="de-DE" sz="20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Dokumente, deren Inhalt eine Termins- oder Fristbestimmung enthält oder den Lauf einer Frist auslöst, sind den Beteiligten bekannt zu geben </a:t>
            </a:r>
            <a:endParaRPr lang="de-DE" sz="2000" dirty="0" smtClean="0"/>
          </a:p>
          <a:p>
            <a:r>
              <a:rPr lang="de-DE" sz="2000"/>
              <a:t> </a:t>
            </a:r>
            <a:r>
              <a:rPr lang="de-DE" sz="2000" smtClean="0"/>
              <a:t>     </a:t>
            </a:r>
            <a:r>
              <a:rPr lang="de-DE" sz="2000" smtClean="0"/>
              <a:t>(§ </a:t>
            </a:r>
            <a:r>
              <a:rPr lang="de-DE" sz="2000" dirty="0"/>
              <a:t>15 I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757363" y="738730"/>
            <a:ext cx="88153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/>
              <a:t>Bekanntgabe von Schriftstücken und Entscheidungen 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	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600074" y="1455983"/>
            <a:ext cx="6886576" cy="714375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Bekanntmachungen in sonstigen Familiensachen 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1050989" y="4380685"/>
            <a:ext cx="9829800" cy="203997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u="sng" dirty="0"/>
              <a:t>Aufgabe zur Post: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Inland: Schriftstück gilt 3 Tage nach Aufgabe zur Post als bekannt gegeben </a:t>
            </a:r>
          </a:p>
          <a:p>
            <a:pPr lvl="1"/>
            <a:r>
              <a:rPr lang="de-DE" dirty="0" smtClean="0"/>
              <a:t>	es </a:t>
            </a:r>
            <a:r>
              <a:rPr lang="de-DE" dirty="0"/>
              <a:t>sei denn der Beteiligte macht glaubhaft, dass ihm das Schriftstück nicht oder erst zu </a:t>
            </a:r>
            <a:r>
              <a:rPr lang="de-DE" dirty="0" smtClean="0"/>
              <a:t>	einem </a:t>
            </a:r>
            <a:r>
              <a:rPr lang="de-DE" dirty="0"/>
              <a:t>späteren Zeitpunkt zugegangen ist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wie die Bekanntgabe auszuführen ist, steht im pflichtgemäßen Ermessen des </a:t>
            </a:r>
            <a:r>
              <a:rPr lang="de-DE" dirty="0" smtClean="0"/>
              <a:t>Gerichts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ist Bekanntgabe nicht geboten, können Dokumente den Beteiligten formlos mitgeteilt werden </a:t>
            </a:r>
            <a:endParaRPr lang="de-DE" dirty="0" smtClean="0"/>
          </a:p>
          <a:p>
            <a:r>
              <a:rPr lang="de-DE" dirty="0" smtClean="0"/>
              <a:t>      (§ </a:t>
            </a:r>
            <a:r>
              <a:rPr lang="de-DE" dirty="0"/>
              <a:t>15 III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8943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2028825" y="2007952"/>
            <a:ext cx="8851964" cy="45437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den </a:t>
            </a:r>
            <a:r>
              <a:rPr lang="de-DE" dirty="0"/>
              <a:t>Beteiligten bekannt zu geben (§ 41 I S. 1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anfechtbarer Beschluss: demjenigen zustellen, dessen erklärtem Willen er nicht entspricht </a:t>
            </a:r>
            <a:br>
              <a:rPr lang="de-DE" dirty="0"/>
            </a:br>
            <a:r>
              <a:rPr lang="de-DE" dirty="0"/>
              <a:t>(§ 41 I S. 2 </a:t>
            </a:r>
            <a:r>
              <a:rPr lang="de-DE" dirty="0" err="1"/>
              <a:t>FamFG</a:t>
            </a:r>
            <a:r>
              <a:rPr lang="de-DE" dirty="0"/>
              <a:t>) </a:t>
            </a:r>
            <a:endParaRPr lang="de-DE" sz="2000" dirty="0" smtClean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Anwesenden kann der Beschluss durch Verlesen der Beschlussformel bekannt gegeben werden (§ 41 II S. 1 </a:t>
            </a:r>
            <a:r>
              <a:rPr lang="de-DE" dirty="0" err="1"/>
              <a:t>FamFG</a:t>
            </a:r>
            <a:r>
              <a:rPr lang="de-DE" dirty="0"/>
              <a:t>) – Vermerk in Akten </a:t>
            </a:r>
            <a:r>
              <a:rPr lang="de-DE" dirty="0" smtClean="0"/>
              <a:t>machen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 Begründung des Beschlusses ist unverzüglich nachzuholen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Beschluss nun auch schriftlich bekannt zu geben (§ 41 II S. 2 – 4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endParaRPr lang="de-DE" sz="2000" dirty="0" smtClean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ein Beschluss, der die Genehmigung eines Rechtsgeschäfts zum Gegenstand hat, ist auch demjenigen, für den das Rechtsgeschäft genehmigt wird, bekannt zu geben </a:t>
            </a:r>
            <a:endParaRPr lang="de-DE" dirty="0" smtClean="0"/>
          </a:p>
          <a:p>
            <a:r>
              <a:rPr lang="de-DE" dirty="0"/>
              <a:t>	</a:t>
            </a:r>
            <a:r>
              <a:rPr lang="de-DE" dirty="0" smtClean="0"/>
              <a:t>(§ </a:t>
            </a:r>
            <a:r>
              <a:rPr lang="de-DE" dirty="0"/>
              <a:t>41 III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757363" y="738730"/>
            <a:ext cx="88153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/>
              <a:t>Bekanntgabe von Schriftstücken und Entscheidungen 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	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691863" y="1516273"/>
            <a:ext cx="2243139" cy="71437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Beschlüsse</a:t>
            </a:r>
            <a:endParaRPr lang="de-DE" sz="2800" b="1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823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467</Words>
  <Application>Microsoft Office PowerPoint</Application>
  <PresentationFormat>Breitbild</PresentationFormat>
  <Paragraphs>89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12</cp:revision>
  <dcterms:created xsi:type="dcterms:W3CDTF">2023-06-27T09:36:11Z</dcterms:created>
  <dcterms:modified xsi:type="dcterms:W3CDTF">2023-08-15T07:50:17Z</dcterms:modified>
</cp:coreProperties>
</file>