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6" r:id="rId9"/>
    <p:sldId id="267" r:id="rId10"/>
    <p:sldId id="268" r:id="rId1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D48A"/>
    <a:srgbClr val="F0A4B1"/>
    <a:srgbClr val="F0C6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3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BE2D92DE-5D27-4010-91AF-5931C8CFB02A}" type="datetimeFigureOut">
              <a:rPr lang="de-DE" smtClean="0"/>
              <a:t>22.02.2024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318398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BE2D92DE-5D27-4010-91AF-5931C8CFB02A}" type="datetimeFigureOut">
              <a:rPr lang="de-DE" smtClean="0"/>
              <a:t>22.02.2024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721378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BE2D92DE-5D27-4010-91AF-5931C8CFB02A}" type="datetimeFigureOut">
              <a:rPr lang="de-DE" smtClean="0"/>
              <a:t>22.02.2024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123894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BE2D92DE-5D27-4010-91AF-5931C8CFB02A}" type="datetimeFigureOut">
              <a:rPr lang="de-DE" smtClean="0"/>
              <a:t>22.02.2024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1733738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BE2D92DE-5D27-4010-91AF-5931C8CFB02A}" type="datetimeFigureOut">
              <a:rPr lang="de-DE" smtClean="0"/>
              <a:t>22.02.2024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3861110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BE2D92DE-5D27-4010-91AF-5931C8CFB02A}" type="datetimeFigureOut">
              <a:rPr lang="de-DE" smtClean="0"/>
              <a:t>22.02.2024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394769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BE2D92DE-5D27-4010-91AF-5931C8CFB02A}" type="datetimeFigureOut">
              <a:rPr lang="de-DE" smtClean="0"/>
              <a:t>22.02.2024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400971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BE2D92DE-5D27-4010-91AF-5931C8CFB02A}" type="datetimeFigureOut">
              <a:rPr lang="de-DE" smtClean="0"/>
              <a:t>22.02.2024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3992218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BE2D92DE-5D27-4010-91AF-5931C8CFB02A}" type="datetimeFigureOut">
              <a:rPr lang="de-DE" smtClean="0"/>
              <a:t>22.02.2024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709071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BE2D92DE-5D27-4010-91AF-5931C8CFB02A}" type="datetimeFigureOut">
              <a:rPr lang="de-DE" smtClean="0"/>
              <a:t>22.02.2024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2893253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BE2D92DE-5D27-4010-91AF-5931C8CFB02A}" type="datetimeFigureOut">
              <a:rPr lang="de-DE" smtClean="0"/>
              <a:t>22.02.2024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3255059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2D92DE-5D27-4010-91AF-5931C8CFB02A}" type="datetimeFigureOut">
              <a:rPr lang="de-DE" smtClean="0"/>
              <a:t>22.02.2024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4AC420-1AAA-473A-B39B-358EE2F44E19}" type="slidenum">
              <a:rPr lang="de-DE" smtClean="0"/>
              <a:t>‹Nr.›</a:t>
            </a:fld>
            <a:endParaRPr lang="de-DE"/>
          </a:p>
        </p:txBody>
      </p:sp>
    </p:spTree>
    <p:extLst>
      <p:ext uri="{BB962C8B-B14F-4D97-AF65-F5344CB8AC3E}">
        <p14:creationId xmlns:p14="http://schemas.microsoft.com/office/powerpoint/2010/main" val="24987190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uppieren 21"/>
          <p:cNvGrpSpPr/>
          <p:nvPr/>
        </p:nvGrpSpPr>
        <p:grpSpPr>
          <a:xfrm>
            <a:off x="3438449" y="4144500"/>
            <a:ext cx="5153173" cy="1340926"/>
            <a:chOff x="3657599" y="4159762"/>
            <a:chExt cx="5153173" cy="1340926"/>
          </a:xfrm>
        </p:grpSpPr>
        <p:sp>
          <p:nvSpPr>
            <p:cNvPr id="16" name="Pfeil nach rechts 15"/>
            <p:cNvSpPr/>
            <p:nvPr/>
          </p:nvSpPr>
          <p:spPr>
            <a:xfrm>
              <a:off x="7832364" y="4551952"/>
              <a:ext cx="978408" cy="4846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Abgerundetes Rechteck 14"/>
            <p:cNvSpPr/>
            <p:nvPr/>
          </p:nvSpPr>
          <p:spPr>
            <a:xfrm>
              <a:off x="3657599" y="4159762"/>
              <a:ext cx="4714875" cy="1340926"/>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6710" lvl="1" indent="0" algn="ctr">
                <a:buNone/>
              </a:pPr>
              <a:r>
                <a:rPr lang="de-DE" sz="2800" b="1" dirty="0">
                  <a:effectLst>
                    <a:outerShdw blurRad="38100" dist="38100" dir="2700000" algn="tl">
                      <a:srgbClr val="000000">
                        <a:alpha val="43137"/>
                      </a:srgbClr>
                    </a:outerShdw>
                  </a:effectLst>
                </a:rPr>
                <a:t>Kostenansatz ist </a:t>
              </a:r>
              <a:r>
                <a:rPr lang="de-DE" sz="2800" b="1" dirty="0" smtClean="0">
                  <a:effectLst>
                    <a:outerShdw blurRad="38100" dist="38100" dir="2700000" algn="tl">
                      <a:srgbClr val="000000">
                        <a:alpha val="43137"/>
                      </a:srgbClr>
                    </a:outerShdw>
                  </a:effectLst>
                </a:rPr>
                <a:t>ein  Justizverwaltungsakt</a:t>
              </a:r>
              <a:endParaRPr lang="de-DE" sz="2800" b="1" dirty="0">
                <a:effectLst>
                  <a:outerShdw blurRad="38100" dist="38100" dir="2700000" algn="tl">
                    <a:srgbClr val="000000">
                      <a:alpha val="43137"/>
                    </a:srgbClr>
                  </a:outerShdw>
                </a:effectLst>
              </a:endParaRPr>
            </a:p>
          </p:txBody>
        </p:sp>
      </p:grpSp>
      <p:sp>
        <p:nvSpPr>
          <p:cNvPr id="24" name="Pfeil nach rechts 23"/>
          <p:cNvSpPr/>
          <p:nvPr/>
        </p:nvSpPr>
        <p:spPr>
          <a:xfrm rot="5400000">
            <a:off x="5548998" y="3719355"/>
            <a:ext cx="978408" cy="4846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Abgerundetes Rechteck 6"/>
          <p:cNvSpPr/>
          <p:nvPr/>
        </p:nvSpPr>
        <p:spPr>
          <a:xfrm>
            <a:off x="8764073" y="4357763"/>
            <a:ext cx="2065852"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 4 </a:t>
            </a:r>
            <a:r>
              <a:rPr lang="de-DE" sz="2800" b="1" dirty="0" err="1">
                <a:effectLst>
                  <a:outerShdw blurRad="38100" dist="38100" dir="2700000" algn="tl">
                    <a:srgbClr val="000000">
                      <a:alpha val="43137"/>
                    </a:srgbClr>
                  </a:outerShdw>
                </a:effectLst>
              </a:rPr>
              <a:t>KostVfg</a:t>
            </a:r>
            <a:endParaRPr lang="de-DE" sz="2800" b="1" dirty="0">
              <a:effectLst>
                <a:outerShdw blurRad="38100" dist="38100" dir="2700000" algn="tl">
                  <a:srgbClr val="000000">
                    <a:alpha val="43137"/>
                  </a:srgbClr>
                </a:outerShdw>
              </a:effectLst>
            </a:endParaRPr>
          </a:p>
        </p:txBody>
      </p:sp>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4164455" y="2438724"/>
            <a:ext cx="7764444" cy="156734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dirty="0"/>
              <a:t>Berechnung/Feststellung der angefallenen Gerichtskosten </a:t>
            </a:r>
            <a:r>
              <a:rPr lang="de-DE" sz="2800" dirty="0" smtClean="0"/>
              <a:t>und </a:t>
            </a:r>
            <a:r>
              <a:rPr lang="de-DE" sz="2800" dirty="0"/>
              <a:t>Feststellung des Kostenschuldners </a:t>
            </a:r>
          </a:p>
        </p:txBody>
      </p:sp>
      <p:sp>
        <p:nvSpPr>
          <p:cNvPr id="4" name="Abgerundetes Rechteck 3"/>
          <p:cNvSpPr/>
          <p:nvPr/>
        </p:nvSpPr>
        <p:spPr>
          <a:xfrm>
            <a:off x="3491985" y="1370626"/>
            <a:ext cx="5472113"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00276">
              <a:lnSpc>
                <a:spcPct val="90000"/>
              </a:lnSpc>
              <a:spcBef>
                <a:spcPct val="0"/>
              </a:spcBef>
              <a:spcAft>
                <a:spcPct val="35000"/>
              </a:spcAft>
            </a:pPr>
            <a:r>
              <a:rPr lang="de-DE" sz="3200" b="1" dirty="0">
                <a:effectLst>
                  <a:outerShdw blurRad="38100" dist="38100" dir="2700000" algn="tl">
                    <a:srgbClr val="000000">
                      <a:alpha val="43137"/>
                    </a:srgbClr>
                  </a:outerShdw>
                </a:effectLst>
              </a:rPr>
              <a:t>Kostenansatz und Folgen der Nichtzahlung von Kosten</a:t>
            </a:r>
            <a:r>
              <a:rPr lang="de-DE" sz="3200" dirty="0"/>
              <a:t> </a:t>
            </a:r>
          </a:p>
        </p:txBody>
      </p:sp>
      <p:sp>
        <p:nvSpPr>
          <p:cNvPr id="8" name="Rechteck 7"/>
          <p:cNvSpPr/>
          <p:nvPr/>
        </p:nvSpPr>
        <p:spPr>
          <a:xfrm>
            <a:off x="10082463" y="6551736"/>
            <a:ext cx="2109537"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9" name="Rechteck 8"/>
          <p:cNvSpPr/>
          <p:nvPr/>
        </p:nvSpPr>
        <p:spPr>
          <a:xfrm>
            <a:off x="0" y="6572250"/>
            <a:ext cx="914401" cy="2857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24</a:t>
            </a:r>
            <a:endParaRPr lang="de-DE" dirty="0">
              <a:solidFill>
                <a:schemeClr val="tx1"/>
              </a:solidFill>
            </a:endParaRPr>
          </a:p>
        </p:txBody>
      </p:sp>
      <p:grpSp>
        <p:nvGrpSpPr>
          <p:cNvPr id="11" name="Gruppieren 10"/>
          <p:cNvGrpSpPr/>
          <p:nvPr/>
        </p:nvGrpSpPr>
        <p:grpSpPr>
          <a:xfrm>
            <a:off x="377192" y="2656430"/>
            <a:ext cx="4093635" cy="914400"/>
            <a:chOff x="386364" y="2732928"/>
            <a:chExt cx="4093635" cy="914400"/>
          </a:xfrm>
        </p:grpSpPr>
        <p:sp>
          <p:nvSpPr>
            <p:cNvPr id="6" name="Pfeil nach rechts 5"/>
            <p:cNvSpPr/>
            <p:nvPr/>
          </p:nvSpPr>
          <p:spPr>
            <a:xfrm>
              <a:off x="3501591" y="2890235"/>
              <a:ext cx="978408" cy="4846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Abgerundetes Rechteck 4"/>
            <p:cNvSpPr/>
            <p:nvPr/>
          </p:nvSpPr>
          <p:spPr>
            <a:xfrm>
              <a:off x="386364" y="2732928"/>
              <a:ext cx="352541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Kostenansatz</a:t>
              </a:r>
              <a:endParaRPr lang="de-DE" sz="2800" b="1" dirty="0">
                <a:effectLst>
                  <a:outerShdw blurRad="38100" dist="38100" dir="2700000" algn="tl">
                    <a:srgbClr val="000000">
                      <a:alpha val="43137"/>
                    </a:srgbClr>
                  </a:outerShdw>
                </a:effectLst>
              </a:endParaRPr>
            </a:p>
          </p:txBody>
        </p:sp>
      </p:grpSp>
      <p:grpSp>
        <p:nvGrpSpPr>
          <p:cNvPr id="23" name="Gruppieren 22"/>
          <p:cNvGrpSpPr/>
          <p:nvPr/>
        </p:nvGrpSpPr>
        <p:grpSpPr>
          <a:xfrm>
            <a:off x="3438449" y="5411211"/>
            <a:ext cx="5153173" cy="1284352"/>
            <a:chOff x="3438449" y="5411211"/>
            <a:chExt cx="5153173" cy="1284352"/>
          </a:xfrm>
        </p:grpSpPr>
        <p:sp>
          <p:nvSpPr>
            <p:cNvPr id="18" name="Pfeil nach rechts 17"/>
            <p:cNvSpPr/>
            <p:nvPr/>
          </p:nvSpPr>
          <p:spPr>
            <a:xfrm>
              <a:off x="7613214" y="5773736"/>
              <a:ext cx="978408" cy="4846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Abgerundetes Rechteck 11"/>
            <p:cNvSpPr/>
            <p:nvPr/>
          </p:nvSpPr>
          <p:spPr>
            <a:xfrm>
              <a:off x="3438449" y="5411211"/>
              <a:ext cx="4714875" cy="128435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und wird vom Kostenbeamten veranlasst</a:t>
              </a:r>
            </a:p>
          </p:txBody>
        </p:sp>
      </p:grpSp>
      <p:sp>
        <p:nvSpPr>
          <p:cNvPr id="19" name="Abgerundetes Rechteck 18"/>
          <p:cNvSpPr/>
          <p:nvPr/>
        </p:nvSpPr>
        <p:spPr>
          <a:xfrm>
            <a:off x="8764073" y="5623862"/>
            <a:ext cx="2065852" cy="88834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 1 </a:t>
            </a:r>
            <a:r>
              <a:rPr lang="de-DE" sz="2800" b="1" dirty="0" err="1">
                <a:effectLst>
                  <a:outerShdw blurRad="38100" dist="38100" dir="2700000" algn="tl">
                    <a:srgbClr val="000000">
                      <a:alpha val="43137"/>
                    </a:srgbClr>
                  </a:outerShdw>
                </a:effectLst>
              </a:rPr>
              <a:t>KostVfg</a:t>
            </a:r>
            <a:endParaRPr lang="de-DE" sz="2800" b="1" dirty="0">
              <a:effectLst>
                <a:outerShdw blurRad="38100" dist="38100" dir="2700000" algn="tl">
                  <a:srgbClr val="000000">
                    <a:alpha val="43137"/>
                  </a:srgbClr>
                </a:outerShdw>
              </a:effectLst>
            </a:endParaRPr>
          </a:p>
        </p:txBody>
      </p:sp>
      <p:sp>
        <p:nvSpPr>
          <p:cNvPr id="10" name="Gefaltete Ecke 9"/>
          <p:cNvSpPr/>
          <p:nvPr/>
        </p:nvSpPr>
        <p:spPr>
          <a:xfrm rot="740234">
            <a:off x="1516541" y="3646627"/>
            <a:ext cx="1985041" cy="1828800"/>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Erstellung einer Kosten-</a:t>
            </a:r>
          </a:p>
          <a:p>
            <a:pPr algn="ctr"/>
            <a:r>
              <a:rPr lang="de-DE" sz="2400" b="1" dirty="0" err="1" smtClean="0">
                <a:solidFill>
                  <a:schemeClr val="tx1"/>
                </a:solidFill>
                <a:latin typeface="MV Boli" panose="02000500030200090000" pitchFamily="2" charset="0"/>
                <a:cs typeface="MV Boli" panose="02000500030200090000" pitchFamily="2" charset="0"/>
              </a:rPr>
              <a:t>rechnung</a:t>
            </a:r>
            <a:endParaRPr lang="de-DE" sz="2400" b="1" dirty="0" smtClean="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609255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 calcmode="lin" valueType="num">
                                      <p:cBhvr additive="base">
                                        <p:cTn id="25" dur="500" fill="hold"/>
                                        <p:tgtEl>
                                          <p:spTgt spid="24"/>
                                        </p:tgtEl>
                                        <p:attrNameLst>
                                          <p:attrName>ppt_x</p:attrName>
                                        </p:attrNameLst>
                                      </p:cBhvr>
                                      <p:tavLst>
                                        <p:tav tm="0">
                                          <p:val>
                                            <p:strVal val="#ppt_x"/>
                                          </p:val>
                                        </p:tav>
                                        <p:tav tm="100000">
                                          <p:val>
                                            <p:strVal val="#ppt_x"/>
                                          </p:val>
                                        </p:tav>
                                      </p:tavLst>
                                    </p:anim>
                                    <p:anim calcmode="lin" valueType="num">
                                      <p:cBhvr additive="base">
                                        <p:cTn id="26"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2"/>
                                        </p:tgtEl>
                                        <p:attrNameLst>
                                          <p:attrName>style.visibility</p:attrName>
                                        </p:attrNameLst>
                                      </p:cBhvr>
                                      <p:to>
                                        <p:strVal val="visible"/>
                                      </p:to>
                                    </p:set>
                                    <p:anim calcmode="lin" valueType="num">
                                      <p:cBhvr additive="base">
                                        <p:cTn id="31" dur="500" fill="hold"/>
                                        <p:tgtEl>
                                          <p:spTgt spid="22"/>
                                        </p:tgtEl>
                                        <p:attrNameLst>
                                          <p:attrName>ppt_x</p:attrName>
                                        </p:attrNameLst>
                                      </p:cBhvr>
                                      <p:tavLst>
                                        <p:tav tm="0">
                                          <p:val>
                                            <p:strVal val="#ppt_x"/>
                                          </p:val>
                                        </p:tav>
                                        <p:tav tm="100000">
                                          <p:val>
                                            <p:strVal val="#ppt_x"/>
                                          </p:val>
                                        </p:tav>
                                      </p:tavLst>
                                    </p:anim>
                                    <p:anim calcmode="lin" valueType="num">
                                      <p:cBhvr additive="base">
                                        <p:cTn id="3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3"/>
                                        </p:tgtEl>
                                        <p:attrNameLst>
                                          <p:attrName>style.visibility</p:attrName>
                                        </p:attrNameLst>
                                      </p:cBhvr>
                                      <p:to>
                                        <p:strVal val="visible"/>
                                      </p:to>
                                    </p:set>
                                    <p:anim calcmode="lin" valueType="num">
                                      <p:cBhvr additive="base">
                                        <p:cTn id="43" dur="500" fill="hold"/>
                                        <p:tgtEl>
                                          <p:spTgt spid="23"/>
                                        </p:tgtEl>
                                        <p:attrNameLst>
                                          <p:attrName>ppt_x</p:attrName>
                                        </p:attrNameLst>
                                      </p:cBhvr>
                                      <p:tavLst>
                                        <p:tav tm="0">
                                          <p:val>
                                            <p:strVal val="#ppt_x"/>
                                          </p:val>
                                        </p:tav>
                                        <p:tav tm="100000">
                                          <p:val>
                                            <p:strVal val="#ppt_x"/>
                                          </p:val>
                                        </p:tav>
                                      </p:tavLst>
                                    </p:anim>
                                    <p:anim calcmode="lin" valueType="num">
                                      <p:cBhvr additive="base">
                                        <p:cTn id="4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anim calcmode="lin" valueType="num">
                                      <p:cBhvr additive="base">
                                        <p:cTn id="49" dur="500" fill="hold"/>
                                        <p:tgtEl>
                                          <p:spTgt spid="19"/>
                                        </p:tgtEl>
                                        <p:attrNameLst>
                                          <p:attrName>ppt_x</p:attrName>
                                        </p:attrNameLst>
                                      </p:cBhvr>
                                      <p:tavLst>
                                        <p:tav tm="0">
                                          <p:val>
                                            <p:strVal val="#ppt_x"/>
                                          </p:val>
                                        </p:tav>
                                        <p:tav tm="100000">
                                          <p:val>
                                            <p:strVal val="#ppt_x"/>
                                          </p:val>
                                        </p:tav>
                                      </p:tavLst>
                                    </p:anim>
                                    <p:anim calcmode="lin" valueType="num">
                                      <p:cBhvr additive="base">
                                        <p:cTn id="5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p:cTn id="55" dur="1000" fill="hold"/>
                                        <p:tgtEl>
                                          <p:spTgt spid="10"/>
                                        </p:tgtEl>
                                        <p:attrNameLst>
                                          <p:attrName>ppt_w</p:attrName>
                                        </p:attrNameLst>
                                      </p:cBhvr>
                                      <p:tavLst>
                                        <p:tav tm="0">
                                          <p:val>
                                            <p:fltVal val="0"/>
                                          </p:val>
                                        </p:tav>
                                        <p:tav tm="100000">
                                          <p:val>
                                            <p:strVal val="#ppt_w"/>
                                          </p:val>
                                        </p:tav>
                                      </p:tavLst>
                                    </p:anim>
                                    <p:anim calcmode="lin" valueType="num">
                                      <p:cBhvr>
                                        <p:cTn id="56" dur="1000" fill="hold"/>
                                        <p:tgtEl>
                                          <p:spTgt spid="10"/>
                                        </p:tgtEl>
                                        <p:attrNameLst>
                                          <p:attrName>ppt_h</p:attrName>
                                        </p:attrNameLst>
                                      </p:cBhvr>
                                      <p:tavLst>
                                        <p:tav tm="0">
                                          <p:val>
                                            <p:fltVal val="0"/>
                                          </p:val>
                                        </p:tav>
                                        <p:tav tm="100000">
                                          <p:val>
                                            <p:strVal val="#ppt_h"/>
                                          </p:val>
                                        </p:tav>
                                      </p:tavLst>
                                    </p:anim>
                                    <p:anim calcmode="lin" valueType="num">
                                      <p:cBhvr>
                                        <p:cTn id="57" dur="1000" fill="hold"/>
                                        <p:tgtEl>
                                          <p:spTgt spid="10"/>
                                        </p:tgtEl>
                                        <p:attrNameLst>
                                          <p:attrName>style.rotation</p:attrName>
                                        </p:attrNameLst>
                                      </p:cBhvr>
                                      <p:tavLst>
                                        <p:tav tm="0">
                                          <p:val>
                                            <p:fltVal val="90"/>
                                          </p:val>
                                        </p:tav>
                                        <p:tav tm="100000">
                                          <p:val>
                                            <p:fltVal val="0"/>
                                          </p:val>
                                        </p:tav>
                                      </p:tavLst>
                                    </p:anim>
                                    <p:animEffect transition="in" filter="fade">
                                      <p:cBhvr>
                                        <p:cTn id="58"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7" grpId="0" animBg="1"/>
      <p:bldP spid="3" grpId="0" animBg="1"/>
      <p:bldP spid="4" grpId="0" animBg="1"/>
      <p:bldP spid="19" grpId="0" animBg="1"/>
      <p:bldP spid="1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21406" y="101423"/>
            <a:ext cx="6472988" cy="41492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8" name="Rechteck 7"/>
          <p:cNvSpPr/>
          <p:nvPr/>
        </p:nvSpPr>
        <p:spPr>
          <a:xfrm>
            <a:off x="9415463" y="6572250"/>
            <a:ext cx="2776537" cy="2857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Quenum/ Carus</a:t>
            </a:r>
            <a:endParaRPr lang="de-DE" dirty="0">
              <a:solidFill>
                <a:schemeClr val="tx1"/>
              </a:solidFill>
            </a:endParaRPr>
          </a:p>
        </p:txBody>
      </p:sp>
      <p:sp>
        <p:nvSpPr>
          <p:cNvPr id="9" name="Rechteck 8"/>
          <p:cNvSpPr/>
          <p:nvPr/>
        </p:nvSpPr>
        <p:spPr>
          <a:xfrm>
            <a:off x="0" y="6572250"/>
            <a:ext cx="914401" cy="2857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33</a:t>
            </a:r>
            <a:endParaRPr lang="de-DE" dirty="0">
              <a:solidFill>
                <a:schemeClr val="tx1"/>
              </a:solidFill>
            </a:endParaRPr>
          </a:p>
        </p:txBody>
      </p:sp>
      <p:graphicFrame>
        <p:nvGraphicFramePr>
          <p:cNvPr id="10" name="Tabelle 9">
            <a:extLst>
              <a:ext uri="{FF2B5EF4-FFF2-40B4-BE49-F238E27FC236}">
                <a16:creationId xmlns:a16="http://schemas.microsoft.com/office/drawing/2014/main" id="{AB630FC0-8294-C244-A8A0-7BE2A7915FB6}"/>
              </a:ext>
            </a:extLst>
          </p:cNvPr>
          <p:cNvGraphicFramePr>
            <a:graphicFrameLocks noGrp="1"/>
          </p:cNvGraphicFramePr>
          <p:nvPr>
            <p:extLst>
              <p:ext uri="{D42A27DB-BD31-4B8C-83A1-F6EECF244321}">
                <p14:modId xmlns:p14="http://schemas.microsoft.com/office/powerpoint/2010/main" val="1351781869"/>
              </p:ext>
            </p:extLst>
          </p:nvPr>
        </p:nvGraphicFramePr>
        <p:xfrm>
          <a:off x="471487" y="737522"/>
          <a:ext cx="11172826" cy="5564467"/>
        </p:xfrm>
        <a:graphic>
          <a:graphicData uri="http://schemas.openxmlformats.org/drawingml/2006/table">
            <a:tbl>
              <a:tblPr firstRow="1" bandRow="1">
                <a:tableStyleId>{5C22544A-7EE6-4342-B048-85BDC9FD1C3A}</a:tableStyleId>
              </a:tblPr>
              <a:tblGrid>
                <a:gridCol w="3481476">
                  <a:extLst>
                    <a:ext uri="{9D8B030D-6E8A-4147-A177-3AD203B41FA5}">
                      <a16:colId xmlns:a16="http://schemas.microsoft.com/office/drawing/2014/main" val="3955161801"/>
                    </a:ext>
                  </a:extLst>
                </a:gridCol>
                <a:gridCol w="2104937">
                  <a:extLst>
                    <a:ext uri="{9D8B030D-6E8A-4147-A177-3AD203B41FA5}">
                      <a16:colId xmlns:a16="http://schemas.microsoft.com/office/drawing/2014/main" val="2447978113"/>
                    </a:ext>
                  </a:extLst>
                </a:gridCol>
                <a:gridCol w="4019616">
                  <a:extLst>
                    <a:ext uri="{9D8B030D-6E8A-4147-A177-3AD203B41FA5}">
                      <a16:colId xmlns:a16="http://schemas.microsoft.com/office/drawing/2014/main" val="4129931577"/>
                    </a:ext>
                  </a:extLst>
                </a:gridCol>
                <a:gridCol w="1566797">
                  <a:extLst>
                    <a:ext uri="{9D8B030D-6E8A-4147-A177-3AD203B41FA5}">
                      <a16:colId xmlns:a16="http://schemas.microsoft.com/office/drawing/2014/main" val="1728798091"/>
                    </a:ext>
                  </a:extLst>
                </a:gridCol>
              </a:tblGrid>
              <a:tr h="587847">
                <a:tc gridSpan="2">
                  <a:txBody>
                    <a:bodyPr/>
                    <a:lstStyle/>
                    <a:p>
                      <a:pPr algn="ctr"/>
                      <a:r>
                        <a:rPr lang="de-DE" sz="2400" dirty="0"/>
                        <a:t>Art des Versandes der KR an die KEJ</a:t>
                      </a:r>
                    </a:p>
                  </a:txBody>
                  <a:tcPr>
                    <a:solidFill>
                      <a:schemeClr val="accent2">
                        <a:lumMod val="60000"/>
                        <a:lumOff val="40000"/>
                      </a:schemeClr>
                    </a:solidFill>
                  </a:tcPr>
                </a:tc>
                <a:tc hMerge="1">
                  <a:txBody>
                    <a:bodyPr/>
                    <a:lstStyle/>
                    <a:p>
                      <a:pPr algn="ctr"/>
                      <a:endParaRPr lang="de-DE" sz="2400"/>
                    </a:p>
                  </a:txBody>
                  <a:tcPr/>
                </a:tc>
                <a:tc gridSpan="2">
                  <a:txBody>
                    <a:bodyPr/>
                    <a:lstStyle/>
                    <a:p>
                      <a:pPr algn="ctr"/>
                      <a:r>
                        <a:rPr lang="de-DE" sz="2400" dirty="0"/>
                        <a:t>Veranlassung der KEJ</a:t>
                      </a:r>
                    </a:p>
                  </a:txBody>
                  <a:tcPr>
                    <a:solidFill>
                      <a:schemeClr val="accent2">
                        <a:lumMod val="60000"/>
                        <a:lumOff val="40000"/>
                      </a:schemeClr>
                    </a:solidFill>
                  </a:tcPr>
                </a:tc>
                <a:tc hMerge="1">
                  <a:txBody>
                    <a:bodyPr/>
                    <a:lstStyle/>
                    <a:p>
                      <a:pPr algn="ctr"/>
                      <a:endParaRPr lang="de-DE" sz="2400"/>
                    </a:p>
                  </a:txBody>
                  <a:tcPr/>
                </a:tc>
                <a:extLst>
                  <a:ext uri="{0D108BD9-81ED-4DB2-BD59-A6C34878D82A}">
                    <a16:rowId xmlns:a16="http://schemas.microsoft.com/office/drawing/2014/main" val="3818759945"/>
                  </a:ext>
                </a:extLst>
              </a:tr>
              <a:tr h="117669">
                <a:tc gridSpan="4">
                  <a:txBody>
                    <a:bodyPr/>
                    <a:lstStyle/>
                    <a:p>
                      <a:pPr algn="ctr"/>
                      <a:endParaRPr lang="de-DE" sz="2400" dirty="0"/>
                    </a:p>
                  </a:txBody>
                  <a:tcPr>
                    <a:solidFill>
                      <a:schemeClr val="accent2">
                        <a:lumMod val="20000"/>
                        <a:lumOff val="80000"/>
                      </a:schemeClr>
                    </a:solidFill>
                  </a:tcPr>
                </a:tc>
                <a:tc hMerge="1">
                  <a:txBody>
                    <a:bodyPr/>
                    <a:lstStyle/>
                    <a:p>
                      <a:endParaRPr lang="de-DE"/>
                    </a:p>
                  </a:txBody>
                  <a:tcPr/>
                </a:tc>
                <a:tc hMerge="1">
                  <a:txBody>
                    <a:bodyPr/>
                    <a:lstStyle/>
                    <a:p>
                      <a:pPr algn="ctr"/>
                      <a:endParaRPr lang="de-DE" sz="2400"/>
                    </a:p>
                  </a:txBody>
                  <a:tcPr/>
                </a:tc>
                <a:tc hMerge="1">
                  <a:txBody>
                    <a:bodyPr/>
                    <a:lstStyle/>
                    <a:p>
                      <a:pPr algn="ctr"/>
                      <a:endParaRPr lang="de-DE" sz="2400"/>
                    </a:p>
                  </a:txBody>
                  <a:tcPr/>
                </a:tc>
                <a:extLst>
                  <a:ext uri="{0D108BD9-81ED-4DB2-BD59-A6C34878D82A}">
                    <a16:rowId xmlns:a16="http://schemas.microsoft.com/office/drawing/2014/main" val="1539453352"/>
                  </a:ext>
                </a:extLst>
              </a:tr>
              <a:tr h="1379980">
                <a:tc>
                  <a:txBody>
                    <a:bodyPr/>
                    <a:lstStyle/>
                    <a:p>
                      <a:r>
                        <a:rPr lang="de-DE" sz="2400" b="1" dirty="0"/>
                        <a:t>Kostenrechnungstyp</a:t>
                      </a:r>
                    </a:p>
                  </a:txBody>
                  <a:tcPr>
                    <a:solidFill>
                      <a:schemeClr val="accent2">
                        <a:lumMod val="40000"/>
                        <a:lumOff val="60000"/>
                      </a:schemeClr>
                    </a:solidFill>
                  </a:tcPr>
                </a:tc>
                <a:tc>
                  <a:txBody>
                    <a:bodyPr/>
                    <a:lstStyle/>
                    <a:p>
                      <a:r>
                        <a:rPr lang="de-DE" sz="2400" b="1" dirty="0"/>
                        <a:t>über Schnittstelle</a:t>
                      </a:r>
                    </a:p>
                  </a:txBody>
                  <a:tcPr>
                    <a:solidFill>
                      <a:schemeClr val="accent2">
                        <a:lumMod val="40000"/>
                        <a:lumOff val="60000"/>
                      </a:schemeClr>
                    </a:solidFill>
                  </a:tcPr>
                </a:tc>
                <a:tc>
                  <a:txBody>
                    <a:bodyPr/>
                    <a:lstStyle/>
                    <a:p>
                      <a:r>
                        <a:rPr lang="de-DE" sz="2400" b="1" dirty="0"/>
                        <a:t>Rückmeldung der KEJ an das Gericht</a:t>
                      </a:r>
                    </a:p>
                  </a:txBody>
                  <a:tcPr>
                    <a:solidFill>
                      <a:schemeClr val="accent2">
                        <a:lumMod val="40000"/>
                        <a:lumOff val="60000"/>
                      </a:schemeClr>
                    </a:solidFill>
                  </a:tcPr>
                </a:tc>
                <a:tc>
                  <a:txBody>
                    <a:bodyPr/>
                    <a:lstStyle/>
                    <a:p>
                      <a:r>
                        <a:rPr lang="de-DE" sz="2000" b="1" dirty="0"/>
                        <a:t>ggf. zwangsweise Beitreibung?</a:t>
                      </a:r>
                    </a:p>
                  </a:txBody>
                  <a:tcPr>
                    <a:solidFill>
                      <a:schemeClr val="accent2">
                        <a:lumMod val="40000"/>
                        <a:lumOff val="60000"/>
                      </a:schemeClr>
                    </a:solidFill>
                  </a:tcPr>
                </a:tc>
                <a:extLst>
                  <a:ext uri="{0D108BD9-81ED-4DB2-BD59-A6C34878D82A}">
                    <a16:rowId xmlns:a16="http://schemas.microsoft.com/office/drawing/2014/main" val="2710284321"/>
                  </a:ext>
                </a:extLst>
              </a:tr>
              <a:tr h="338486">
                <a:tc>
                  <a:txBody>
                    <a:bodyPr/>
                    <a:lstStyle/>
                    <a:p>
                      <a:r>
                        <a:rPr lang="de-DE" dirty="0"/>
                        <a:t>Vorauszahlungs-KR</a:t>
                      </a:r>
                    </a:p>
                  </a:txBody>
                  <a:tcPr>
                    <a:solidFill>
                      <a:schemeClr val="accent2">
                        <a:lumMod val="20000"/>
                        <a:lumOff val="80000"/>
                      </a:schemeClr>
                    </a:solidFill>
                  </a:tcPr>
                </a:tc>
                <a:tc>
                  <a:txBody>
                    <a:bodyPr/>
                    <a:lstStyle/>
                    <a:p>
                      <a:r>
                        <a:rPr lang="de-DE" sz="2000" dirty="0"/>
                        <a:t>ja</a:t>
                      </a:r>
                    </a:p>
                  </a:txBody>
                  <a:tcPr>
                    <a:solidFill>
                      <a:schemeClr val="accent2">
                        <a:lumMod val="20000"/>
                        <a:lumOff val="80000"/>
                      </a:schemeClr>
                    </a:solidFill>
                  </a:tcPr>
                </a:tc>
                <a:tc>
                  <a:txBody>
                    <a:bodyPr/>
                    <a:lstStyle/>
                    <a:p>
                      <a:r>
                        <a:rPr lang="de-DE" dirty="0"/>
                        <a:t>ZA nach Zahlung</a:t>
                      </a:r>
                    </a:p>
                  </a:txBody>
                  <a:tcPr>
                    <a:solidFill>
                      <a:schemeClr val="accent2">
                        <a:lumMod val="20000"/>
                        <a:lumOff val="80000"/>
                      </a:schemeClr>
                    </a:solidFill>
                  </a:tcPr>
                </a:tc>
                <a:tc>
                  <a:txBody>
                    <a:bodyPr/>
                    <a:lstStyle/>
                    <a:p>
                      <a:r>
                        <a:rPr lang="de-DE" sz="2000" dirty="0"/>
                        <a:t>nein</a:t>
                      </a:r>
                    </a:p>
                  </a:txBody>
                  <a:tcPr>
                    <a:solidFill>
                      <a:schemeClr val="accent2">
                        <a:lumMod val="20000"/>
                        <a:lumOff val="80000"/>
                      </a:schemeClr>
                    </a:solidFill>
                  </a:tcPr>
                </a:tc>
                <a:extLst>
                  <a:ext uri="{0D108BD9-81ED-4DB2-BD59-A6C34878D82A}">
                    <a16:rowId xmlns:a16="http://schemas.microsoft.com/office/drawing/2014/main" val="67371498"/>
                  </a:ext>
                </a:extLst>
              </a:tr>
              <a:tr h="338486">
                <a:tc>
                  <a:txBody>
                    <a:bodyPr/>
                    <a:lstStyle/>
                    <a:p>
                      <a:r>
                        <a:rPr lang="de-DE" dirty="0"/>
                        <a:t>Vorschuss-KR</a:t>
                      </a:r>
                    </a:p>
                  </a:txBody>
                  <a:tcPr>
                    <a:solidFill>
                      <a:schemeClr val="accent2">
                        <a:lumMod val="40000"/>
                        <a:lumOff val="60000"/>
                      </a:schemeClr>
                    </a:solidFill>
                  </a:tcPr>
                </a:tc>
                <a:tc>
                  <a:txBody>
                    <a:bodyPr/>
                    <a:lstStyle/>
                    <a:p>
                      <a:r>
                        <a:rPr lang="de-DE" sz="2000" dirty="0"/>
                        <a:t>ja</a:t>
                      </a:r>
                    </a:p>
                  </a:txBody>
                  <a:tcPr>
                    <a:solidFill>
                      <a:schemeClr val="accent2">
                        <a:lumMod val="40000"/>
                        <a:lumOff val="60000"/>
                      </a:schemeClr>
                    </a:solidFill>
                  </a:tcPr>
                </a:tc>
                <a:tc>
                  <a:txBody>
                    <a:bodyPr/>
                    <a:lstStyle/>
                    <a:p>
                      <a:r>
                        <a:rPr lang="de-DE" dirty="0"/>
                        <a:t>ZA nach Zahlung</a:t>
                      </a:r>
                    </a:p>
                  </a:txBody>
                  <a:tcPr>
                    <a:solidFill>
                      <a:schemeClr val="accent2">
                        <a:lumMod val="40000"/>
                        <a:lumOff val="60000"/>
                      </a:schemeClr>
                    </a:solidFill>
                  </a:tcPr>
                </a:tc>
                <a:tc>
                  <a:txBody>
                    <a:bodyPr/>
                    <a:lstStyle/>
                    <a:p>
                      <a:r>
                        <a:rPr lang="de-DE" sz="2000" dirty="0"/>
                        <a:t>nein</a:t>
                      </a:r>
                    </a:p>
                  </a:txBody>
                  <a:tcPr>
                    <a:solidFill>
                      <a:schemeClr val="accent2">
                        <a:lumMod val="40000"/>
                        <a:lumOff val="60000"/>
                      </a:schemeClr>
                    </a:solidFill>
                  </a:tcPr>
                </a:tc>
                <a:extLst>
                  <a:ext uri="{0D108BD9-81ED-4DB2-BD59-A6C34878D82A}">
                    <a16:rowId xmlns:a16="http://schemas.microsoft.com/office/drawing/2014/main" val="4072105121"/>
                  </a:ext>
                </a:extLst>
              </a:tr>
              <a:tr h="546785">
                <a:tc>
                  <a:txBody>
                    <a:bodyPr/>
                    <a:lstStyle/>
                    <a:p>
                      <a:r>
                        <a:rPr lang="de-DE" dirty="0"/>
                        <a:t>Zweit-/Mitschuldner-KR</a:t>
                      </a:r>
                    </a:p>
                  </a:txBody>
                  <a:tcPr>
                    <a:lnB w="12700" cmpd="sng">
                      <a:noFill/>
                    </a:lnB>
                    <a:solidFill>
                      <a:schemeClr val="accent2">
                        <a:lumMod val="20000"/>
                        <a:lumOff val="80000"/>
                      </a:schemeClr>
                    </a:solidFill>
                  </a:tcPr>
                </a:tc>
                <a:tc>
                  <a:txBody>
                    <a:bodyPr/>
                    <a:lstStyle/>
                    <a:p>
                      <a:r>
                        <a:rPr lang="de-DE" sz="2000" dirty="0"/>
                        <a:t>nein/per Papier</a:t>
                      </a:r>
                    </a:p>
                  </a:txBody>
                  <a:tcPr>
                    <a:lnB w="12700" cmpd="sng">
                      <a:noFill/>
                    </a:lnB>
                    <a:solidFill>
                      <a:schemeClr val="accent2">
                        <a:lumMod val="20000"/>
                        <a:lumOff val="80000"/>
                      </a:schemeClr>
                    </a:solidFill>
                  </a:tcPr>
                </a:tc>
                <a:tc>
                  <a:txBody>
                    <a:bodyPr/>
                    <a:lstStyle/>
                    <a:p>
                      <a:r>
                        <a:rPr lang="de-DE" dirty="0" smtClean="0"/>
                        <a:t>keine</a:t>
                      </a:r>
                      <a:r>
                        <a:rPr lang="de-DE" baseline="0" dirty="0" smtClean="0"/>
                        <a:t> </a:t>
                      </a:r>
                      <a:r>
                        <a:rPr lang="de-DE" dirty="0" smtClean="0"/>
                        <a:t>Zahlungsmitteilung, aber Sollstellungsbestätigung</a:t>
                      </a:r>
                      <a:endParaRPr lang="de-DE" dirty="0"/>
                    </a:p>
                  </a:txBody>
                  <a:tcPr>
                    <a:lnB w="12700" cmpd="sng">
                      <a:noFill/>
                    </a:lnB>
                    <a:solidFill>
                      <a:schemeClr val="accent2">
                        <a:lumMod val="20000"/>
                        <a:lumOff val="80000"/>
                      </a:schemeClr>
                    </a:solidFill>
                  </a:tcPr>
                </a:tc>
                <a:tc>
                  <a:txBody>
                    <a:bodyPr/>
                    <a:lstStyle/>
                    <a:p>
                      <a:r>
                        <a:rPr lang="de-DE" sz="2000" dirty="0" smtClean="0"/>
                        <a:t>ja</a:t>
                      </a:r>
                      <a:endParaRPr lang="de-DE" sz="2000" dirty="0"/>
                    </a:p>
                  </a:txBody>
                  <a:tcPr>
                    <a:lnB w="12700" cmpd="sng">
                      <a:noFill/>
                    </a:lnB>
                    <a:solidFill>
                      <a:schemeClr val="accent2">
                        <a:lumMod val="20000"/>
                        <a:lumOff val="80000"/>
                      </a:schemeClr>
                    </a:solidFill>
                  </a:tcPr>
                </a:tc>
                <a:extLst>
                  <a:ext uri="{0D108BD9-81ED-4DB2-BD59-A6C34878D82A}">
                    <a16:rowId xmlns:a16="http://schemas.microsoft.com/office/drawing/2014/main" val="2195303599"/>
                  </a:ext>
                </a:extLst>
              </a:tr>
              <a:tr h="781121">
                <a:tc>
                  <a:txBody>
                    <a:bodyPr/>
                    <a:lstStyle/>
                    <a:p>
                      <a:r>
                        <a:rPr lang="de-DE" dirty="0"/>
                        <a:t>KR im lfd. Verf</a:t>
                      </a:r>
                      <a:r>
                        <a:rPr lang="de-DE" dirty="0" smtClean="0"/>
                        <a:t>. (ohne Vorauszahlungspflicht, </a:t>
                      </a:r>
                      <a:r>
                        <a:rPr lang="de-DE" dirty="0" err="1" smtClean="0"/>
                        <a:t>z.B</a:t>
                      </a:r>
                      <a:r>
                        <a:rPr lang="de-DE" dirty="0" smtClean="0"/>
                        <a:t> Widerklage)</a:t>
                      </a:r>
                      <a:endParaRPr lang="de-DE" dirty="0"/>
                    </a:p>
                  </a:txBody>
                  <a:tcPr>
                    <a:lnT w="12700" cmpd="sng">
                      <a:noFill/>
                    </a:lnT>
                    <a:lnB w="12700" cmpd="sng">
                      <a:noFill/>
                    </a:lnB>
                    <a:solidFill>
                      <a:schemeClr val="accent2">
                        <a:lumMod val="40000"/>
                        <a:lumOff val="60000"/>
                      </a:schemeClr>
                    </a:solidFill>
                  </a:tcPr>
                </a:tc>
                <a:tc>
                  <a:txBody>
                    <a:bodyPr/>
                    <a:lstStyle/>
                    <a:p>
                      <a:r>
                        <a:rPr lang="de-DE" sz="2000" dirty="0"/>
                        <a:t>ja</a:t>
                      </a:r>
                    </a:p>
                  </a:txBody>
                  <a:tcPr>
                    <a:lnT w="12700" cmpd="sng">
                      <a:noFill/>
                    </a:lnT>
                    <a:lnB w="12700" cmpd="sng">
                      <a:noFill/>
                    </a:lnB>
                    <a:solidFill>
                      <a:schemeClr val="accent2">
                        <a:lumMod val="40000"/>
                        <a:lumOff val="60000"/>
                      </a:schemeClr>
                    </a:solidFill>
                  </a:tcPr>
                </a:tc>
                <a:tc>
                  <a:txBody>
                    <a:bodyPr/>
                    <a:lstStyle/>
                    <a:p>
                      <a:r>
                        <a:rPr lang="de-DE" dirty="0"/>
                        <a:t>Sollstellungsbestätigung</a:t>
                      </a:r>
                    </a:p>
                  </a:txBody>
                  <a:tcPr>
                    <a:lnT w="12700" cmpd="sng">
                      <a:noFill/>
                    </a:lnT>
                    <a:lnB w="12700" cmpd="sng">
                      <a:noFill/>
                    </a:lnB>
                    <a:solidFill>
                      <a:schemeClr val="accent2">
                        <a:lumMod val="40000"/>
                        <a:lumOff val="60000"/>
                      </a:schemeClr>
                    </a:solidFill>
                  </a:tcPr>
                </a:tc>
                <a:tc>
                  <a:txBody>
                    <a:bodyPr/>
                    <a:lstStyle/>
                    <a:p>
                      <a:r>
                        <a:rPr lang="de-DE" sz="2000" dirty="0"/>
                        <a:t>ja</a:t>
                      </a:r>
                    </a:p>
                  </a:txBody>
                  <a:tcPr>
                    <a:lnT w="12700" cmpd="sng">
                      <a:noFill/>
                    </a:lnT>
                    <a:lnB w="12700" cmpd="sng">
                      <a:noFill/>
                    </a:lnB>
                    <a:solidFill>
                      <a:schemeClr val="accent2">
                        <a:lumMod val="40000"/>
                        <a:lumOff val="60000"/>
                      </a:schemeClr>
                    </a:solidFill>
                  </a:tcPr>
                </a:tc>
                <a:extLst>
                  <a:ext uri="{0D108BD9-81ED-4DB2-BD59-A6C34878D82A}">
                    <a16:rowId xmlns:a16="http://schemas.microsoft.com/office/drawing/2014/main" val="2432330613"/>
                  </a:ext>
                </a:extLst>
              </a:tr>
              <a:tr h="338486">
                <a:tc>
                  <a:txBody>
                    <a:bodyPr/>
                    <a:lstStyle/>
                    <a:p>
                      <a:r>
                        <a:rPr lang="de-DE" dirty="0" smtClean="0"/>
                        <a:t>Rückzahlung (Kost 18)</a:t>
                      </a:r>
                      <a:endParaRPr lang="de-DE" dirty="0"/>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2">
                        <a:lumMod val="20000"/>
                        <a:lumOff val="80000"/>
                      </a:schemeClr>
                    </a:solidFill>
                  </a:tcPr>
                </a:tc>
                <a:tc>
                  <a:txBody>
                    <a:bodyPr/>
                    <a:lstStyle/>
                    <a:p>
                      <a:r>
                        <a:rPr lang="de-DE" sz="2000" dirty="0"/>
                        <a:t>nein/per Papier</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2">
                        <a:lumMod val="20000"/>
                        <a:lumOff val="80000"/>
                      </a:schemeClr>
                    </a:solidFill>
                  </a:tcPr>
                </a:tc>
                <a:tc>
                  <a:txBody>
                    <a:bodyPr/>
                    <a:lstStyle/>
                    <a:p>
                      <a:r>
                        <a:rPr lang="de-DE" sz="2000" dirty="0"/>
                        <a:t>     ./.</a:t>
                      </a: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2">
                        <a:lumMod val="20000"/>
                        <a:lumOff val="80000"/>
                      </a:schemeClr>
                    </a:solidFill>
                  </a:tcPr>
                </a:tc>
                <a:tc>
                  <a:txBody>
                    <a:bodyPr/>
                    <a:lstStyle/>
                    <a:p>
                      <a:r>
                        <a:rPr lang="de-DE" sz="2000" dirty="0"/>
                        <a:t>./.</a:t>
                      </a: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679549545"/>
                  </a:ext>
                </a:extLst>
              </a:tr>
              <a:tr h="338486">
                <a:tc>
                  <a:txBody>
                    <a:bodyPr/>
                    <a:lstStyle/>
                    <a:p>
                      <a:r>
                        <a:rPr lang="de-DE" dirty="0"/>
                        <a:t>Schluss-KR</a:t>
                      </a:r>
                    </a:p>
                  </a:txBody>
                  <a:tcPr>
                    <a:lnT w="12700" cmpd="sng">
                      <a:noFill/>
                    </a:lnT>
                    <a:solidFill>
                      <a:schemeClr val="accent2">
                        <a:lumMod val="60000"/>
                        <a:lumOff val="40000"/>
                      </a:schemeClr>
                    </a:solidFill>
                  </a:tcPr>
                </a:tc>
                <a:tc>
                  <a:txBody>
                    <a:bodyPr/>
                    <a:lstStyle/>
                    <a:p>
                      <a:r>
                        <a:rPr lang="de-DE" sz="2000" dirty="0"/>
                        <a:t>ja</a:t>
                      </a:r>
                    </a:p>
                  </a:txBody>
                  <a:tcPr>
                    <a:lnT w="12700" cmpd="sng">
                      <a:noFill/>
                    </a:lnT>
                    <a:solidFill>
                      <a:schemeClr val="accent2">
                        <a:lumMod val="60000"/>
                        <a:lumOff val="40000"/>
                      </a:schemeClr>
                    </a:solidFill>
                  </a:tcPr>
                </a:tc>
                <a:tc>
                  <a:txBody>
                    <a:bodyPr/>
                    <a:lstStyle/>
                    <a:p>
                      <a:r>
                        <a:rPr lang="de-DE" dirty="0"/>
                        <a:t>Sollstellungsbestätigung</a:t>
                      </a:r>
                    </a:p>
                  </a:txBody>
                  <a:tcPr>
                    <a:lnT w="12700" cmpd="sng">
                      <a:noFill/>
                    </a:lnT>
                    <a:solidFill>
                      <a:schemeClr val="accent2">
                        <a:lumMod val="60000"/>
                        <a:lumOff val="40000"/>
                      </a:schemeClr>
                    </a:solidFill>
                  </a:tcPr>
                </a:tc>
                <a:tc>
                  <a:txBody>
                    <a:bodyPr/>
                    <a:lstStyle/>
                    <a:p>
                      <a:r>
                        <a:rPr lang="de-DE" sz="2000" dirty="0"/>
                        <a:t>ja</a:t>
                      </a:r>
                    </a:p>
                  </a:txBody>
                  <a:tcPr>
                    <a:lnT w="12700" cmpd="sng">
                      <a:noFill/>
                    </a:lnT>
                    <a:solidFill>
                      <a:schemeClr val="accent2">
                        <a:lumMod val="60000"/>
                        <a:lumOff val="40000"/>
                      </a:schemeClr>
                    </a:solidFill>
                  </a:tcPr>
                </a:tc>
                <a:extLst>
                  <a:ext uri="{0D108BD9-81ED-4DB2-BD59-A6C34878D82A}">
                    <a16:rowId xmlns:a16="http://schemas.microsoft.com/office/drawing/2014/main" val="1671208581"/>
                  </a:ext>
                </a:extLst>
              </a:tr>
            </a:tbl>
          </a:graphicData>
        </a:graphic>
      </p:graphicFrame>
      <p:sp>
        <p:nvSpPr>
          <p:cNvPr id="20" name="Gefaltete Ecke 19"/>
          <p:cNvSpPr/>
          <p:nvPr/>
        </p:nvSpPr>
        <p:spPr>
          <a:xfrm rot="21054122">
            <a:off x="4727858" y="3135015"/>
            <a:ext cx="1151893" cy="1071197"/>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=Forum</a:t>
            </a:r>
          </a:p>
          <a:p>
            <a:pPr algn="ctr"/>
            <a:r>
              <a:rPr lang="de-DE" sz="2000" dirty="0" smtClean="0">
                <a:solidFill>
                  <a:schemeClr val="tx1"/>
                </a:solidFill>
                <a:latin typeface="MV Boli" panose="02000500030200090000" pitchFamily="2" charset="0"/>
                <a:cs typeface="MV Boli" panose="02000500030200090000" pitchFamily="2" charset="0"/>
              </a:rPr>
              <a:t>Star</a:t>
            </a:r>
          </a:p>
        </p:txBody>
      </p:sp>
      <p:sp>
        <p:nvSpPr>
          <p:cNvPr id="11" name="Gefaltete Ecke 10"/>
          <p:cNvSpPr/>
          <p:nvPr/>
        </p:nvSpPr>
        <p:spPr>
          <a:xfrm rot="647260">
            <a:off x="4815937" y="4610052"/>
            <a:ext cx="1151893" cy="1071197"/>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=Forum</a:t>
            </a:r>
          </a:p>
          <a:p>
            <a:pPr algn="ctr"/>
            <a:r>
              <a:rPr lang="de-DE" sz="2000" dirty="0" smtClean="0">
                <a:solidFill>
                  <a:schemeClr val="tx1"/>
                </a:solidFill>
                <a:latin typeface="MV Boli" panose="02000500030200090000" pitchFamily="2" charset="0"/>
                <a:cs typeface="MV Boli" panose="02000500030200090000" pitchFamily="2" charset="0"/>
              </a:rPr>
              <a:t>Star</a:t>
            </a:r>
          </a:p>
        </p:txBody>
      </p:sp>
      <p:sp>
        <p:nvSpPr>
          <p:cNvPr id="12" name="Gefaltete Ecke 11"/>
          <p:cNvSpPr/>
          <p:nvPr/>
        </p:nvSpPr>
        <p:spPr>
          <a:xfrm>
            <a:off x="4914453" y="5753481"/>
            <a:ext cx="1141638" cy="1071197"/>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=Forum</a:t>
            </a:r>
          </a:p>
          <a:p>
            <a:pPr algn="ctr"/>
            <a:r>
              <a:rPr lang="de-DE" sz="2000" dirty="0" smtClean="0">
                <a:solidFill>
                  <a:schemeClr val="tx1"/>
                </a:solidFill>
                <a:latin typeface="MV Boli" panose="02000500030200090000" pitchFamily="2" charset="0"/>
                <a:cs typeface="MV Boli" panose="02000500030200090000" pitchFamily="2" charset="0"/>
              </a:rPr>
              <a:t>Star</a:t>
            </a:r>
          </a:p>
        </p:txBody>
      </p:sp>
    </p:spTree>
    <p:extLst>
      <p:ext uri="{BB962C8B-B14F-4D97-AF65-F5344CB8AC3E}">
        <p14:creationId xmlns:p14="http://schemas.microsoft.com/office/powerpoint/2010/main" val="548602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p:cTn id="7" dur="1000" fill="hold"/>
                                        <p:tgtEl>
                                          <p:spTgt spid="20"/>
                                        </p:tgtEl>
                                        <p:attrNameLst>
                                          <p:attrName>ppt_w</p:attrName>
                                        </p:attrNameLst>
                                      </p:cBhvr>
                                      <p:tavLst>
                                        <p:tav tm="0">
                                          <p:val>
                                            <p:fltVal val="0"/>
                                          </p:val>
                                        </p:tav>
                                        <p:tav tm="100000">
                                          <p:val>
                                            <p:strVal val="#ppt_w"/>
                                          </p:val>
                                        </p:tav>
                                      </p:tavLst>
                                    </p:anim>
                                    <p:anim calcmode="lin" valueType="num">
                                      <p:cBhvr>
                                        <p:cTn id="8" dur="1000" fill="hold"/>
                                        <p:tgtEl>
                                          <p:spTgt spid="20"/>
                                        </p:tgtEl>
                                        <p:attrNameLst>
                                          <p:attrName>ppt_h</p:attrName>
                                        </p:attrNameLst>
                                      </p:cBhvr>
                                      <p:tavLst>
                                        <p:tav tm="0">
                                          <p:val>
                                            <p:fltVal val="0"/>
                                          </p:val>
                                        </p:tav>
                                        <p:tav tm="100000">
                                          <p:val>
                                            <p:strVal val="#ppt_h"/>
                                          </p:val>
                                        </p:tav>
                                      </p:tavLst>
                                    </p:anim>
                                    <p:anim calcmode="lin" valueType="num">
                                      <p:cBhvr>
                                        <p:cTn id="9" dur="1000" fill="hold"/>
                                        <p:tgtEl>
                                          <p:spTgt spid="20"/>
                                        </p:tgtEl>
                                        <p:attrNameLst>
                                          <p:attrName>style.rotation</p:attrName>
                                        </p:attrNameLst>
                                      </p:cBhvr>
                                      <p:tavLst>
                                        <p:tav tm="0">
                                          <p:val>
                                            <p:fltVal val="90"/>
                                          </p:val>
                                        </p:tav>
                                        <p:tav tm="100000">
                                          <p:val>
                                            <p:fltVal val="0"/>
                                          </p:val>
                                        </p:tav>
                                      </p:tavLst>
                                    </p:anim>
                                    <p:animEffect transition="in" filter="fade">
                                      <p:cBhvr>
                                        <p:cTn id="10" dur="1000"/>
                                        <p:tgtEl>
                                          <p:spTgt spid="20"/>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p:cTn id="21" dur="500" fill="hold"/>
                                        <p:tgtEl>
                                          <p:spTgt spid="12"/>
                                        </p:tgtEl>
                                        <p:attrNameLst>
                                          <p:attrName>ppt_w</p:attrName>
                                        </p:attrNameLst>
                                      </p:cBhvr>
                                      <p:tavLst>
                                        <p:tav tm="0">
                                          <p:val>
                                            <p:fltVal val="0"/>
                                          </p:val>
                                        </p:tav>
                                        <p:tav tm="100000">
                                          <p:val>
                                            <p:strVal val="#ppt_w"/>
                                          </p:val>
                                        </p:tav>
                                      </p:tavLst>
                                    </p:anim>
                                    <p:anim calcmode="lin" valueType="num">
                                      <p:cBhvr>
                                        <p:cTn id="22" dur="500" fill="hold"/>
                                        <p:tgtEl>
                                          <p:spTgt spid="12"/>
                                        </p:tgtEl>
                                        <p:attrNameLst>
                                          <p:attrName>ppt_h</p:attrName>
                                        </p:attrNameLst>
                                      </p:cBhvr>
                                      <p:tavLst>
                                        <p:tav tm="0">
                                          <p:val>
                                            <p:fltVal val="0"/>
                                          </p:val>
                                        </p:tav>
                                        <p:tav tm="100000">
                                          <p:val>
                                            <p:strVal val="#ppt_h"/>
                                          </p:val>
                                        </p:tav>
                                      </p:tavLst>
                                    </p:anim>
                                    <p:animEffect transition="in" filter="fade">
                                      <p:cBhvr>
                                        <p:cTn id="2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11" grpId="0" animBg="1"/>
      <p:bldP spid="1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Abgerundetes Rechteck 14"/>
          <p:cNvSpPr/>
          <p:nvPr/>
        </p:nvSpPr>
        <p:spPr>
          <a:xfrm>
            <a:off x="4070551" y="4255783"/>
            <a:ext cx="7764444" cy="221701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de-DE" sz="2400" dirty="0"/>
              <a:t>fällige Gebühren werden </a:t>
            </a:r>
            <a:r>
              <a:rPr lang="de-DE" sz="2400" b="1" dirty="0"/>
              <a:t>dem Kostenschuldner ansonsten grundsätzlich</a:t>
            </a:r>
            <a:r>
              <a:rPr lang="de-DE" sz="2400" dirty="0"/>
              <a:t> (Ausnahme § 12 GKG) bei der KEJ </a:t>
            </a:r>
            <a:r>
              <a:rPr lang="de-DE" sz="2400" dirty="0">
                <a:sym typeface="Wingdings" panose="05000000000000000000" pitchFamily="2" charset="2"/>
              </a:rPr>
              <a:t></a:t>
            </a:r>
            <a:r>
              <a:rPr lang="de-DE" sz="2400" b="1" dirty="0"/>
              <a:t>zum Soll gestellt</a:t>
            </a:r>
            <a:r>
              <a:rPr lang="de-DE" sz="2400" dirty="0"/>
              <a:t>, </a:t>
            </a:r>
            <a:r>
              <a:rPr lang="de-DE" sz="2400" b="1" dirty="0"/>
              <a:t>also</a:t>
            </a:r>
            <a:r>
              <a:rPr lang="de-DE" sz="2400" dirty="0"/>
              <a:t> </a:t>
            </a:r>
            <a:r>
              <a:rPr lang="de-DE" sz="2400" b="1" dirty="0"/>
              <a:t>alle Fälle, bei denen der Fortgang des Verfahrens nicht vom Zahlungseingang abhängig gemacht wird</a:t>
            </a:r>
          </a:p>
        </p:txBody>
      </p:sp>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4070551" y="2394331"/>
            <a:ext cx="7764444" cy="156734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de-DE" sz="2400" dirty="0"/>
              <a:t>Vorauszahlungspflicht gilt für Tatbestände gem. </a:t>
            </a:r>
            <a:r>
              <a:rPr lang="de-DE" sz="2400" b="1" dirty="0"/>
              <a:t>§ 12 GKG, also bei </a:t>
            </a:r>
            <a:r>
              <a:rPr lang="de-DE" sz="2400" b="1" dirty="0" err="1"/>
              <a:t>Abhängigmachung</a:t>
            </a:r>
            <a:r>
              <a:rPr lang="de-DE" sz="2400" b="1" dirty="0"/>
              <a:t> des Fortgangs des Verfahren vom Zahlungseingang</a:t>
            </a:r>
          </a:p>
        </p:txBody>
      </p:sp>
      <p:sp>
        <p:nvSpPr>
          <p:cNvPr id="4" name="Abgerundetes Rechteck 3"/>
          <p:cNvSpPr/>
          <p:nvPr/>
        </p:nvSpPr>
        <p:spPr>
          <a:xfrm>
            <a:off x="3491985" y="1370626"/>
            <a:ext cx="5472113"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00276">
              <a:lnSpc>
                <a:spcPct val="90000"/>
              </a:lnSpc>
              <a:spcBef>
                <a:spcPct val="0"/>
              </a:spcBef>
              <a:spcAft>
                <a:spcPct val="35000"/>
              </a:spcAft>
            </a:pPr>
            <a:r>
              <a:rPr lang="de-DE" sz="3200" b="1" dirty="0">
                <a:effectLst>
                  <a:outerShdw blurRad="38100" dist="38100" dir="2700000" algn="tl">
                    <a:srgbClr val="000000">
                      <a:alpha val="43137"/>
                    </a:srgbClr>
                  </a:outerShdw>
                </a:effectLst>
              </a:rPr>
              <a:t>Arten von Kostenanforderungen</a:t>
            </a:r>
          </a:p>
        </p:txBody>
      </p:sp>
      <p:sp>
        <p:nvSpPr>
          <p:cNvPr id="8" name="Rechteck 7"/>
          <p:cNvSpPr/>
          <p:nvPr/>
        </p:nvSpPr>
        <p:spPr>
          <a:xfrm>
            <a:off x="10082463" y="6551736"/>
            <a:ext cx="2109537"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9" name="Rechteck 8"/>
          <p:cNvSpPr/>
          <p:nvPr/>
        </p:nvSpPr>
        <p:spPr>
          <a:xfrm>
            <a:off x="0" y="6572250"/>
            <a:ext cx="914401" cy="2857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25</a:t>
            </a:r>
            <a:endParaRPr lang="de-DE" dirty="0">
              <a:solidFill>
                <a:schemeClr val="tx1"/>
              </a:solidFill>
            </a:endParaRPr>
          </a:p>
        </p:txBody>
      </p:sp>
      <p:grpSp>
        <p:nvGrpSpPr>
          <p:cNvPr id="14" name="Gruppieren 13"/>
          <p:cNvGrpSpPr/>
          <p:nvPr/>
        </p:nvGrpSpPr>
        <p:grpSpPr>
          <a:xfrm>
            <a:off x="365529" y="2598735"/>
            <a:ext cx="4024015" cy="1290292"/>
            <a:chOff x="457200" y="2754177"/>
            <a:chExt cx="4024015" cy="1290292"/>
          </a:xfrm>
        </p:grpSpPr>
        <p:sp>
          <p:nvSpPr>
            <p:cNvPr id="7" name="Abgerundetes Rechteck 6"/>
            <p:cNvSpPr/>
            <p:nvPr/>
          </p:nvSpPr>
          <p:spPr>
            <a:xfrm>
              <a:off x="842076" y="3559837"/>
              <a:ext cx="3070922" cy="48463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de-DE" sz="2800" i="1" dirty="0" smtClean="0">
                <a:solidFill>
                  <a:schemeClr val="accent2">
                    <a:lumMod val="50000"/>
                  </a:schemeClr>
                </a:solidFill>
              </a:endParaRPr>
            </a:p>
            <a:p>
              <a:pPr algn="ctr">
                <a:lnSpc>
                  <a:spcPct val="150000"/>
                </a:lnSpc>
              </a:pPr>
              <a:r>
                <a:rPr lang="de-DE" sz="2000" i="1" dirty="0" smtClean="0">
                  <a:solidFill>
                    <a:schemeClr val="accent2">
                      <a:lumMod val="50000"/>
                    </a:schemeClr>
                  </a:solidFill>
                </a:rPr>
                <a:t>Kostennachricht </a:t>
              </a:r>
              <a:r>
                <a:rPr lang="de-DE" sz="2000" i="1" dirty="0">
                  <a:solidFill>
                    <a:schemeClr val="accent2">
                      <a:lumMod val="50000"/>
                    </a:schemeClr>
                  </a:solidFill>
                </a:rPr>
                <a:t>Kost </a:t>
              </a:r>
              <a:r>
                <a:rPr lang="de-DE" sz="2000" i="1" dirty="0" smtClean="0">
                  <a:solidFill>
                    <a:schemeClr val="accent2">
                      <a:lumMod val="50000"/>
                    </a:schemeClr>
                  </a:solidFill>
                </a:rPr>
                <a:t>40</a:t>
              </a:r>
            </a:p>
            <a:p>
              <a:pPr algn="ctr">
                <a:lnSpc>
                  <a:spcPct val="150000"/>
                </a:lnSpc>
              </a:pPr>
              <a:endParaRPr lang="de-DE" sz="2800" i="1" dirty="0">
                <a:solidFill>
                  <a:schemeClr val="accent2">
                    <a:lumMod val="50000"/>
                  </a:schemeClr>
                </a:solidFill>
              </a:endParaRPr>
            </a:p>
          </p:txBody>
        </p:sp>
        <p:grpSp>
          <p:nvGrpSpPr>
            <p:cNvPr id="11" name="Gruppieren 10"/>
            <p:cNvGrpSpPr/>
            <p:nvPr/>
          </p:nvGrpSpPr>
          <p:grpSpPr>
            <a:xfrm>
              <a:off x="457200" y="2754177"/>
              <a:ext cx="4024015" cy="914400"/>
              <a:chOff x="455984" y="2729542"/>
              <a:chExt cx="4024015" cy="914400"/>
            </a:xfrm>
          </p:grpSpPr>
          <p:sp>
            <p:nvSpPr>
              <p:cNvPr id="6" name="Pfeil nach rechts 5"/>
              <p:cNvSpPr/>
              <p:nvPr/>
            </p:nvSpPr>
            <p:spPr>
              <a:xfrm>
                <a:off x="3501591" y="2890235"/>
                <a:ext cx="978408" cy="4846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Abgerundetes Rechteck 4"/>
              <p:cNvSpPr/>
              <p:nvPr/>
            </p:nvSpPr>
            <p:spPr>
              <a:xfrm>
                <a:off x="455984" y="2729542"/>
                <a:ext cx="352541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err="1" smtClean="0">
                    <a:effectLst>
                      <a:outerShdw blurRad="38100" dist="38100" dir="2700000" algn="tl">
                        <a:srgbClr val="000000">
                          <a:alpha val="43137"/>
                        </a:srgbClr>
                      </a:outerShdw>
                    </a:effectLst>
                  </a:rPr>
                  <a:t>Vorrauszahlung</a:t>
                </a:r>
                <a:endParaRPr lang="de-DE" sz="2800" b="1" dirty="0">
                  <a:effectLst>
                    <a:outerShdw blurRad="38100" dist="38100" dir="2700000" algn="tl">
                      <a:srgbClr val="000000">
                        <a:alpha val="43137"/>
                      </a:srgbClr>
                    </a:outerShdw>
                  </a:effectLst>
                </a:endParaRPr>
              </a:p>
            </p:txBody>
          </p:sp>
        </p:grpSp>
      </p:grpSp>
      <p:sp>
        <p:nvSpPr>
          <p:cNvPr id="10" name="Gefaltete Ecke 9"/>
          <p:cNvSpPr/>
          <p:nvPr/>
        </p:nvSpPr>
        <p:spPr>
          <a:xfrm rot="20770413">
            <a:off x="8717331" y="714386"/>
            <a:ext cx="1639560" cy="1506498"/>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Es gibt drei Arten </a:t>
            </a:r>
          </a:p>
        </p:txBody>
      </p:sp>
      <p:grpSp>
        <p:nvGrpSpPr>
          <p:cNvPr id="17" name="Gruppieren 16"/>
          <p:cNvGrpSpPr/>
          <p:nvPr/>
        </p:nvGrpSpPr>
        <p:grpSpPr>
          <a:xfrm>
            <a:off x="457200" y="4459341"/>
            <a:ext cx="4066547" cy="1290756"/>
            <a:chOff x="457200" y="4547981"/>
            <a:chExt cx="4066547" cy="1290756"/>
          </a:xfrm>
        </p:grpSpPr>
        <p:sp>
          <p:nvSpPr>
            <p:cNvPr id="26" name="Abgerundetes Rechteck 25"/>
            <p:cNvSpPr/>
            <p:nvPr/>
          </p:nvSpPr>
          <p:spPr>
            <a:xfrm>
              <a:off x="842076" y="5154338"/>
              <a:ext cx="3070922" cy="684399"/>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de-DE" sz="2000" i="1" dirty="0" smtClean="0">
                <a:solidFill>
                  <a:schemeClr val="accent2">
                    <a:lumMod val="50000"/>
                  </a:schemeClr>
                </a:solidFill>
              </a:endParaRPr>
            </a:p>
            <a:p>
              <a:pPr algn="ctr">
                <a:lnSpc>
                  <a:spcPct val="150000"/>
                </a:lnSpc>
              </a:pPr>
              <a:endParaRPr lang="de-DE" sz="2000" i="1" dirty="0" smtClean="0">
                <a:solidFill>
                  <a:schemeClr val="accent2">
                    <a:lumMod val="50000"/>
                  </a:schemeClr>
                </a:solidFill>
              </a:endParaRPr>
            </a:p>
            <a:p>
              <a:pPr algn="ctr">
                <a:lnSpc>
                  <a:spcPct val="150000"/>
                </a:lnSpc>
              </a:pPr>
              <a:r>
                <a:rPr lang="de-DE" sz="2000" i="1" dirty="0" smtClean="0">
                  <a:solidFill>
                    <a:schemeClr val="accent2">
                      <a:lumMod val="50000"/>
                    </a:schemeClr>
                  </a:solidFill>
                </a:rPr>
                <a:t> </a:t>
              </a:r>
              <a:r>
                <a:rPr lang="de-DE" sz="2000" i="1" dirty="0">
                  <a:solidFill>
                    <a:schemeClr val="accent2">
                      <a:lumMod val="50000"/>
                    </a:schemeClr>
                  </a:solidFill>
                </a:rPr>
                <a:t>Kost </a:t>
              </a:r>
              <a:r>
                <a:rPr lang="de-DE" sz="2000" i="1" dirty="0" smtClean="0">
                  <a:solidFill>
                    <a:schemeClr val="accent2">
                      <a:lumMod val="50000"/>
                    </a:schemeClr>
                  </a:solidFill>
                </a:rPr>
                <a:t>23</a:t>
              </a:r>
            </a:p>
            <a:p>
              <a:pPr algn="ctr">
                <a:lnSpc>
                  <a:spcPct val="150000"/>
                </a:lnSpc>
              </a:pPr>
              <a:endParaRPr lang="de-DE" sz="2800" i="1" dirty="0">
                <a:solidFill>
                  <a:schemeClr val="accent2">
                    <a:lumMod val="50000"/>
                  </a:schemeClr>
                </a:solidFill>
              </a:endParaRPr>
            </a:p>
          </p:txBody>
        </p:sp>
        <p:grpSp>
          <p:nvGrpSpPr>
            <p:cNvPr id="20" name="Gruppieren 19"/>
            <p:cNvGrpSpPr/>
            <p:nvPr/>
          </p:nvGrpSpPr>
          <p:grpSpPr>
            <a:xfrm>
              <a:off x="457200" y="4547981"/>
              <a:ext cx="4066547" cy="914400"/>
              <a:chOff x="347926" y="3719601"/>
              <a:chExt cx="4066547" cy="914400"/>
            </a:xfrm>
          </p:grpSpPr>
          <p:sp>
            <p:nvSpPr>
              <p:cNvPr id="21" name="Pfeil nach rechts 20"/>
              <p:cNvSpPr/>
              <p:nvPr/>
            </p:nvSpPr>
            <p:spPr>
              <a:xfrm>
                <a:off x="3436065" y="3934485"/>
                <a:ext cx="978408" cy="4846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 name="Abgerundetes Rechteck 24"/>
              <p:cNvSpPr/>
              <p:nvPr/>
            </p:nvSpPr>
            <p:spPr>
              <a:xfrm>
                <a:off x="347926" y="3719601"/>
                <a:ext cx="352541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Sollstellung</a:t>
                </a:r>
              </a:p>
            </p:txBody>
          </p:sp>
        </p:grpSp>
      </p:grpSp>
      <p:sp>
        <p:nvSpPr>
          <p:cNvPr id="27" name="Gefaltete Ecke 26"/>
          <p:cNvSpPr/>
          <p:nvPr/>
        </p:nvSpPr>
        <p:spPr>
          <a:xfrm rot="733843">
            <a:off x="3171995" y="2625433"/>
            <a:ext cx="1639560" cy="1506498"/>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b="1" dirty="0" smtClean="0">
                <a:solidFill>
                  <a:schemeClr val="tx1"/>
                </a:solidFill>
                <a:latin typeface="MV Boli" panose="02000500030200090000" pitchFamily="2" charset="0"/>
                <a:cs typeface="MV Boli" panose="02000500030200090000" pitchFamily="2" charset="0"/>
              </a:rPr>
              <a:t>Kosten-</a:t>
            </a:r>
          </a:p>
          <a:p>
            <a:pPr algn="ctr"/>
            <a:r>
              <a:rPr lang="de-DE" b="1" dirty="0" err="1">
                <a:solidFill>
                  <a:schemeClr val="tx1"/>
                </a:solidFill>
                <a:latin typeface="MV Boli" panose="02000500030200090000" pitchFamily="2" charset="0"/>
                <a:cs typeface="MV Boli" panose="02000500030200090000" pitchFamily="2" charset="0"/>
              </a:rPr>
              <a:t>n</a:t>
            </a:r>
            <a:r>
              <a:rPr lang="de-DE" b="1" dirty="0" err="1" smtClean="0">
                <a:solidFill>
                  <a:schemeClr val="tx1"/>
                </a:solidFill>
                <a:latin typeface="MV Boli" panose="02000500030200090000" pitchFamily="2" charset="0"/>
                <a:cs typeface="MV Boli" panose="02000500030200090000" pitchFamily="2" charset="0"/>
              </a:rPr>
              <a:t>achricht</a:t>
            </a:r>
            <a:r>
              <a:rPr lang="de-DE" b="1" dirty="0" smtClean="0">
                <a:solidFill>
                  <a:schemeClr val="tx1"/>
                </a:solidFill>
                <a:latin typeface="MV Boli" panose="02000500030200090000" pitchFamily="2" charset="0"/>
                <a:cs typeface="MV Boli" panose="02000500030200090000" pitchFamily="2" charset="0"/>
              </a:rPr>
              <a:t> an Kosten-schuldner </a:t>
            </a:r>
          </a:p>
        </p:txBody>
      </p:sp>
      <p:sp>
        <p:nvSpPr>
          <p:cNvPr id="28" name="Gefaltete Ecke 27"/>
          <p:cNvSpPr/>
          <p:nvPr/>
        </p:nvSpPr>
        <p:spPr>
          <a:xfrm rot="20770413">
            <a:off x="164881" y="2135033"/>
            <a:ext cx="735265" cy="754619"/>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1</a:t>
            </a:r>
          </a:p>
        </p:txBody>
      </p:sp>
      <p:sp>
        <p:nvSpPr>
          <p:cNvPr id="29" name="Gefaltete Ecke 28"/>
          <p:cNvSpPr/>
          <p:nvPr/>
        </p:nvSpPr>
        <p:spPr>
          <a:xfrm>
            <a:off x="225026" y="4234155"/>
            <a:ext cx="735265" cy="754619"/>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latin typeface="MV Boli" panose="02000500030200090000" pitchFamily="2" charset="0"/>
                <a:cs typeface="MV Boli" panose="02000500030200090000" pitchFamily="2" charset="0"/>
              </a:rPr>
              <a:t>2</a:t>
            </a:r>
            <a:endParaRPr lang="de-DE" sz="2400" b="1" dirty="0" smtClean="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963498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ppt_w</p:attrName>
                                        </p:attrNameLst>
                                      </p:cBhvr>
                                      <p:tavLst>
                                        <p:tav tm="0">
                                          <p:val>
                                            <p:fltVal val="0"/>
                                          </p:val>
                                        </p:tav>
                                        <p:tav tm="100000">
                                          <p:val>
                                            <p:strVal val="#ppt_w"/>
                                          </p:val>
                                        </p:tav>
                                      </p:tavLst>
                                    </p:anim>
                                    <p:anim calcmode="lin" valueType="num">
                                      <p:cBhvr>
                                        <p:cTn id="14" dur="1000" fill="hold"/>
                                        <p:tgtEl>
                                          <p:spTgt spid="10"/>
                                        </p:tgtEl>
                                        <p:attrNameLst>
                                          <p:attrName>ppt_h</p:attrName>
                                        </p:attrNameLst>
                                      </p:cBhvr>
                                      <p:tavLst>
                                        <p:tav tm="0">
                                          <p:val>
                                            <p:fltVal val="0"/>
                                          </p:val>
                                        </p:tav>
                                        <p:tav tm="100000">
                                          <p:val>
                                            <p:strVal val="#ppt_h"/>
                                          </p:val>
                                        </p:tav>
                                      </p:tavLst>
                                    </p:anim>
                                    <p:anim calcmode="lin" valueType="num">
                                      <p:cBhvr>
                                        <p:cTn id="15" dur="1000" fill="hold"/>
                                        <p:tgtEl>
                                          <p:spTgt spid="10"/>
                                        </p:tgtEl>
                                        <p:attrNameLst>
                                          <p:attrName>style.rotation</p:attrName>
                                        </p:attrNameLst>
                                      </p:cBhvr>
                                      <p:tavLst>
                                        <p:tav tm="0">
                                          <p:val>
                                            <p:fltVal val="90"/>
                                          </p:val>
                                        </p:tav>
                                        <p:tav tm="100000">
                                          <p:val>
                                            <p:fltVal val="0"/>
                                          </p:val>
                                        </p:tav>
                                      </p:tavLst>
                                    </p:anim>
                                    <p:animEffect transition="in" filter="fade">
                                      <p:cBhvr>
                                        <p:cTn id="16" dur="10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anim calcmode="lin" valueType="num">
                                      <p:cBhvr additive="base">
                                        <p:cTn id="21" dur="500" fill="hold"/>
                                        <p:tgtEl>
                                          <p:spTgt spid="14"/>
                                        </p:tgtEl>
                                        <p:attrNameLst>
                                          <p:attrName>ppt_x</p:attrName>
                                        </p:attrNameLst>
                                      </p:cBhvr>
                                      <p:tavLst>
                                        <p:tav tm="0">
                                          <p:val>
                                            <p:strVal val="#ppt_x"/>
                                          </p:val>
                                        </p:tav>
                                        <p:tav tm="100000">
                                          <p:val>
                                            <p:strVal val="#ppt_x"/>
                                          </p:val>
                                        </p:tav>
                                      </p:tavLst>
                                    </p:anim>
                                    <p:anim calcmode="lin" valueType="num">
                                      <p:cBhvr additive="base">
                                        <p:cTn id="2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anim calcmode="lin" valueType="num">
                                      <p:cBhvr>
                                        <p:cTn id="27" dur="500" fill="hold"/>
                                        <p:tgtEl>
                                          <p:spTgt spid="28"/>
                                        </p:tgtEl>
                                        <p:attrNameLst>
                                          <p:attrName>ppt_w</p:attrName>
                                        </p:attrNameLst>
                                      </p:cBhvr>
                                      <p:tavLst>
                                        <p:tav tm="0">
                                          <p:val>
                                            <p:fltVal val="0"/>
                                          </p:val>
                                        </p:tav>
                                        <p:tav tm="100000">
                                          <p:val>
                                            <p:strVal val="#ppt_w"/>
                                          </p:val>
                                        </p:tav>
                                      </p:tavLst>
                                    </p:anim>
                                    <p:anim calcmode="lin" valueType="num">
                                      <p:cBhvr>
                                        <p:cTn id="28" dur="500" fill="hold"/>
                                        <p:tgtEl>
                                          <p:spTgt spid="28"/>
                                        </p:tgtEl>
                                        <p:attrNameLst>
                                          <p:attrName>ppt_h</p:attrName>
                                        </p:attrNameLst>
                                      </p:cBhvr>
                                      <p:tavLst>
                                        <p:tav tm="0">
                                          <p:val>
                                            <p:fltVal val="0"/>
                                          </p:val>
                                        </p:tav>
                                        <p:tav tm="100000">
                                          <p:val>
                                            <p:strVal val="#ppt_h"/>
                                          </p:val>
                                        </p:tav>
                                      </p:tavLst>
                                    </p:anim>
                                    <p:animEffect transition="in" filter="fade">
                                      <p:cBhvr>
                                        <p:cTn id="29" dur="500"/>
                                        <p:tgtEl>
                                          <p:spTgt spid="28"/>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3"/>
                                        </p:tgtEl>
                                        <p:attrNameLst>
                                          <p:attrName>style.visibility</p:attrName>
                                        </p:attrNameLst>
                                      </p:cBhvr>
                                      <p:to>
                                        <p:strVal val="visible"/>
                                      </p:to>
                                    </p:set>
                                    <p:anim calcmode="lin" valueType="num">
                                      <p:cBhvr additive="base">
                                        <p:cTn id="34" dur="500" fill="hold"/>
                                        <p:tgtEl>
                                          <p:spTgt spid="3"/>
                                        </p:tgtEl>
                                        <p:attrNameLst>
                                          <p:attrName>ppt_x</p:attrName>
                                        </p:attrNameLst>
                                      </p:cBhvr>
                                      <p:tavLst>
                                        <p:tav tm="0">
                                          <p:val>
                                            <p:strVal val="#ppt_x"/>
                                          </p:val>
                                        </p:tav>
                                        <p:tav tm="100000">
                                          <p:val>
                                            <p:strVal val="#ppt_x"/>
                                          </p:val>
                                        </p:tav>
                                      </p:tavLst>
                                    </p:anim>
                                    <p:anim calcmode="lin" valueType="num">
                                      <p:cBhvr additive="base">
                                        <p:cTn id="3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31" presetClass="entr" presetSubtype="0"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anim calcmode="lin" valueType="num">
                                      <p:cBhvr>
                                        <p:cTn id="40" dur="1000" fill="hold"/>
                                        <p:tgtEl>
                                          <p:spTgt spid="27"/>
                                        </p:tgtEl>
                                        <p:attrNameLst>
                                          <p:attrName>ppt_w</p:attrName>
                                        </p:attrNameLst>
                                      </p:cBhvr>
                                      <p:tavLst>
                                        <p:tav tm="0">
                                          <p:val>
                                            <p:fltVal val="0"/>
                                          </p:val>
                                        </p:tav>
                                        <p:tav tm="100000">
                                          <p:val>
                                            <p:strVal val="#ppt_w"/>
                                          </p:val>
                                        </p:tav>
                                      </p:tavLst>
                                    </p:anim>
                                    <p:anim calcmode="lin" valueType="num">
                                      <p:cBhvr>
                                        <p:cTn id="41" dur="1000" fill="hold"/>
                                        <p:tgtEl>
                                          <p:spTgt spid="27"/>
                                        </p:tgtEl>
                                        <p:attrNameLst>
                                          <p:attrName>ppt_h</p:attrName>
                                        </p:attrNameLst>
                                      </p:cBhvr>
                                      <p:tavLst>
                                        <p:tav tm="0">
                                          <p:val>
                                            <p:fltVal val="0"/>
                                          </p:val>
                                        </p:tav>
                                        <p:tav tm="100000">
                                          <p:val>
                                            <p:strVal val="#ppt_h"/>
                                          </p:val>
                                        </p:tav>
                                      </p:tavLst>
                                    </p:anim>
                                    <p:anim calcmode="lin" valueType="num">
                                      <p:cBhvr>
                                        <p:cTn id="42" dur="1000" fill="hold"/>
                                        <p:tgtEl>
                                          <p:spTgt spid="27"/>
                                        </p:tgtEl>
                                        <p:attrNameLst>
                                          <p:attrName>style.rotation</p:attrName>
                                        </p:attrNameLst>
                                      </p:cBhvr>
                                      <p:tavLst>
                                        <p:tav tm="0">
                                          <p:val>
                                            <p:fltVal val="90"/>
                                          </p:val>
                                        </p:tav>
                                        <p:tav tm="100000">
                                          <p:val>
                                            <p:fltVal val="0"/>
                                          </p:val>
                                        </p:tav>
                                      </p:tavLst>
                                    </p:anim>
                                    <p:animEffect transition="in" filter="fade">
                                      <p:cBhvr>
                                        <p:cTn id="43" dur="1000"/>
                                        <p:tgtEl>
                                          <p:spTgt spid="27"/>
                                        </p:tgtEl>
                                      </p:cBhvr>
                                    </p:animEffect>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17"/>
                                        </p:tgtEl>
                                        <p:attrNameLst>
                                          <p:attrName>style.visibility</p:attrName>
                                        </p:attrNameLst>
                                      </p:cBhvr>
                                      <p:to>
                                        <p:strVal val="visible"/>
                                      </p:to>
                                    </p:set>
                                    <p:anim calcmode="lin" valueType="num">
                                      <p:cBhvr additive="base">
                                        <p:cTn id="48" dur="500" fill="hold"/>
                                        <p:tgtEl>
                                          <p:spTgt spid="17"/>
                                        </p:tgtEl>
                                        <p:attrNameLst>
                                          <p:attrName>ppt_x</p:attrName>
                                        </p:attrNameLst>
                                      </p:cBhvr>
                                      <p:tavLst>
                                        <p:tav tm="0">
                                          <p:val>
                                            <p:strVal val="#ppt_x"/>
                                          </p:val>
                                        </p:tav>
                                        <p:tav tm="100000">
                                          <p:val>
                                            <p:strVal val="#ppt_x"/>
                                          </p:val>
                                        </p:tav>
                                      </p:tavLst>
                                    </p:anim>
                                    <p:anim calcmode="lin" valueType="num">
                                      <p:cBhvr additive="base">
                                        <p:cTn id="49"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31" presetClass="entr" presetSubtype="0" fill="hold" grpId="0" nodeType="clickEffect">
                                  <p:stCondLst>
                                    <p:cond delay="0"/>
                                  </p:stCondLst>
                                  <p:childTnLst>
                                    <p:set>
                                      <p:cBhvr>
                                        <p:cTn id="53" dur="1" fill="hold">
                                          <p:stCondLst>
                                            <p:cond delay="0"/>
                                          </p:stCondLst>
                                        </p:cTn>
                                        <p:tgtEl>
                                          <p:spTgt spid="29"/>
                                        </p:tgtEl>
                                        <p:attrNameLst>
                                          <p:attrName>style.visibility</p:attrName>
                                        </p:attrNameLst>
                                      </p:cBhvr>
                                      <p:to>
                                        <p:strVal val="visible"/>
                                      </p:to>
                                    </p:set>
                                    <p:anim calcmode="lin" valueType="num">
                                      <p:cBhvr>
                                        <p:cTn id="54" dur="1000" fill="hold"/>
                                        <p:tgtEl>
                                          <p:spTgt spid="29"/>
                                        </p:tgtEl>
                                        <p:attrNameLst>
                                          <p:attrName>ppt_w</p:attrName>
                                        </p:attrNameLst>
                                      </p:cBhvr>
                                      <p:tavLst>
                                        <p:tav tm="0">
                                          <p:val>
                                            <p:fltVal val="0"/>
                                          </p:val>
                                        </p:tav>
                                        <p:tav tm="100000">
                                          <p:val>
                                            <p:strVal val="#ppt_w"/>
                                          </p:val>
                                        </p:tav>
                                      </p:tavLst>
                                    </p:anim>
                                    <p:anim calcmode="lin" valueType="num">
                                      <p:cBhvr>
                                        <p:cTn id="55" dur="1000" fill="hold"/>
                                        <p:tgtEl>
                                          <p:spTgt spid="29"/>
                                        </p:tgtEl>
                                        <p:attrNameLst>
                                          <p:attrName>ppt_h</p:attrName>
                                        </p:attrNameLst>
                                      </p:cBhvr>
                                      <p:tavLst>
                                        <p:tav tm="0">
                                          <p:val>
                                            <p:fltVal val="0"/>
                                          </p:val>
                                        </p:tav>
                                        <p:tav tm="100000">
                                          <p:val>
                                            <p:strVal val="#ppt_h"/>
                                          </p:val>
                                        </p:tav>
                                      </p:tavLst>
                                    </p:anim>
                                    <p:anim calcmode="lin" valueType="num">
                                      <p:cBhvr>
                                        <p:cTn id="56" dur="1000" fill="hold"/>
                                        <p:tgtEl>
                                          <p:spTgt spid="29"/>
                                        </p:tgtEl>
                                        <p:attrNameLst>
                                          <p:attrName>style.rotation</p:attrName>
                                        </p:attrNameLst>
                                      </p:cBhvr>
                                      <p:tavLst>
                                        <p:tav tm="0">
                                          <p:val>
                                            <p:fltVal val="90"/>
                                          </p:val>
                                        </p:tav>
                                        <p:tav tm="100000">
                                          <p:val>
                                            <p:fltVal val="0"/>
                                          </p:val>
                                        </p:tav>
                                      </p:tavLst>
                                    </p:anim>
                                    <p:animEffect transition="in" filter="fade">
                                      <p:cBhvr>
                                        <p:cTn id="57" dur="1000"/>
                                        <p:tgtEl>
                                          <p:spTgt spid="29"/>
                                        </p:tgtEl>
                                      </p:cBhvr>
                                    </p:animEffect>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15"/>
                                        </p:tgtEl>
                                        <p:attrNameLst>
                                          <p:attrName>style.visibility</p:attrName>
                                        </p:attrNameLst>
                                      </p:cBhvr>
                                      <p:to>
                                        <p:strVal val="visible"/>
                                      </p:to>
                                    </p:set>
                                    <p:anim calcmode="lin" valueType="num">
                                      <p:cBhvr additive="base">
                                        <p:cTn id="62" dur="500" fill="hold"/>
                                        <p:tgtEl>
                                          <p:spTgt spid="15"/>
                                        </p:tgtEl>
                                        <p:attrNameLst>
                                          <p:attrName>ppt_x</p:attrName>
                                        </p:attrNameLst>
                                      </p:cBhvr>
                                      <p:tavLst>
                                        <p:tav tm="0">
                                          <p:val>
                                            <p:strVal val="#ppt_x"/>
                                          </p:val>
                                        </p:tav>
                                        <p:tav tm="100000">
                                          <p:val>
                                            <p:strVal val="#ppt_x"/>
                                          </p:val>
                                        </p:tav>
                                      </p:tavLst>
                                    </p:anim>
                                    <p:anim calcmode="lin" valueType="num">
                                      <p:cBhvr additive="base">
                                        <p:cTn id="63"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3" grpId="0" animBg="1"/>
      <p:bldP spid="4" grpId="0" animBg="1"/>
      <p:bldP spid="10" grpId="0" animBg="1"/>
      <p:bldP spid="27" grpId="0" animBg="1"/>
      <p:bldP spid="28" grpId="0" animBg="1"/>
      <p:bldP spid="2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2746398" y="2882111"/>
            <a:ext cx="9095517" cy="3669625"/>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r>
              <a:rPr lang="de-DE" sz="2000" b="1" dirty="0"/>
              <a:t>Auslagen werden grundsätzlich nach Ende der Instanz fällig, die für Aktenversendung und Kopien sofort nach ihrer Entstehung (vgl. § 9 II, III GKG). Der Antragsteller einer mit Auslagen verbundenen Handlung hat für diese einen ausreichenden</a:t>
            </a:r>
            <a:r>
              <a:rPr lang="de-DE" sz="2000" dirty="0"/>
              <a:t> </a:t>
            </a:r>
            <a:r>
              <a:rPr lang="de-DE" sz="2000" b="1" dirty="0">
                <a:effectLst>
                  <a:outerShdw blurRad="38100" dist="38100" dir="2700000" algn="tl">
                    <a:srgbClr val="000000">
                      <a:alpha val="43137"/>
                    </a:srgbClr>
                  </a:outerShdw>
                </a:effectLst>
              </a:rPr>
              <a:t>Vorschuss </a:t>
            </a:r>
            <a:r>
              <a:rPr lang="de-DE" sz="2000" dirty="0">
                <a:effectLst>
                  <a:outerShdw blurRad="38100" dist="38100" dir="2700000" algn="tl">
                    <a:srgbClr val="000000">
                      <a:alpha val="43137"/>
                    </a:srgbClr>
                  </a:outerShdw>
                </a:effectLst>
              </a:rPr>
              <a:t>zur Akte zu zahlen</a:t>
            </a:r>
            <a:r>
              <a:rPr lang="de-DE" sz="2000" dirty="0"/>
              <a:t>, </a:t>
            </a:r>
            <a:r>
              <a:rPr lang="de-DE" sz="2000" b="1" dirty="0">
                <a:effectLst>
                  <a:outerShdw blurRad="38100" dist="38100" dir="2700000" algn="tl">
                    <a:srgbClr val="000000">
                      <a:alpha val="43137"/>
                    </a:srgbClr>
                  </a:outerShdw>
                </a:effectLst>
              </a:rPr>
              <a:t>insofern besteht ebenfalls eine </a:t>
            </a:r>
            <a:r>
              <a:rPr lang="de-DE" sz="2000" b="1" dirty="0" err="1">
                <a:effectLst>
                  <a:outerShdw blurRad="38100" dist="38100" dir="2700000" algn="tl">
                    <a:srgbClr val="000000">
                      <a:alpha val="43137"/>
                    </a:srgbClr>
                  </a:outerShdw>
                </a:effectLst>
              </a:rPr>
              <a:t>Abhängigmachung</a:t>
            </a:r>
            <a:r>
              <a:rPr lang="de-DE" sz="2000" b="1" dirty="0">
                <a:effectLst>
                  <a:outerShdw blurRad="38100" dist="38100" dir="2700000" algn="tl">
                    <a:srgbClr val="000000">
                      <a:alpha val="43137"/>
                    </a:srgbClr>
                  </a:outerShdw>
                </a:effectLst>
              </a:rPr>
              <a:t> vom Zahlungseingang</a:t>
            </a:r>
            <a:r>
              <a:rPr lang="de-DE" sz="2000" b="1" dirty="0"/>
              <a:t>. Die Höhe des Vorschusses bestimmt das Gericht. Die Anforderung erfolgt </a:t>
            </a:r>
            <a:r>
              <a:rPr lang="de-DE" sz="2000" b="1" dirty="0">
                <a:effectLst>
                  <a:outerShdw blurRad="38100" dist="38100" dir="2700000" algn="tl">
                    <a:srgbClr val="000000">
                      <a:alpha val="43137"/>
                    </a:srgbClr>
                  </a:outerShdw>
                </a:effectLst>
              </a:rPr>
              <a:t>mittels Kostennachricht </a:t>
            </a:r>
            <a:r>
              <a:rPr lang="de-DE" sz="2000" b="1" dirty="0"/>
              <a:t>oder mittels Übersendung des den Vorschuss anordnenden Beschlusses (z.B. Beweisbeschluss, siehe § 26 III </a:t>
            </a:r>
            <a:r>
              <a:rPr lang="de-DE" sz="2000" b="1" dirty="0" err="1"/>
              <a:t>KostVfg</a:t>
            </a:r>
            <a:r>
              <a:rPr lang="de-DE" sz="2000" b="1" dirty="0"/>
              <a:t>). Enthält der Beweisbeschluss alle Zahlungsinformationen, kann die KR sprich Kostennachricht gem. § 26 III </a:t>
            </a:r>
            <a:r>
              <a:rPr lang="de-DE" sz="2000" b="1" dirty="0" err="1"/>
              <a:t>KostVfg</a:t>
            </a:r>
            <a:r>
              <a:rPr lang="de-DE" sz="2000" b="1" dirty="0"/>
              <a:t> unterbleiben. </a:t>
            </a:r>
          </a:p>
        </p:txBody>
      </p:sp>
      <p:sp>
        <p:nvSpPr>
          <p:cNvPr id="4" name="Abgerundetes Rechteck 3"/>
          <p:cNvSpPr/>
          <p:nvPr/>
        </p:nvSpPr>
        <p:spPr>
          <a:xfrm>
            <a:off x="3491985" y="1370626"/>
            <a:ext cx="5472113"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00276">
              <a:lnSpc>
                <a:spcPct val="90000"/>
              </a:lnSpc>
              <a:spcBef>
                <a:spcPct val="0"/>
              </a:spcBef>
              <a:spcAft>
                <a:spcPct val="35000"/>
              </a:spcAft>
            </a:pPr>
            <a:r>
              <a:rPr lang="de-DE" sz="3200" b="1" dirty="0">
                <a:effectLst>
                  <a:outerShdw blurRad="38100" dist="38100" dir="2700000" algn="tl">
                    <a:srgbClr val="000000">
                      <a:alpha val="43137"/>
                    </a:srgbClr>
                  </a:outerShdw>
                </a:effectLst>
              </a:rPr>
              <a:t>Arten von Kostenanforderungen</a:t>
            </a:r>
          </a:p>
        </p:txBody>
      </p:sp>
      <p:sp>
        <p:nvSpPr>
          <p:cNvPr id="8" name="Rechteck 7"/>
          <p:cNvSpPr/>
          <p:nvPr/>
        </p:nvSpPr>
        <p:spPr>
          <a:xfrm>
            <a:off x="10082463" y="6551736"/>
            <a:ext cx="2109537"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9" name="Rechteck 8"/>
          <p:cNvSpPr/>
          <p:nvPr/>
        </p:nvSpPr>
        <p:spPr>
          <a:xfrm>
            <a:off x="0" y="6572250"/>
            <a:ext cx="914401" cy="2857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26</a:t>
            </a:r>
            <a:endParaRPr lang="de-DE" dirty="0">
              <a:solidFill>
                <a:schemeClr val="tx1"/>
              </a:solidFill>
            </a:endParaRPr>
          </a:p>
        </p:txBody>
      </p:sp>
      <p:grpSp>
        <p:nvGrpSpPr>
          <p:cNvPr id="12" name="Gruppieren 11"/>
          <p:cNvGrpSpPr/>
          <p:nvPr/>
        </p:nvGrpSpPr>
        <p:grpSpPr>
          <a:xfrm>
            <a:off x="85363" y="2542336"/>
            <a:ext cx="8515454" cy="1429802"/>
            <a:chOff x="178406" y="2515197"/>
            <a:chExt cx="8515454" cy="1429802"/>
          </a:xfrm>
        </p:grpSpPr>
        <p:sp>
          <p:nvSpPr>
            <p:cNvPr id="7" name="Abgerundetes Rechteck 6"/>
            <p:cNvSpPr/>
            <p:nvPr/>
          </p:nvSpPr>
          <p:spPr>
            <a:xfrm>
              <a:off x="285977" y="2515197"/>
              <a:ext cx="8407883" cy="562279"/>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de-DE" sz="2800" i="1" dirty="0" smtClean="0">
                <a:solidFill>
                  <a:schemeClr val="accent2">
                    <a:lumMod val="50000"/>
                  </a:schemeClr>
                </a:solidFill>
              </a:endParaRPr>
            </a:p>
            <a:p>
              <a:pPr algn="ctr">
                <a:lnSpc>
                  <a:spcPct val="150000"/>
                </a:lnSpc>
              </a:pPr>
              <a:r>
                <a:rPr lang="de-DE" sz="2000" i="1" dirty="0" smtClean="0">
                  <a:solidFill>
                    <a:schemeClr val="accent2">
                      <a:lumMod val="50000"/>
                    </a:schemeClr>
                  </a:solidFill>
                </a:rPr>
                <a:t>ggf</a:t>
              </a:r>
              <a:r>
                <a:rPr lang="de-DE" sz="2000" i="1" dirty="0">
                  <a:solidFill>
                    <a:schemeClr val="accent2">
                      <a:lumMod val="50000"/>
                    </a:schemeClr>
                  </a:solidFill>
                </a:rPr>
                <a:t>. Kost 4, so </a:t>
              </a:r>
              <a:r>
                <a:rPr lang="de-DE" sz="2000" i="1" dirty="0" smtClean="0">
                  <a:solidFill>
                    <a:schemeClr val="accent2">
                      <a:lumMod val="50000"/>
                    </a:schemeClr>
                  </a:solidFill>
                </a:rPr>
                <a:t>nicht bereits </a:t>
              </a:r>
              <a:r>
                <a:rPr lang="de-DE" sz="2000" i="1" dirty="0">
                  <a:solidFill>
                    <a:schemeClr val="accent2">
                      <a:lumMod val="50000"/>
                    </a:schemeClr>
                  </a:solidFill>
                </a:rPr>
                <a:t>im Beweisbeschluss angeordnet)</a:t>
              </a:r>
            </a:p>
            <a:p>
              <a:pPr algn="ctr">
                <a:lnSpc>
                  <a:spcPct val="150000"/>
                </a:lnSpc>
              </a:pPr>
              <a:endParaRPr lang="de-DE" sz="2800" i="1" dirty="0">
                <a:solidFill>
                  <a:schemeClr val="accent2">
                    <a:lumMod val="50000"/>
                  </a:schemeClr>
                </a:solidFill>
              </a:endParaRPr>
            </a:p>
          </p:txBody>
        </p:sp>
        <p:grpSp>
          <p:nvGrpSpPr>
            <p:cNvPr id="11" name="Gruppieren 10"/>
            <p:cNvGrpSpPr/>
            <p:nvPr/>
          </p:nvGrpSpPr>
          <p:grpSpPr>
            <a:xfrm>
              <a:off x="178406" y="3030599"/>
              <a:ext cx="3080693" cy="914400"/>
              <a:chOff x="380307" y="3092050"/>
              <a:chExt cx="3080693" cy="914400"/>
            </a:xfrm>
          </p:grpSpPr>
          <p:sp>
            <p:nvSpPr>
              <p:cNvPr id="6" name="Pfeil nach rechts 5"/>
              <p:cNvSpPr/>
              <p:nvPr/>
            </p:nvSpPr>
            <p:spPr>
              <a:xfrm>
                <a:off x="2482592" y="3372346"/>
                <a:ext cx="978408" cy="4846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Abgerundetes Rechteck 4"/>
              <p:cNvSpPr/>
              <p:nvPr/>
            </p:nvSpPr>
            <p:spPr>
              <a:xfrm>
                <a:off x="380307" y="3092050"/>
                <a:ext cx="2581097"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Vorschuss</a:t>
                </a:r>
              </a:p>
            </p:txBody>
          </p:sp>
        </p:grpSp>
      </p:grpSp>
      <p:sp>
        <p:nvSpPr>
          <p:cNvPr id="10" name="Gefaltete Ecke 9"/>
          <p:cNvSpPr/>
          <p:nvPr/>
        </p:nvSpPr>
        <p:spPr>
          <a:xfrm rot="913791">
            <a:off x="9491832" y="710921"/>
            <a:ext cx="1639560" cy="1506498"/>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Es gibt drei Arten </a:t>
            </a:r>
          </a:p>
        </p:txBody>
      </p:sp>
      <p:sp>
        <p:nvSpPr>
          <p:cNvPr id="28" name="Gefaltete Ecke 27"/>
          <p:cNvSpPr/>
          <p:nvPr/>
        </p:nvSpPr>
        <p:spPr>
          <a:xfrm rot="511649">
            <a:off x="164881" y="2456658"/>
            <a:ext cx="735265" cy="754619"/>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latin typeface="MV Boli" panose="02000500030200090000" pitchFamily="2" charset="0"/>
                <a:cs typeface="MV Boli" panose="02000500030200090000" pitchFamily="2" charset="0"/>
              </a:rPr>
              <a:t>3</a:t>
            </a:r>
            <a:endParaRPr lang="de-DE" sz="2400" b="1" dirty="0" smtClean="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484053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ppt_w</p:attrName>
                                        </p:attrNameLst>
                                      </p:cBhvr>
                                      <p:tavLst>
                                        <p:tav tm="0">
                                          <p:val>
                                            <p:fltVal val="0"/>
                                          </p:val>
                                        </p:tav>
                                        <p:tav tm="100000">
                                          <p:val>
                                            <p:strVal val="#ppt_w"/>
                                          </p:val>
                                        </p:tav>
                                      </p:tavLst>
                                    </p:anim>
                                    <p:anim calcmode="lin" valueType="num">
                                      <p:cBhvr>
                                        <p:cTn id="14" dur="1000" fill="hold"/>
                                        <p:tgtEl>
                                          <p:spTgt spid="10"/>
                                        </p:tgtEl>
                                        <p:attrNameLst>
                                          <p:attrName>ppt_h</p:attrName>
                                        </p:attrNameLst>
                                      </p:cBhvr>
                                      <p:tavLst>
                                        <p:tav tm="0">
                                          <p:val>
                                            <p:fltVal val="0"/>
                                          </p:val>
                                        </p:tav>
                                        <p:tav tm="100000">
                                          <p:val>
                                            <p:strVal val="#ppt_h"/>
                                          </p:val>
                                        </p:tav>
                                      </p:tavLst>
                                    </p:anim>
                                    <p:anim calcmode="lin" valueType="num">
                                      <p:cBhvr>
                                        <p:cTn id="15" dur="1000" fill="hold"/>
                                        <p:tgtEl>
                                          <p:spTgt spid="10"/>
                                        </p:tgtEl>
                                        <p:attrNameLst>
                                          <p:attrName>style.rotation</p:attrName>
                                        </p:attrNameLst>
                                      </p:cBhvr>
                                      <p:tavLst>
                                        <p:tav tm="0">
                                          <p:val>
                                            <p:fltVal val="90"/>
                                          </p:val>
                                        </p:tav>
                                        <p:tav tm="100000">
                                          <p:val>
                                            <p:fltVal val="0"/>
                                          </p:val>
                                        </p:tav>
                                      </p:tavLst>
                                    </p:anim>
                                    <p:animEffect transition="in" filter="fade">
                                      <p:cBhvr>
                                        <p:cTn id="16" dur="10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ppt_x"/>
                                          </p:val>
                                        </p:tav>
                                        <p:tav tm="100000">
                                          <p:val>
                                            <p:strVal val="#ppt_x"/>
                                          </p:val>
                                        </p:tav>
                                      </p:tavLst>
                                    </p:anim>
                                    <p:anim calcmode="lin" valueType="num">
                                      <p:cBhvr additive="base">
                                        <p:cTn id="2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fade">
                                      <p:cBhvr>
                                        <p:cTn id="27" dur="1000"/>
                                        <p:tgtEl>
                                          <p:spTgt spid="28"/>
                                        </p:tgtEl>
                                      </p:cBhvr>
                                    </p:animEffect>
                                    <p:anim calcmode="lin" valueType="num">
                                      <p:cBhvr>
                                        <p:cTn id="28" dur="1000" fill="hold"/>
                                        <p:tgtEl>
                                          <p:spTgt spid="28"/>
                                        </p:tgtEl>
                                        <p:attrNameLst>
                                          <p:attrName>ppt_x</p:attrName>
                                        </p:attrNameLst>
                                      </p:cBhvr>
                                      <p:tavLst>
                                        <p:tav tm="0">
                                          <p:val>
                                            <p:strVal val="#ppt_x"/>
                                          </p:val>
                                        </p:tav>
                                        <p:tav tm="100000">
                                          <p:val>
                                            <p:strVal val="#ppt_x"/>
                                          </p:val>
                                        </p:tav>
                                      </p:tavLst>
                                    </p:anim>
                                    <p:anim calcmode="lin" valueType="num">
                                      <p:cBhvr>
                                        <p:cTn id="29"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3"/>
                                        </p:tgtEl>
                                        <p:attrNameLst>
                                          <p:attrName>style.visibility</p:attrName>
                                        </p:attrNameLst>
                                      </p:cBhvr>
                                      <p:to>
                                        <p:strVal val="visible"/>
                                      </p:to>
                                    </p:set>
                                    <p:anim calcmode="lin" valueType="num">
                                      <p:cBhvr additive="base">
                                        <p:cTn id="34" dur="500" fill="hold"/>
                                        <p:tgtEl>
                                          <p:spTgt spid="3"/>
                                        </p:tgtEl>
                                        <p:attrNameLst>
                                          <p:attrName>ppt_x</p:attrName>
                                        </p:attrNameLst>
                                      </p:cBhvr>
                                      <p:tavLst>
                                        <p:tav tm="0">
                                          <p:val>
                                            <p:strVal val="#ppt_x"/>
                                          </p:val>
                                        </p:tav>
                                        <p:tav tm="100000">
                                          <p:val>
                                            <p:strVal val="#ppt_x"/>
                                          </p:val>
                                        </p:tav>
                                      </p:tavLst>
                                    </p:anim>
                                    <p:anim calcmode="lin" valueType="num">
                                      <p:cBhvr additive="base">
                                        <p:cTn id="3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0" grpId="0" animBg="1"/>
      <p:bldP spid="2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3692069" y="3105689"/>
            <a:ext cx="7764444" cy="313706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de-DE" sz="2800" b="1" dirty="0"/>
              <a:t>beantragte Maßnahme wird nicht durchgeführt </a:t>
            </a:r>
            <a:r>
              <a:rPr lang="de-DE" sz="2800" dirty="0"/>
              <a:t/>
            </a:r>
            <a:br>
              <a:rPr lang="de-DE" sz="2800" dirty="0"/>
            </a:br>
            <a:r>
              <a:rPr lang="de-DE" sz="2400" b="1" i="1" dirty="0"/>
              <a:t>z. B. Klage nicht zugestellt, Abschriften/Ausfertigung nicht erteilt, Zeugen nicht geladen oder Gutachter (Sachverständiger) nicht beauftragt</a:t>
            </a:r>
            <a:endParaRPr lang="de-DE" sz="2400" b="1" dirty="0"/>
          </a:p>
        </p:txBody>
      </p:sp>
      <p:sp>
        <p:nvSpPr>
          <p:cNvPr id="4" name="Abgerundetes Rechteck 3"/>
          <p:cNvSpPr/>
          <p:nvPr/>
        </p:nvSpPr>
        <p:spPr>
          <a:xfrm>
            <a:off x="403027" y="1334979"/>
            <a:ext cx="6578085" cy="914400"/>
          </a:xfrm>
          <a:prstGeom prst="roundRect">
            <a:avLst/>
          </a:prstGeom>
          <a:solidFill>
            <a:schemeClr val="accent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00276">
              <a:lnSpc>
                <a:spcPct val="90000"/>
              </a:lnSpc>
              <a:spcBef>
                <a:spcPct val="0"/>
              </a:spcBef>
              <a:spcAft>
                <a:spcPct val="35000"/>
              </a:spcAft>
            </a:pPr>
            <a:r>
              <a:rPr lang="de-DE" sz="3200" b="1" dirty="0">
                <a:effectLst>
                  <a:outerShdw blurRad="38100" dist="38100" dir="2700000" algn="tl">
                    <a:srgbClr val="000000">
                      <a:alpha val="43137"/>
                    </a:srgbClr>
                  </a:outerShdw>
                </a:effectLst>
              </a:rPr>
              <a:t>Was ist, wenn </a:t>
            </a:r>
            <a:r>
              <a:rPr lang="de-DE" sz="3200" b="1" dirty="0">
                <a:solidFill>
                  <a:schemeClr val="accent2">
                    <a:lumMod val="75000"/>
                  </a:schemeClr>
                </a:solidFill>
                <a:effectLst>
                  <a:outerShdw blurRad="38100" dist="38100" dir="2700000" algn="tl">
                    <a:srgbClr val="000000">
                      <a:alpha val="43137"/>
                    </a:srgbClr>
                  </a:outerShdw>
                </a:effectLst>
              </a:rPr>
              <a:t>keine</a:t>
            </a:r>
            <a:r>
              <a:rPr lang="de-DE" sz="3200" b="1" dirty="0">
                <a:effectLst>
                  <a:outerShdw blurRad="38100" dist="38100" dir="2700000" algn="tl">
                    <a:srgbClr val="000000">
                      <a:alpha val="43137"/>
                    </a:srgbClr>
                  </a:outerShdw>
                </a:effectLst>
              </a:rPr>
              <a:t> Zahlung </a:t>
            </a:r>
            <a:r>
              <a:rPr lang="de-DE" sz="3200" b="1" dirty="0" smtClean="0">
                <a:effectLst>
                  <a:outerShdw blurRad="38100" dist="38100" dir="2700000" algn="tl">
                    <a:srgbClr val="000000">
                      <a:alpha val="43137"/>
                    </a:srgbClr>
                  </a:outerShdw>
                </a:effectLst>
              </a:rPr>
              <a:t>erfolgt:</a:t>
            </a:r>
            <a:endParaRPr lang="de-DE" sz="3200" b="1" dirty="0">
              <a:effectLst>
                <a:outerShdw blurRad="38100" dist="38100" dir="2700000" algn="tl">
                  <a:srgbClr val="000000">
                    <a:alpha val="43137"/>
                  </a:srgbClr>
                </a:outerShdw>
              </a:effectLst>
            </a:endParaRPr>
          </a:p>
        </p:txBody>
      </p:sp>
      <p:sp>
        <p:nvSpPr>
          <p:cNvPr id="8" name="Rechteck 7"/>
          <p:cNvSpPr/>
          <p:nvPr/>
        </p:nvSpPr>
        <p:spPr>
          <a:xfrm>
            <a:off x="10082463" y="6551736"/>
            <a:ext cx="2109537"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9" name="Rechteck 8"/>
          <p:cNvSpPr/>
          <p:nvPr/>
        </p:nvSpPr>
        <p:spPr>
          <a:xfrm>
            <a:off x="0" y="6572250"/>
            <a:ext cx="914401" cy="2857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27</a:t>
            </a:r>
            <a:endParaRPr lang="de-DE" dirty="0">
              <a:solidFill>
                <a:schemeClr val="tx1"/>
              </a:solidFill>
            </a:endParaRPr>
          </a:p>
        </p:txBody>
      </p:sp>
      <p:grpSp>
        <p:nvGrpSpPr>
          <p:cNvPr id="11" name="Gruppieren 10"/>
          <p:cNvGrpSpPr/>
          <p:nvPr/>
        </p:nvGrpSpPr>
        <p:grpSpPr>
          <a:xfrm>
            <a:off x="403027" y="2486724"/>
            <a:ext cx="5924461" cy="914400"/>
            <a:chOff x="510976" y="2729541"/>
            <a:chExt cx="4308642" cy="914400"/>
          </a:xfrm>
        </p:grpSpPr>
        <p:sp>
          <p:nvSpPr>
            <p:cNvPr id="6" name="Pfeil nach rechts 5"/>
            <p:cNvSpPr/>
            <p:nvPr/>
          </p:nvSpPr>
          <p:spPr>
            <a:xfrm>
              <a:off x="3501591" y="2890235"/>
              <a:ext cx="978408" cy="4846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Abgerundetes Rechteck 4"/>
            <p:cNvSpPr/>
            <p:nvPr/>
          </p:nvSpPr>
          <p:spPr>
            <a:xfrm>
              <a:off x="510976" y="2729541"/>
              <a:ext cx="4308642"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solidFill>
                    <a:schemeClr val="bg1"/>
                  </a:solidFill>
                  <a:effectLst>
                    <a:outerShdw blurRad="38100" dist="38100" dir="2700000" algn="tl">
                      <a:srgbClr val="000000">
                        <a:alpha val="43137"/>
                      </a:srgbClr>
                    </a:outerShdw>
                  </a:effectLst>
                </a:rPr>
                <a:t>bei Vorschuss-/Vorauszahlungspflicht</a:t>
              </a:r>
            </a:p>
          </p:txBody>
        </p:sp>
      </p:grpSp>
    </p:spTree>
    <p:extLst>
      <p:ext uri="{BB962C8B-B14F-4D97-AF65-F5344CB8AC3E}">
        <p14:creationId xmlns:p14="http://schemas.microsoft.com/office/powerpoint/2010/main" val="4168796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3692069" y="3105689"/>
            <a:ext cx="7764444" cy="256644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de-DE" sz="2800" dirty="0"/>
              <a:t>offener Betrag wird durch KEJ (nach Mahnung) zwangsweise beigetrieben, ggf. werden Mit- oder Zweitschuldner in Anspruch genommen</a:t>
            </a:r>
            <a:endParaRPr lang="de-DE" sz="2400" b="1" dirty="0"/>
          </a:p>
        </p:txBody>
      </p:sp>
      <p:sp>
        <p:nvSpPr>
          <p:cNvPr id="4" name="Abgerundetes Rechteck 3"/>
          <p:cNvSpPr/>
          <p:nvPr/>
        </p:nvSpPr>
        <p:spPr>
          <a:xfrm>
            <a:off x="403027" y="1334979"/>
            <a:ext cx="6578085"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00276">
              <a:lnSpc>
                <a:spcPct val="90000"/>
              </a:lnSpc>
              <a:spcBef>
                <a:spcPct val="0"/>
              </a:spcBef>
              <a:spcAft>
                <a:spcPct val="35000"/>
              </a:spcAft>
            </a:pPr>
            <a:r>
              <a:rPr lang="de-DE" sz="3200" b="1" dirty="0">
                <a:effectLst>
                  <a:outerShdw blurRad="38100" dist="38100" dir="2700000" algn="tl">
                    <a:srgbClr val="000000">
                      <a:alpha val="43137"/>
                    </a:srgbClr>
                  </a:outerShdw>
                </a:effectLst>
              </a:rPr>
              <a:t>Was ist, wenn </a:t>
            </a:r>
            <a:r>
              <a:rPr lang="de-DE" sz="3200" b="1" dirty="0">
                <a:solidFill>
                  <a:schemeClr val="accent2">
                    <a:lumMod val="75000"/>
                  </a:schemeClr>
                </a:solidFill>
                <a:effectLst>
                  <a:outerShdw blurRad="38100" dist="38100" dir="2700000" algn="tl">
                    <a:srgbClr val="000000">
                      <a:alpha val="43137"/>
                    </a:srgbClr>
                  </a:outerShdw>
                </a:effectLst>
              </a:rPr>
              <a:t>keine</a:t>
            </a:r>
            <a:r>
              <a:rPr lang="de-DE" sz="3200" b="1" dirty="0">
                <a:effectLst>
                  <a:outerShdw blurRad="38100" dist="38100" dir="2700000" algn="tl">
                    <a:srgbClr val="000000">
                      <a:alpha val="43137"/>
                    </a:srgbClr>
                  </a:outerShdw>
                </a:effectLst>
              </a:rPr>
              <a:t> Zahlung </a:t>
            </a:r>
            <a:r>
              <a:rPr lang="de-DE" sz="3200" b="1" dirty="0" smtClean="0">
                <a:effectLst>
                  <a:outerShdw blurRad="38100" dist="38100" dir="2700000" algn="tl">
                    <a:srgbClr val="000000">
                      <a:alpha val="43137"/>
                    </a:srgbClr>
                  </a:outerShdw>
                </a:effectLst>
              </a:rPr>
              <a:t>erfolgt:</a:t>
            </a:r>
            <a:endParaRPr lang="de-DE" sz="3200" b="1" dirty="0">
              <a:effectLst>
                <a:outerShdw blurRad="38100" dist="38100" dir="2700000" algn="tl">
                  <a:srgbClr val="000000">
                    <a:alpha val="43137"/>
                  </a:srgbClr>
                </a:outerShdw>
              </a:effectLst>
            </a:endParaRPr>
          </a:p>
        </p:txBody>
      </p:sp>
      <p:sp>
        <p:nvSpPr>
          <p:cNvPr id="8" name="Rechteck 7"/>
          <p:cNvSpPr/>
          <p:nvPr/>
        </p:nvSpPr>
        <p:spPr>
          <a:xfrm>
            <a:off x="10082463" y="6551736"/>
            <a:ext cx="2109537"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9" name="Rechteck 8"/>
          <p:cNvSpPr/>
          <p:nvPr/>
        </p:nvSpPr>
        <p:spPr>
          <a:xfrm>
            <a:off x="0" y="6572250"/>
            <a:ext cx="914401" cy="2857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28</a:t>
            </a:r>
            <a:endParaRPr lang="de-DE" dirty="0">
              <a:solidFill>
                <a:schemeClr val="tx1"/>
              </a:solidFill>
            </a:endParaRPr>
          </a:p>
        </p:txBody>
      </p:sp>
      <p:grpSp>
        <p:nvGrpSpPr>
          <p:cNvPr id="11" name="Gruppieren 10"/>
          <p:cNvGrpSpPr/>
          <p:nvPr/>
        </p:nvGrpSpPr>
        <p:grpSpPr>
          <a:xfrm>
            <a:off x="403027" y="2486724"/>
            <a:ext cx="5924461" cy="914400"/>
            <a:chOff x="510976" y="2729541"/>
            <a:chExt cx="4308642" cy="914400"/>
          </a:xfrm>
        </p:grpSpPr>
        <p:sp>
          <p:nvSpPr>
            <p:cNvPr id="6" name="Pfeil nach rechts 5"/>
            <p:cNvSpPr/>
            <p:nvPr/>
          </p:nvSpPr>
          <p:spPr>
            <a:xfrm>
              <a:off x="3501591" y="2890235"/>
              <a:ext cx="978408" cy="4846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Abgerundetes Rechteck 4"/>
            <p:cNvSpPr/>
            <p:nvPr/>
          </p:nvSpPr>
          <p:spPr>
            <a:xfrm>
              <a:off x="510976" y="2729541"/>
              <a:ext cx="4308642"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solidFill>
                    <a:schemeClr val="bg1"/>
                  </a:solidFill>
                  <a:effectLst>
                    <a:outerShdw blurRad="38100" dist="38100" dir="2700000" algn="tl">
                      <a:srgbClr val="000000">
                        <a:alpha val="43137"/>
                      </a:srgbClr>
                    </a:outerShdw>
                  </a:effectLst>
                </a:rPr>
                <a:t>bei Sollstellungen bei </a:t>
              </a:r>
              <a:r>
                <a:rPr lang="de-DE" sz="2800" b="1" dirty="0" smtClean="0">
                  <a:solidFill>
                    <a:schemeClr val="bg1"/>
                  </a:solidFill>
                  <a:effectLst>
                    <a:outerShdw blurRad="38100" dist="38100" dir="2700000" algn="tl">
                      <a:srgbClr val="000000">
                        <a:alpha val="43137"/>
                      </a:srgbClr>
                    </a:outerShdw>
                  </a:effectLst>
                </a:rPr>
                <a:t>der Kosteneinziehungsstelle der Justiz</a:t>
              </a:r>
              <a:endParaRPr lang="de-DE" sz="2800" b="1" dirty="0">
                <a:solidFill>
                  <a:schemeClr val="bg1"/>
                </a:solidFill>
                <a:effectLst>
                  <a:outerShdw blurRad="38100" dist="38100" dir="2700000" algn="tl">
                    <a:srgbClr val="000000">
                      <a:alpha val="43137"/>
                    </a:srgbClr>
                  </a:outerShdw>
                </a:effectLst>
              </a:endParaRPr>
            </a:p>
          </p:txBody>
        </p:sp>
      </p:grpSp>
      <p:sp>
        <p:nvSpPr>
          <p:cNvPr id="10" name="Gefaltete Ecke 9"/>
          <p:cNvSpPr/>
          <p:nvPr/>
        </p:nvSpPr>
        <p:spPr>
          <a:xfrm rot="21338900">
            <a:off x="5910930" y="2333040"/>
            <a:ext cx="1447034" cy="1384041"/>
          </a:xfrm>
          <a:prstGeom prst="foldedCorner">
            <a:avLst/>
          </a:prstGeom>
          <a:solidFill>
            <a:srgbClr val="E9DA69"/>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3600" b="1" dirty="0" smtClean="0">
                <a:solidFill>
                  <a:schemeClr val="tx1"/>
                </a:solidFill>
                <a:latin typeface="MV Boli" panose="02000500030200090000" pitchFamily="2" charset="0"/>
                <a:cs typeface="MV Boli" panose="02000500030200090000" pitchFamily="2" charset="0"/>
              </a:rPr>
              <a:t>=KEJ </a:t>
            </a:r>
          </a:p>
        </p:txBody>
      </p:sp>
    </p:spTree>
    <p:extLst>
      <p:ext uri="{BB962C8B-B14F-4D97-AF65-F5344CB8AC3E}">
        <p14:creationId xmlns:p14="http://schemas.microsoft.com/office/powerpoint/2010/main" val="1443549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down)">
                                      <p:cBhvr>
                                        <p:cTn id="19" dur="580">
                                          <p:stCondLst>
                                            <p:cond delay="0"/>
                                          </p:stCondLst>
                                        </p:cTn>
                                        <p:tgtEl>
                                          <p:spTgt spid="10"/>
                                        </p:tgtEl>
                                      </p:cBhvr>
                                    </p:animEffect>
                                    <p:anim calcmode="lin" valueType="num">
                                      <p:cBhvr>
                                        <p:cTn id="20"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25" dur="26">
                                          <p:stCondLst>
                                            <p:cond delay="650"/>
                                          </p:stCondLst>
                                        </p:cTn>
                                        <p:tgtEl>
                                          <p:spTgt spid="10"/>
                                        </p:tgtEl>
                                      </p:cBhvr>
                                      <p:to x="100000" y="60000"/>
                                    </p:animScale>
                                    <p:animScale>
                                      <p:cBhvr>
                                        <p:cTn id="26" dur="166" decel="50000">
                                          <p:stCondLst>
                                            <p:cond delay="676"/>
                                          </p:stCondLst>
                                        </p:cTn>
                                        <p:tgtEl>
                                          <p:spTgt spid="10"/>
                                        </p:tgtEl>
                                      </p:cBhvr>
                                      <p:to x="100000" y="100000"/>
                                    </p:animScale>
                                    <p:animScale>
                                      <p:cBhvr>
                                        <p:cTn id="27" dur="26">
                                          <p:stCondLst>
                                            <p:cond delay="1312"/>
                                          </p:stCondLst>
                                        </p:cTn>
                                        <p:tgtEl>
                                          <p:spTgt spid="10"/>
                                        </p:tgtEl>
                                      </p:cBhvr>
                                      <p:to x="100000" y="80000"/>
                                    </p:animScale>
                                    <p:animScale>
                                      <p:cBhvr>
                                        <p:cTn id="28" dur="166" decel="50000">
                                          <p:stCondLst>
                                            <p:cond delay="1338"/>
                                          </p:stCondLst>
                                        </p:cTn>
                                        <p:tgtEl>
                                          <p:spTgt spid="10"/>
                                        </p:tgtEl>
                                      </p:cBhvr>
                                      <p:to x="100000" y="100000"/>
                                    </p:animScale>
                                    <p:animScale>
                                      <p:cBhvr>
                                        <p:cTn id="29" dur="26">
                                          <p:stCondLst>
                                            <p:cond delay="1642"/>
                                          </p:stCondLst>
                                        </p:cTn>
                                        <p:tgtEl>
                                          <p:spTgt spid="10"/>
                                        </p:tgtEl>
                                      </p:cBhvr>
                                      <p:to x="100000" y="90000"/>
                                    </p:animScale>
                                    <p:animScale>
                                      <p:cBhvr>
                                        <p:cTn id="30" dur="166" decel="50000">
                                          <p:stCondLst>
                                            <p:cond delay="1668"/>
                                          </p:stCondLst>
                                        </p:cTn>
                                        <p:tgtEl>
                                          <p:spTgt spid="10"/>
                                        </p:tgtEl>
                                      </p:cBhvr>
                                      <p:to x="100000" y="100000"/>
                                    </p:animScale>
                                    <p:animScale>
                                      <p:cBhvr>
                                        <p:cTn id="31" dur="26">
                                          <p:stCondLst>
                                            <p:cond delay="1808"/>
                                          </p:stCondLst>
                                        </p:cTn>
                                        <p:tgtEl>
                                          <p:spTgt spid="10"/>
                                        </p:tgtEl>
                                      </p:cBhvr>
                                      <p:to x="100000" y="95000"/>
                                    </p:animScale>
                                    <p:animScale>
                                      <p:cBhvr>
                                        <p:cTn id="32" dur="166" decel="50000">
                                          <p:stCondLst>
                                            <p:cond delay="1834"/>
                                          </p:stCondLst>
                                        </p:cTn>
                                        <p:tgtEl>
                                          <p:spTgt spid="10"/>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gtEl>
                                        <p:attrNameLst>
                                          <p:attrName>style.visibility</p:attrName>
                                        </p:attrNameLst>
                                      </p:cBhvr>
                                      <p:to>
                                        <p:strVal val="visible"/>
                                      </p:to>
                                    </p:set>
                                    <p:anim calcmode="lin" valueType="num">
                                      <p:cBhvr additive="base">
                                        <p:cTn id="37" dur="500" fill="hold"/>
                                        <p:tgtEl>
                                          <p:spTgt spid="3"/>
                                        </p:tgtEl>
                                        <p:attrNameLst>
                                          <p:attrName>ppt_x</p:attrName>
                                        </p:attrNameLst>
                                      </p:cBhvr>
                                      <p:tavLst>
                                        <p:tav tm="0">
                                          <p:val>
                                            <p:strVal val="#ppt_x"/>
                                          </p:val>
                                        </p:tav>
                                        <p:tav tm="100000">
                                          <p:val>
                                            <p:strVal val="#ppt_x"/>
                                          </p:val>
                                        </p:tav>
                                      </p:tavLst>
                                    </p:anim>
                                    <p:anim calcmode="lin" valueType="num">
                                      <p:cBhvr additive="base">
                                        <p:cTn id="3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3315078" y="1308509"/>
            <a:ext cx="5557838"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00276">
              <a:lnSpc>
                <a:spcPct val="90000"/>
              </a:lnSpc>
              <a:spcBef>
                <a:spcPct val="0"/>
              </a:spcBef>
              <a:spcAft>
                <a:spcPct val="35000"/>
              </a:spcAft>
            </a:pPr>
            <a:r>
              <a:rPr lang="de-DE" sz="3200" b="1" dirty="0" smtClean="0">
                <a:effectLst>
                  <a:outerShdw blurRad="38100" dist="38100" dir="2700000" algn="tl">
                    <a:srgbClr val="000000">
                      <a:alpha val="43137"/>
                    </a:srgbClr>
                  </a:outerShdw>
                </a:effectLst>
              </a:rPr>
              <a:t>Zahlungsmöglichkeiten</a:t>
            </a:r>
            <a:endParaRPr lang="de-DE" sz="3200" b="1" dirty="0">
              <a:effectLst>
                <a:outerShdw blurRad="38100" dist="38100" dir="2700000" algn="tl">
                  <a:srgbClr val="000000">
                    <a:alpha val="43137"/>
                  </a:srgbClr>
                </a:outerShdw>
              </a:effectLst>
            </a:endParaRPr>
          </a:p>
        </p:txBody>
      </p:sp>
      <p:sp>
        <p:nvSpPr>
          <p:cNvPr id="8" name="Rechteck 7"/>
          <p:cNvSpPr/>
          <p:nvPr/>
        </p:nvSpPr>
        <p:spPr>
          <a:xfrm>
            <a:off x="10082463" y="6551736"/>
            <a:ext cx="2109537"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9" name="Rechteck 8"/>
          <p:cNvSpPr/>
          <p:nvPr/>
        </p:nvSpPr>
        <p:spPr>
          <a:xfrm>
            <a:off x="0" y="6572250"/>
            <a:ext cx="914401" cy="2857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29</a:t>
            </a:r>
            <a:endParaRPr lang="de-DE" dirty="0">
              <a:solidFill>
                <a:schemeClr val="tx1"/>
              </a:solidFill>
            </a:endParaRPr>
          </a:p>
        </p:txBody>
      </p:sp>
      <p:grpSp>
        <p:nvGrpSpPr>
          <p:cNvPr id="11" name="Gruppieren 10"/>
          <p:cNvGrpSpPr/>
          <p:nvPr/>
        </p:nvGrpSpPr>
        <p:grpSpPr>
          <a:xfrm>
            <a:off x="136004" y="2382928"/>
            <a:ext cx="5198912" cy="642080"/>
            <a:chOff x="391021" y="2832334"/>
            <a:chExt cx="3780977" cy="642080"/>
          </a:xfrm>
        </p:grpSpPr>
        <p:sp>
          <p:nvSpPr>
            <p:cNvPr id="6" name="Pfeil nach rechts 5"/>
            <p:cNvSpPr/>
            <p:nvPr/>
          </p:nvSpPr>
          <p:spPr>
            <a:xfrm>
              <a:off x="3193590" y="2912239"/>
              <a:ext cx="978408" cy="4846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Abgerundetes Rechteck 4"/>
            <p:cNvSpPr/>
            <p:nvPr/>
          </p:nvSpPr>
          <p:spPr>
            <a:xfrm>
              <a:off x="391021" y="2832334"/>
              <a:ext cx="3116571" cy="642080"/>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err="1" smtClean="0">
                  <a:effectLst>
                    <a:outerShdw blurRad="38100" dist="38100" dir="2700000" algn="tl">
                      <a:srgbClr val="000000">
                        <a:alpha val="43137"/>
                      </a:srgbClr>
                    </a:outerShdw>
                  </a:effectLst>
                </a:rPr>
                <a:t>Gerichtskostenstempler</a:t>
              </a:r>
              <a:endParaRPr lang="de-DE" sz="2800" b="1" dirty="0">
                <a:effectLst>
                  <a:outerShdw blurRad="38100" dist="38100" dir="2700000" algn="tl">
                    <a:srgbClr val="000000">
                      <a:alpha val="43137"/>
                    </a:srgbClr>
                  </a:outerShdw>
                </a:effectLst>
              </a:endParaRPr>
            </a:p>
          </p:txBody>
        </p:sp>
      </p:grpSp>
      <p:sp>
        <p:nvSpPr>
          <p:cNvPr id="10" name="Gefaltete Ecke 9"/>
          <p:cNvSpPr/>
          <p:nvPr/>
        </p:nvSpPr>
        <p:spPr>
          <a:xfrm rot="20630676">
            <a:off x="9027826" y="754052"/>
            <a:ext cx="1447034" cy="1384041"/>
          </a:xfrm>
          <a:prstGeom prst="foldedCorner">
            <a:avLst/>
          </a:prstGeom>
          <a:solidFill>
            <a:srgbClr val="F0A4B1"/>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…noch wach?? </a:t>
            </a:r>
          </a:p>
        </p:txBody>
      </p:sp>
      <p:sp>
        <p:nvSpPr>
          <p:cNvPr id="7" name="Abgerundetes Rechteck 6"/>
          <p:cNvSpPr/>
          <p:nvPr/>
        </p:nvSpPr>
        <p:spPr>
          <a:xfrm>
            <a:off x="5334916" y="2382927"/>
            <a:ext cx="6109372" cy="642081"/>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de-DE" sz="2400" b="1" dirty="0">
                <a:effectLst>
                  <a:outerShdw blurRad="38100" dist="38100" dir="2700000" algn="tl">
                    <a:srgbClr val="000000">
                      <a:alpha val="43137"/>
                    </a:srgbClr>
                  </a:outerShdw>
                </a:effectLst>
              </a:rPr>
              <a:t>geht mit Schriftsatz ein (aufgestempelt) </a:t>
            </a:r>
          </a:p>
        </p:txBody>
      </p:sp>
      <p:grpSp>
        <p:nvGrpSpPr>
          <p:cNvPr id="15" name="Gruppieren 14"/>
          <p:cNvGrpSpPr/>
          <p:nvPr/>
        </p:nvGrpSpPr>
        <p:grpSpPr>
          <a:xfrm>
            <a:off x="264591" y="5725575"/>
            <a:ext cx="5198911" cy="639989"/>
            <a:chOff x="136004" y="3185027"/>
            <a:chExt cx="5198911" cy="639989"/>
          </a:xfrm>
        </p:grpSpPr>
        <p:sp>
          <p:nvSpPr>
            <p:cNvPr id="14" name="Pfeil nach rechts 13"/>
            <p:cNvSpPr/>
            <p:nvPr/>
          </p:nvSpPr>
          <p:spPr>
            <a:xfrm>
              <a:off x="3989586" y="3282329"/>
              <a:ext cx="1345329" cy="4846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Abgerundetes Rechteck 11"/>
            <p:cNvSpPr/>
            <p:nvPr/>
          </p:nvSpPr>
          <p:spPr>
            <a:xfrm>
              <a:off x="136004" y="3185027"/>
              <a:ext cx="4285342" cy="639989"/>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de-DE" sz="2800" b="1" dirty="0" smtClean="0">
                  <a:effectLst>
                    <a:outerShdw blurRad="38100" dist="38100" dir="2700000" algn="tl">
                      <a:srgbClr val="000000">
                        <a:alpha val="43137"/>
                      </a:srgbClr>
                    </a:outerShdw>
                  </a:effectLst>
                </a:rPr>
                <a:t>SEPA - Mandat</a:t>
              </a:r>
              <a:endParaRPr lang="de-DE" sz="2800" b="1" dirty="0">
                <a:effectLst>
                  <a:outerShdw blurRad="38100" dist="38100" dir="2700000" algn="tl">
                    <a:srgbClr val="000000">
                      <a:alpha val="43137"/>
                    </a:srgbClr>
                  </a:outerShdw>
                </a:effectLst>
              </a:endParaRPr>
            </a:p>
          </p:txBody>
        </p:sp>
      </p:grpSp>
      <p:sp>
        <p:nvSpPr>
          <p:cNvPr id="13" name="Abgerundetes Rechteck 12"/>
          <p:cNvSpPr/>
          <p:nvPr/>
        </p:nvSpPr>
        <p:spPr>
          <a:xfrm>
            <a:off x="5509667" y="5765220"/>
            <a:ext cx="6109372" cy="642081"/>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de-DE" sz="2400" b="1" dirty="0">
                <a:effectLst>
                  <a:outerShdw blurRad="38100" dist="38100" dir="2700000" algn="tl">
                    <a:srgbClr val="000000">
                      <a:alpha val="43137"/>
                    </a:srgbClr>
                  </a:outerShdw>
                </a:effectLst>
              </a:rPr>
              <a:t>w</a:t>
            </a:r>
            <a:r>
              <a:rPr lang="de-DE" sz="2400" b="1" dirty="0" smtClean="0">
                <a:effectLst>
                  <a:outerShdw blurRad="38100" dist="38100" dir="2700000" algn="tl">
                    <a:srgbClr val="000000">
                      <a:alpha val="43137"/>
                    </a:srgbClr>
                  </a:outerShdw>
                </a:effectLst>
              </a:rPr>
              <a:t>ird mit der </a:t>
            </a:r>
            <a:r>
              <a:rPr lang="de-DE" sz="2400" b="1" dirty="0" err="1" smtClean="0">
                <a:effectLst>
                  <a:outerShdw blurRad="38100" dist="38100" dir="2700000" algn="tl">
                    <a:srgbClr val="000000">
                      <a:alpha val="43137"/>
                    </a:srgbClr>
                  </a:outerShdw>
                </a:effectLst>
              </a:rPr>
              <a:t>eAkte</a:t>
            </a:r>
            <a:r>
              <a:rPr lang="de-DE" sz="2400" b="1" dirty="0" smtClean="0">
                <a:effectLst>
                  <a:outerShdw blurRad="38100" dist="38100" dir="2700000" algn="tl">
                    <a:srgbClr val="000000">
                      <a:alpha val="43137"/>
                    </a:srgbClr>
                  </a:outerShdw>
                </a:effectLst>
              </a:rPr>
              <a:t> üblich werden</a:t>
            </a:r>
            <a:endParaRPr lang="de-DE" sz="2400" b="1" dirty="0">
              <a:effectLst>
                <a:outerShdw blurRad="38100" dist="38100" dir="2700000" algn="tl">
                  <a:srgbClr val="000000">
                    <a:alpha val="43137"/>
                  </a:srgbClr>
                </a:outerShdw>
              </a:effectLst>
            </a:endParaRPr>
          </a:p>
        </p:txBody>
      </p:sp>
      <p:grpSp>
        <p:nvGrpSpPr>
          <p:cNvPr id="19" name="Gruppieren 18"/>
          <p:cNvGrpSpPr/>
          <p:nvPr/>
        </p:nvGrpSpPr>
        <p:grpSpPr>
          <a:xfrm>
            <a:off x="136004" y="3419253"/>
            <a:ext cx="5198911" cy="639989"/>
            <a:chOff x="136004" y="4061334"/>
            <a:chExt cx="5198911" cy="639989"/>
          </a:xfrm>
        </p:grpSpPr>
        <p:sp>
          <p:nvSpPr>
            <p:cNvPr id="18" name="Pfeil nach rechts 17"/>
            <p:cNvSpPr/>
            <p:nvPr/>
          </p:nvSpPr>
          <p:spPr>
            <a:xfrm>
              <a:off x="3989586" y="4156653"/>
              <a:ext cx="1345329" cy="4846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Abgerundetes Rechteck 15"/>
            <p:cNvSpPr/>
            <p:nvPr/>
          </p:nvSpPr>
          <p:spPr>
            <a:xfrm>
              <a:off x="136004" y="4061334"/>
              <a:ext cx="4285342" cy="639989"/>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de-DE" sz="2800" b="1" dirty="0" smtClean="0">
                  <a:effectLst>
                    <a:outerShdw blurRad="38100" dist="38100" dir="2700000" algn="tl">
                      <a:srgbClr val="000000">
                        <a:alpha val="43137"/>
                      </a:srgbClr>
                    </a:outerShdw>
                  </a:effectLst>
                </a:rPr>
                <a:t>Scheck</a:t>
              </a:r>
              <a:endParaRPr lang="de-DE" sz="2800" b="1" dirty="0">
                <a:effectLst>
                  <a:outerShdw blurRad="38100" dist="38100" dir="2700000" algn="tl">
                    <a:srgbClr val="000000">
                      <a:alpha val="43137"/>
                    </a:srgbClr>
                  </a:outerShdw>
                </a:effectLst>
              </a:endParaRPr>
            </a:p>
          </p:txBody>
        </p:sp>
      </p:grpSp>
      <p:sp>
        <p:nvSpPr>
          <p:cNvPr id="17" name="Abgerundetes Rechteck 16"/>
          <p:cNvSpPr/>
          <p:nvPr/>
        </p:nvSpPr>
        <p:spPr>
          <a:xfrm>
            <a:off x="5334916" y="3144926"/>
            <a:ext cx="6109372" cy="1269996"/>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de-DE" sz="2400" b="1" dirty="0">
                <a:effectLst>
                  <a:outerShdw blurRad="38100" dist="38100" dir="2700000" algn="tl">
                    <a:srgbClr val="000000">
                      <a:alpha val="43137"/>
                    </a:srgbClr>
                  </a:outerShdw>
                </a:effectLst>
              </a:rPr>
              <a:t>geht zur Akte ein und wird sodann der Zahlstelle zur </a:t>
            </a:r>
            <a:r>
              <a:rPr lang="de-DE" sz="2400" b="1" dirty="0" smtClean="0">
                <a:effectLst>
                  <a:outerShdw blurRad="38100" dist="38100" dir="2700000" algn="tl">
                    <a:srgbClr val="000000">
                      <a:alpha val="43137"/>
                    </a:srgbClr>
                  </a:outerShdw>
                </a:effectLst>
              </a:rPr>
              <a:t>Einlösung </a:t>
            </a:r>
            <a:r>
              <a:rPr lang="de-DE" sz="2400" b="1" dirty="0">
                <a:effectLst>
                  <a:outerShdw blurRad="38100" dist="38100" dir="2700000" algn="tl">
                    <a:srgbClr val="000000">
                      <a:alpha val="43137"/>
                    </a:srgbClr>
                  </a:outerShdw>
                </a:effectLst>
              </a:rPr>
              <a:t>zugeleitet → </a:t>
            </a:r>
            <a:r>
              <a:rPr lang="de-DE" sz="2400" b="1" dirty="0" smtClean="0">
                <a:solidFill>
                  <a:schemeClr val="accent2">
                    <a:lumMod val="75000"/>
                  </a:schemeClr>
                </a:solidFill>
                <a:effectLst>
                  <a:outerShdw blurRad="38100" dist="38100" dir="2700000" algn="tl">
                    <a:srgbClr val="000000">
                      <a:alpha val="43137"/>
                    </a:srgbClr>
                  </a:outerShdw>
                </a:effectLst>
              </a:rPr>
              <a:t>Zahlungsanzeige</a:t>
            </a:r>
            <a:r>
              <a:rPr lang="de-DE" sz="2400" b="1" dirty="0" smtClean="0">
                <a:effectLst>
                  <a:outerShdw blurRad="38100" dist="38100" dir="2700000" algn="tl">
                    <a:srgbClr val="000000">
                      <a:alpha val="43137"/>
                    </a:srgbClr>
                  </a:outerShdw>
                </a:effectLst>
              </a:rPr>
              <a:t> </a:t>
            </a:r>
            <a:r>
              <a:rPr lang="de-DE" sz="2400" b="1" dirty="0">
                <a:effectLst>
                  <a:outerShdw blurRad="38100" dist="38100" dir="2700000" algn="tl">
                    <a:srgbClr val="000000">
                      <a:alpha val="43137"/>
                    </a:srgbClr>
                  </a:outerShdw>
                </a:effectLst>
              </a:rPr>
              <a:t>gelangt zur Akte</a:t>
            </a:r>
            <a:r>
              <a:rPr lang="de-DE" sz="2400" dirty="0"/>
              <a:t> </a:t>
            </a:r>
          </a:p>
        </p:txBody>
      </p:sp>
      <p:sp>
        <p:nvSpPr>
          <p:cNvPr id="20" name="Gefaltete Ecke 19"/>
          <p:cNvSpPr/>
          <p:nvPr/>
        </p:nvSpPr>
        <p:spPr>
          <a:xfrm rot="259550">
            <a:off x="10890506" y="4482542"/>
            <a:ext cx="1107564" cy="1053244"/>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=ZA</a:t>
            </a:r>
          </a:p>
        </p:txBody>
      </p:sp>
    </p:spTree>
    <p:extLst>
      <p:ext uri="{BB962C8B-B14F-4D97-AF65-F5344CB8AC3E}">
        <p14:creationId xmlns:p14="http://schemas.microsoft.com/office/powerpoint/2010/main" val="2905999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down)">
                                      <p:cBhvr>
                                        <p:cTn id="19" dur="580">
                                          <p:stCondLst>
                                            <p:cond delay="0"/>
                                          </p:stCondLst>
                                        </p:cTn>
                                        <p:tgtEl>
                                          <p:spTgt spid="10"/>
                                        </p:tgtEl>
                                      </p:cBhvr>
                                    </p:animEffect>
                                    <p:anim calcmode="lin" valueType="num">
                                      <p:cBhvr>
                                        <p:cTn id="20"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25" dur="26">
                                          <p:stCondLst>
                                            <p:cond delay="650"/>
                                          </p:stCondLst>
                                        </p:cTn>
                                        <p:tgtEl>
                                          <p:spTgt spid="10"/>
                                        </p:tgtEl>
                                      </p:cBhvr>
                                      <p:to x="100000" y="60000"/>
                                    </p:animScale>
                                    <p:animScale>
                                      <p:cBhvr>
                                        <p:cTn id="26" dur="166" decel="50000">
                                          <p:stCondLst>
                                            <p:cond delay="676"/>
                                          </p:stCondLst>
                                        </p:cTn>
                                        <p:tgtEl>
                                          <p:spTgt spid="10"/>
                                        </p:tgtEl>
                                      </p:cBhvr>
                                      <p:to x="100000" y="100000"/>
                                    </p:animScale>
                                    <p:animScale>
                                      <p:cBhvr>
                                        <p:cTn id="27" dur="26">
                                          <p:stCondLst>
                                            <p:cond delay="1312"/>
                                          </p:stCondLst>
                                        </p:cTn>
                                        <p:tgtEl>
                                          <p:spTgt spid="10"/>
                                        </p:tgtEl>
                                      </p:cBhvr>
                                      <p:to x="100000" y="80000"/>
                                    </p:animScale>
                                    <p:animScale>
                                      <p:cBhvr>
                                        <p:cTn id="28" dur="166" decel="50000">
                                          <p:stCondLst>
                                            <p:cond delay="1338"/>
                                          </p:stCondLst>
                                        </p:cTn>
                                        <p:tgtEl>
                                          <p:spTgt spid="10"/>
                                        </p:tgtEl>
                                      </p:cBhvr>
                                      <p:to x="100000" y="100000"/>
                                    </p:animScale>
                                    <p:animScale>
                                      <p:cBhvr>
                                        <p:cTn id="29" dur="26">
                                          <p:stCondLst>
                                            <p:cond delay="1642"/>
                                          </p:stCondLst>
                                        </p:cTn>
                                        <p:tgtEl>
                                          <p:spTgt spid="10"/>
                                        </p:tgtEl>
                                      </p:cBhvr>
                                      <p:to x="100000" y="90000"/>
                                    </p:animScale>
                                    <p:animScale>
                                      <p:cBhvr>
                                        <p:cTn id="30" dur="166" decel="50000">
                                          <p:stCondLst>
                                            <p:cond delay="1668"/>
                                          </p:stCondLst>
                                        </p:cTn>
                                        <p:tgtEl>
                                          <p:spTgt spid="10"/>
                                        </p:tgtEl>
                                      </p:cBhvr>
                                      <p:to x="100000" y="100000"/>
                                    </p:animScale>
                                    <p:animScale>
                                      <p:cBhvr>
                                        <p:cTn id="31" dur="26">
                                          <p:stCondLst>
                                            <p:cond delay="1808"/>
                                          </p:stCondLst>
                                        </p:cTn>
                                        <p:tgtEl>
                                          <p:spTgt spid="10"/>
                                        </p:tgtEl>
                                      </p:cBhvr>
                                      <p:to x="100000" y="95000"/>
                                    </p:animScale>
                                    <p:animScale>
                                      <p:cBhvr>
                                        <p:cTn id="32" dur="166" decel="50000">
                                          <p:stCondLst>
                                            <p:cond delay="1834"/>
                                          </p:stCondLst>
                                        </p:cTn>
                                        <p:tgtEl>
                                          <p:spTgt spid="10"/>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9"/>
                                        </p:tgtEl>
                                        <p:attrNameLst>
                                          <p:attrName>style.visibility</p:attrName>
                                        </p:attrNameLst>
                                      </p:cBhvr>
                                      <p:to>
                                        <p:strVal val="visible"/>
                                      </p:to>
                                    </p:set>
                                    <p:anim calcmode="lin" valueType="num">
                                      <p:cBhvr additive="base">
                                        <p:cTn id="43" dur="500" fill="hold"/>
                                        <p:tgtEl>
                                          <p:spTgt spid="19"/>
                                        </p:tgtEl>
                                        <p:attrNameLst>
                                          <p:attrName>ppt_x</p:attrName>
                                        </p:attrNameLst>
                                      </p:cBhvr>
                                      <p:tavLst>
                                        <p:tav tm="0">
                                          <p:val>
                                            <p:strVal val="#ppt_x"/>
                                          </p:val>
                                        </p:tav>
                                        <p:tav tm="100000">
                                          <p:val>
                                            <p:strVal val="#ppt_x"/>
                                          </p:val>
                                        </p:tav>
                                      </p:tavLst>
                                    </p:anim>
                                    <p:anim calcmode="lin" valueType="num">
                                      <p:cBhvr additive="base">
                                        <p:cTn id="4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anim calcmode="lin" valueType="num">
                                      <p:cBhvr>
                                        <p:cTn id="55" dur="1000" fill="hold"/>
                                        <p:tgtEl>
                                          <p:spTgt spid="20"/>
                                        </p:tgtEl>
                                        <p:attrNameLst>
                                          <p:attrName>ppt_w</p:attrName>
                                        </p:attrNameLst>
                                      </p:cBhvr>
                                      <p:tavLst>
                                        <p:tav tm="0">
                                          <p:val>
                                            <p:fltVal val="0"/>
                                          </p:val>
                                        </p:tav>
                                        <p:tav tm="100000">
                                          <p:val>
                                            <p:strVal val="#ppt_w"/>
                                          </p:val>
                                        </p:tav>
                                      </p:tavLst>
                                    </p:anim>
                                    <p:anim calcmode="lin" valueType="num">
                                      <p:cBhvr>
                                        <p:cTn id="56" dur="1000" fill="hold"/>
                                        <p:tgtEl>
                                          <p:spTgt spid="20"/>
                                        </p:tgtEl>
                                        <p:attrNameLst>
                                          <p:attrName>ppt_h</p:attrName>
                                        </p:attrNameLst>
                                      </p:cBhvr>
                                      <p:tavLst>
                                        <p:tav tm="0">
                                          <p:val>
                                            <p:fltVal val="0"/>
                                          </p:val>
                                        </p:tav>
                                        <p:tav tm="100000">
                                          <p:val>
                                            <p:strVal val="#ppt_h"/>
                                          </p:val>
                                        </p:tav>
                                      </p:tavLst>
                                    </p:anim>
                                    <p:anim calcmode="lin" valueType="num">
                                      <p:cBhvr>
                                        <p:cTn id="57" dur="1000" fill="hold"/>
                                        <p:tgtEl>
                                          <p:spTgt spid="20"/>
                                        </p:tgtEl>
                                        <p:attrNameLst>
                                          <p:attrName>style.rotation</p:attrName>
                                        </p:attrNameLst>
                                      </p:cBhvr>
                                      <p:tavLst>
                                        <p:tav tm="0">
                                          <p:val>
                                            <p:fltVal val="90"/>
                                          </p:val>
                                        </p:tav>
                                        <p:tav tm="100000">
                                          <p:val>
                                            <p:fltVal val="0"/>
                                          </p:val>
                                        </p:tav>
                                      </p:tavLst>
                                    </p:anim>
                                    <p:animEffect transition="in" filter="fade">
                                      <p:cBhvr>
                                        <p:cTn id="58" dur="1000"/>
                                        <p:tgtEl>
                                          <p:spTgt spid="20"/>
                                        </p:tgtEl>
                                      </p:cBhvr>
                                    </p:animEffect>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15"/>
                                        </p:tgtEl>
                                        <p:attrNameLst>
                                          <p:attrName>style.visibility</p:attrName>
                                        </p:attrNameLst>
                                      </p:cBhvr>
                                      <p:to>
                                        <p:strVal val="visible"/>
                                      </p:to>
                                    </p:set>
                                    <p:anim calcmode="lin" valueType="num">
                                      <p:cBhvr additive="base">
                                        <p:cTn id="63" dur="500" fill="hold"/>
                                        <p:tgtEl>
                                          <p:spTgt spid="15"/>
                                        </p:tgtEl>
                                        <p:attrNameLst>
                                          <p:attrName>ppt_x</p:attrName>
                                        </p:attrNameLst>
                                      </p:cBhvr>
                                      <p:tavLst>
                                        <p:tav tm="0">
                                          <p:val>
                                            <p:strVal val="#ppt_x"/>
                                          </p:val>
                                        </p:tav>
                                        <p:tav tm="100000">
                                          <p:val>
                                            <p:strVal val="#ppt_x"/>
                                          </p:val>
                                        </p:tav>
                                      </p:tavLst>
                                    </p:anim>
                                    <p:anim calcmode="lin" valueType="num">
                                      <p:cBhvr additive="base">
                                        <p:cTn id="6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3"/>
                                        </p:tgtEl>
                                        <p:attrNameLst>
                                          <p:attrName>style.visibility</p:attrName>
                                        </p:attrNameLst>
                                      </p:cBhvr>
                                      <p:to>
                                        <p:strVal val="visible"/>
                                      </p:to>
                                    </p:set>
                                    <p:anim calcmode="lin" valueType="num">
                                      <p:cBhvr additive="base">
                                        <p:cTn id="69" dur="500" fill="hold"/>
                                        <p:tgtEl>
                                          <p:spTgt spid="13"/>
                                        </p:tgtEl>
                                        <p:attrNameLst>
                                          <p:attrName>ppt_x</p:attrName>
                                        </p:attrNameLst>
                                      </p:cBhvr>
                                      <p:tavLst>
                                        <p:tav tm="0">
                                          <p:val>
                                            <p:strVal val="#ppt_x"/>
                                          </p:val>
                                        </p:tav>
                                        <p:tav tm="100000">
                                          <p:val>
                                            <p:strVal val="#ppt_x"/>
                                          </p:val>
                                        </p:tav>
                                      </p:tavLst>
                                    </p:anim>
                                    <p:anim calcmode="lin" valueType="num">
                                      <p:cBhvr additive="base">
                                        <p:cTn id="7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7" grpId="0" animBg="1"/>
      <p:bldP spid="13" grpId="0" animBg="1"/>
      <p:bldP spid="17" grpId="0" animBg="1"/>
      <p:bldP spid="2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3315078" y="1308509"/>
            <a:ext cx="5557838"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400276">
              <a:lnSpc>
                <a:spcPct val="90000"/>
              </a:lnSpc>
              <a:spcBef>
                <a:spcPct val="0"/>
              </a:spcBef>
              <a:spcAft>
                <a:spcPct val="35000"/>
              </a:spcAft>
            </a:pPr>
            <a:r>
              <a:rPr lang="de-DE" sz="3200" b="1" dirty="0" smtClean="0">
                <a:effectLst>
                  <a:outerShdw blurRad="38100" dist="38100" dir="2700000" algn="tl">
                    <a:srgbClr val="000000">
                      <a:alpha val="43137"/>
                    </a:srgbClr>
                  </a:outerShdw>
                </a:effectLst>
              </a:rPr>
              <a:t>Zahlungsmöglichkeiten</a:t>
            </a:r>
            <a:endParaRPr lang="de-DE" sz="3200" b="1" dirty="0">
              <a:effectLst>
                <a:outerShdw blurRad="38100" dist="38100" dir="2700000" algn="tl">
                  <a:srgbClr val="000000">
                    <a:alpha val="43137"/>
                  </a:srgbClr>
                </a:outerShdw>
              </a:effectLst>
            </a:endParaRPr>
          </a:p>
        </p:txBody>
      </p:sp>
      <p:sp>
        <p:nvSpPr>
          <p:cNvPr id="8" name="Rechteck 7"/>
          <p:cNvSpPr/>
          <p:nvPr/>
        </p:nvSpPr>
        <p:spPr>
          <a:xfrm>
            <a:off x="10082463" y="6551736"/>
            <a:ext cx="2109537"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9" name="Rechteck 8"/>
          <p:cNvSpPr/>
          <p:nvPr/>
        </p:nvSpPr>
        <p:spPr>
          <a:xfrm>
            <a:off x="0" y="6572250"/>
            <a:ext cx="914401" cy="2857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30</a:t>
            </a:r>
            <a:endParaRPr lang="de-DE" dirty="0">
              <a:solidFill>
                <a:schemeClr val="tx1"/>
              </a:solidFill>
            </a:endParaRPr>
          </a:p>
        </p:txBody>
      </p:sp>
      <p:grpSp>
        <p:nvGrpSpPr>
          <p:cNvPr id="11" name="Gruppieren 10"/>
          <p:cNvGrpSpPr/>
          <p:nvPr/>
        </p:nvGrpSpPr>
        <p:grpSpPr>
          <a:xfrm>
            <a:off x="136004" y="2328359"/>
            <a:ext cx="5871573" cy="739282"/>
            <a:chOff x="359188" y="2776992"/>
            <a:chExt cx="4270179" cy="739282"/>
          </a:xfrm>
        </p:grpSpPr>
        <p:sp>
          <p:nvSpPr>
            <p:cNvPr id="6" name="Pfeil nach rechts 5"/>
            <p:cNvSpPr/>
            <p:nvPr/>
          </p:nvSpPr>
          <p:spPr>
            <a:xfrm>
              <a:off x="3650959" y="2902460"/>
              <a:ext cx="978408" cy="4846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Abgerundetes Rechteck 4"/>
            <p:cNvSpPr/>
            <p:nvPr/>
          </p:nvSpPr>
          <p:spPr>
            <a:xfrm>
              <a:off x="359188" y="2776992"/>
              <a:ext cx="3780976" cy="739282"/>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Überweisung auf Gerichtskonto</a:t>
              </a:r>
              <a:endParaRPr lang="de-DE" sz="2800" b="1" dirty="0">
                <a:effectLst>
                  <a:outerShdw blurRad="38100" dist="38100" dir="2700000" algn="tl">
                    <a:srgbClr val="000000">
                      <a:alpha val="43137"/>
                    </a:srgbClr>
                  </a:outerShdw>
                </a:effectLst>
              </a:endParaRPr>
            </a:p>
          </p:txBody>
        </p:sp>
      </p:grpSp>
      <p:sp>
        <p:nvSpPr>
          <p:cNvPr id="7" name="Abgerundetes Rechteck 6"/>
          <p:cNvSpPr/>
          <p:nvPr/>
        </p:nvSpPr>
        <p:spPr>
          <a:xfrm>
            <a:off x="5998334" y="3190151"/>
            <a:ext cx="5436711" cy="642081"/>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400" b="1" dirty="0">
                <a:effectLst>
                  <a:outerShdw blurRad="38100" dist="38100" dir="2700000" algn="tl">
                    <a:srgbClr val="000000">
                      <a:alpha val="43137"/>
                    </a:srgbClr>
                  </a:outerShdw>
                </a:effectLst>
              </a:rPr>
              <a:t>wird in der Zahlstelle verbucht → ZA zur Akte</a:t>
            </a:r>
          </a:p>
        </p:txBody>
      </p:sp>
      <p:grpSp>
        <p:nvGrpSpPr>
          <p:cNvPr id="15" name="Gruppieren 14"/>
          <p:cNvGrpSpPr/>
          <p:nvPr/>
        </p:nvGrpSpPr>
        <p:grpSpPr>
          <a:xfrm>
            <a:off x="136003" y="3185027"/>
            <a:ext cx="5871574" cy="639989"/>
            <a:chOff x="136003" y="3185027"/>
            <a:chExt cx="5871574" cy="639989"/>
          </a:xfrm>
        </p:grpSpPr>
        <p:sp>
          <p:nvSpPr>
            <p:cNvPr id="14" name="Pfeil nach rechts 13"/>
            <p:cNvSpPr/>
            <p:nvPr/>
          </p:nvSpPr>
          <p:spPr>
            <a:xfrm>
              <a:off x="4662248" y="3268045"/>
              <a:ext cx="1345329" cy="4846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Abgerundetes Rechteck 11"/>
            <p:cNvSpPr/>
            <p:nvPr/>
          </p:nvSpPr>
          <p:spPr>
            <a:xfrm>
              <a:off x="136003" y="3185027"/>
              <a:ext cx="5208155" cy="639989"/>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de-DE" sz="2800" b="1" dirty="0" smtClean="0">
                  <a:effectLst>
                    <a:outerShdw blurRad="38100" dist="38100" dir="2700000" algn="tl">
                      <a:srgbClr val="000000">
                        <a:alpha val="43137"/>
                      </a:srgbClr>
                    </a:outerShdw>
                  </a:effectLst>
                </a:rPr>
                <a:t>Bareinzahlung an der Zahlstelle</a:t>
              </a:r>
              <a:endParaRPr lang="de-DE" sz="2800" b="1" dirty="0">
                <a:effectLst>
                  <a:outerShdw blurRad="38100" dist="38100" dir="2700000" algn="tl">
                    <a:srgbClr val="000000">
                      <a:alpha val="43137"/>
                    </a:srgbClr>
                  </a:outerShdw>
                </a:effectLst>
              </a:endParaRPr>
            </a:p>
          </p:txBody>
        </p:sp>
      </p:grpSp>
      <p:sp>
        <p:nvSpPr>
          <p:cNvPr id="13" name="Abgerundetes Rechteck 12"/>
          <p:cNvSpPr/>
          <p:nvPr/>
        </p:nvSpPr>
        <p:spPr>
          <a:xfrm>
            <a:off x="5969705" y="2324072"/>
            <a:ext cx="5436711" cy="763643"/>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400" b="1" dirty="0">
                <a:effectLst>
                  <a:outerShdw blurRad="38100" dist="38100" dir="2700000" algn="tl">
                    <a:srgbClr val="000000">
                      <a:alpha val="43137"/>
                    </a:srgbClr>
                  </a:outerShdw>
                </a:effectLst>
              </a:rPr>
              <a:t>wird bei der </a:t>
            </a:r>
            <a:r>
              <a:rPr lang="de-DE" sz="2400" b="1" dirty="0">
                <a:solidFill>
                  <a:schemeClr val="accent2">
                    <a:lumMod val="75000"/>
                  </a:schemeClr>
                </a:solidFill>
                <a:effectLst>
                  <a:outerShdw blurRad="38100" dist="38100" dir="2700000" algn="tl">
                    <a:srgbClr val="000000">
                      <a:alpha val="43137"/>
                    </a:srgbClr>
                  </a:outerShdw>
                </a:effectLst>
              </a:rPr>
              <a:t>KEJ</a:t>
            </a:r>
            <a:r>
              <a:rPr lang="de-DE" sz="2400" b="1" dirty="0">
                <a:effectLst>
                  <a:outerShdw blurRad="38100" dist="38100" dir="2700000" algn="tl">
                    <a:srgbClr val="000000">
                      <a:alpha val="43137"/>
                    </a:srgbClr>
                  </a:outerShdw>
                </a:effectLst>
              </a:rPr>
              <a:t> gebucht → </a:t>
            </a:r>
            <a:r>
              <a:rPr lang="de-DE" sz="2400" b="1" dirty="0">
                <a:solidFill>
                  <a:schemeClr val="accent2">
                    <a:lumMod val="75000"/>
                  </a:schemeClr>
                </a:solidFill>
                <a:effectLst>
                  <a:outerShdw blurRad="38100" dist="38100" dir="2700000" algn="tl">
                    <a:srgbClr val="000000">
                      <a:alpha val="43137"/>
                    </a:srgbClr>
                  </a:outerShdw>
                </a:effectLst>
              </a:rPr>
              <a:t>ZA</a:t>
            </a:r>
            <a:r>
              <a:rPr lang="de-DE" sz="2400" b="1" dirty="0">
                <a:effectLst>
                  <a:outerShdw blurRad="38100" dist="38100" dir="2700000" algn="tl">
                    <a:srgbClr val="000000">
                      <a:alpha val="43137"/>
                    </a:srgbClr>
                  </a:outerShdw>
                </a:effectLst>
              </a:rPr>
              <a:t> gelangt zur Akte</a:t>
            </a:r>
          </a:p>
        </p:txBody>
      </p:sp>
      <p:grpSp>
        <p:nvGrpSpPr>
          <p:cNvPr id="19" name="Gruppieren 18"/>
          <p:cNvGrpSpPr/>
          <p:nvPr/>
        </p:nvGrpSpPr>
        <p:grpSpPr>
          <a:xfrm>
            <a:off x="126759" y="3942402"/>
            <a:ext cx="5880818" cy="848880"/>
            <a:chOff x="127938" y="3882473"/>
            <a:chExt cx="5131567" cy="848880"/>
          </a:xfrm>
        </p:grpSpPr>
        <p:sp>
          <p:nvSpPr>
            <p:cNvPr id="18" name="Pfeil nach rechts 17"/>
            <p:cNvSpPr/>
            <p:nvPr/>
          </p:nvSpPr>
          <p:spPr>
            <a:xfrm>
              <a:off x="3914176" y="4174756"/>
              <a:ext cx="1345329" cy="4846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Abgerundetes Rechteck 15"/>
            <p:cNvSpPr/>
            <p:nvPr/>
          </p:nvSpPr>
          <p:spPr>
            <a:xfrm>
              <a:off x="127938" y="3882473"/>
              <a:ext cx="4544604" cy="848880"/>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de-DE" sz="2800" b="1" dirty="0">
                  <a:effectLst>
                    <a:outerShdw blurRad="38100" dist="38100" dir="2700000" algn="tl">
                      <a:srgbClr val="000000">
                        <a:alpha val="43137"/>
                      </a:srgbClr>
                    </a:outerShdw>
                  </a:effectLst>
                </a:rPr>
                <a:t>Zahlung auf Kostenanforderung über die KEJ</a:t>
              </a:r>
            </a:p>
          </p:txBody>
        </p:sp>
      </p:grpSp>
      <p:sp>
        <p:nvSpPr>
          <p:cNvPr id="17" name="Abgerundetes Rechteck 16"/>
          <p:cNvSpPr/>
          <p:nvPr/>
        </p:nvSpPr>
        <p:spPr>
          <a:xfrm>
            <a:off x="5989091" y="3916274"/>
            <a:ext cx="5445954" cy="87500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effectLst>
                  <a:outerShdw blurRad="38100" dist="38100" dir="2700000" algn="tl">
                    <a:srgbClr val="000000">
                      <a:alpha val="43137"/>
                    </a:srgbClr>
                  </a:outerShdw>
                </a:effectLst>
              </a:rPr>
              <a:t>wird bei der </a:t>
            </a:r>
            <a:r>
              <a:rPr lang="de-DE" sz="2400" b="1" dirty="0">
                <a:solidFill>
                  <a:schemeClr val="accent2">
                    <a:lumMod val="75000"/>
                  </a:schemeClr>
                </a:solidFill>
                <a:effectLst>
                  <a:outerShdw blurRad="38100" dist="38100" dir="2700000" algn="tl">
                    <a:srgbClr val="000000">
                      <a:alpha val="43137"/>
                    </a:srgbClr>
                  </a:outerShdw>
                </a:effectLst>
              </a:rPr>
              <a:t>KEJ</a:t>
            </a:r>
            <a:r>
              <a:rPr lang="de-DE" sz="2400" b="1" dirty="0">
                <a:effectLst>
                  <a:outerShdw blurRad="38100" dist="38100" dir="2700000" algn="tl">
                    <a:srgbClr val="000000">
                      <a:alpha val="43137"/>
                    </a:srgbClr>
                  </a:outerShdw>
                </a:effectLst>
              </a:rPr>
              <a:t> gebucht → </a:t>
            </a:r>
            <a:r>
              <a:rPr lang="de-DE" sz="2400" b="1" dirty="0">
                <a:solidFill>
                  <a:schemeClr val="accent2">
                    <a:lumMod val="75000"/>
                  </a:schemeClr>
                </a:solidFill>
                <a:effectLst>
                  <a:outerShdw blurRad="38100" dist="38100" dir="2700000" algn="tl">
                    <a:srgbClr val="000000">
                      <a:alpha val="43137"/>
                    </a:srgbClr>
                  </a:outerShdw>
                </a:effectLst>
              </a:rPr>
              <a:t>ZA</a:t>
            </a:r>
            <a:r>
              <a:rPr lang="de-DE" sz="2400" b="1" dirty="0">
                <a:effectLst>
                  <a:outerShdw blurRad="38100" dist="38100" dir="2700000" algn="tl">
                    <a:srgbClr val="000000">
                      <a:alpha val="43137"/>
                    </a:srgbClr>
                  </a:outerShdw>
                </a:effectLst>
              </a:rPr>
              <a:t> gelangt zur </a:t>
            </a:r>
            <a:r>
              <a:rPr lang="de-DE" sz="2400" b="1" dirty="0" smtClean="0">
                <a:effectLst>
                  <a:outerShdw blurRad="38100" dist="38100" dir="2700000" algn="tl">
                    <a:srgbClr val="000000">
                      <a:alpha val="43137"/>
                    </a:srgbClr>
                  </a:outerShdw>
                </a:effectLst>
              </a:rPr>
              <a:t>Akte</a:t>
            </a:r>
            <a:r>
              <a:rPr lang="de-DE" sz="2400" dirty="0"/>
              <a:t> </a:t>
            </a:r>
          </a:p>
        </p:txBody>
      </p:sp>
      <p:sp>
        <p:nvSpPr>
          <p:cNvPr id="10" name="Gefaltete Ecke 9"/>
          <p:cNvSpPr/>
          <p:nvPr/>
        </p:nvSpPr>
        <p:spPr>
          <a:xfrm rot="192231">
            <a:off x="10623126" y="2086965"/>
            <a:ext cx="1447034" cy="138404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b="1" dirty="0" smtClean="0">
                <a:solidFill>
                  <a:schemeClr val="tx1"/>
                </a:solidFill>
                <a:latin typeface="MV Boli" panose="02000500030200090000" pitchFamily="2" charset="0"/>
                <a:cs typeface="MV Boli" panose="02000500030200090000" pitchFamily="2" charset="0"/>
              </a:rPr>
              <a:t>Was bedeuten die Ab-kürzungen?</a:t>
            </a:r>
          </a:p>
        </p:txBody>
      </p:sp>
      <p:grpSp>
        <p:nvGrpSpPr>
          <p:cNvPr id="3" name="Gruppieren 2"/>
          <p:cNvGrpSpPr/>
          <p:nvPr/>
        </p:nvGrpSpPr>
        <p:grpSpPr>
          <a:xfrm>
            <a:off x="136004" y="4908668"/>
            <a:ext cx="5862330" cy="848880"/>
            <a:chOff x="136004" y="4908668"/>
            <a:chExt cx="5862330" cy="848880"/>
          </a:xfrm>
        </p:grpSpPr>
        <p:sp>
          <p:nvSpPr>
            <p:cNvPr id="22" name="Pfeil nach rechts 21"/>
            <p:cNvSpPr/>
            <p:nvPr/>
          </p:nvSpPr>
          <p:spPr>
            <a:xfrm>
              <a:off x="4456576" y="5142463"/>
              <a:ext cx="1541758" cy="4846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Abgerundetes Rechteck 20"/>
            <p:cNvSpPr/>
            <p:nvPr/>
          </p:nvSpPr>
          <p:spPr>
            <a:xfrm>
              <a:off x="136004" y="4908668"/>
              <a:ext cx="5208154" cy="848880"/>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de-DE" sz="2800" b="1" dirty="0">
                  <a:effectLst>
                    <a:outerShdw blurRad="38100" dist="38100" dir="2700000" algn="tl">
                      <a:srgbClr val="000000">
                        <a:alpha val="43137"/>
                      </a:srgbClr>
                    </a:outerShdw>
                  </a:effectLst>
                </a:rPr>
                <a:t>Zahlung auf </a:t>
              </a:r>
              <a:r>
                <a:rPr lang="de-DE" sz="2800" b="1" dirty="0" smtClean="0">
                  <a:effectLst>
                    <a:outerShdw blurRad="38100" dist="38100" dir="2700000" algn="tl">
                      <a:srgbClr val="000000">
                        <a:alpha val="43137"/>
                      </a:srgbClr>
                    </a:outerShdw>
                  </a:effectLst>
                </a:rPr>
                <a:t>Sollstellung bei der </a:t>
              </a:r>
              <a:r>
                <a:rPr lang="de-DE" sz="2800" b="1" dirty="0">
                  <a:effectLst>
                    <a:outerShdw blurRad="38100" dist="38100" dir="2700000" algn="tl">
                      <a:srgbClr val="000000">
                        <a:alpha val="43137"/>
                      </a:srgbClr>
                    </a:outerShdw>
                  </a:effectLst>
                </a:rPr>
                <a:t>KEJ</a:t>
              </a:r>
            </a:p>
          </p:txBody>
        </p:sp>
      </p:grpSp>
      <p:sp>
        <p:nvSpPr>
          <p:cNvPr id="23" name="Abgerundetes Rechteck 22"/>
          <p:cNvSpPr/>
          <p:nvPr/>
        </p:nvSpPr>
        <p:spPr>
          <a:xfrm>
            <a:off x="6007577" y="4908668"/>
            <a:ext cx="5436710" cy="84888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effectLst>
                  <a:outerShdw blurRad="38100" dist="38100" dir="2700000" algn="tl">
                    <a:srgbClr val="000000">
                      <a:alpha val="43137"/>
                    </a:srgbClr>
                  </a:outerShdw>
                </a:effectLst>
              </a:rPr>
              <a:t>wird bei </a:t>
            </a:r>
            <a:r>
              <a:rPr lang="de-DE" sz="2400" b="1" dirty="0">
                <a:solidFill>
                  <a:schemeClr val="accent2">
                    <a:lumMod val="75000"/>
                  </a:schemeClr>
                </a:solidFill>
                <a:effectLst>
                  <a:outerShdw blurRad="38100" dist="38100" dir="2700000" algn="tl">
                    <a:srgbClr val="000000">
                      <a:alpha val="43137"/>
                    </a:srgbClr>
                  </a:outerShdw>
                </a:effectLst>
              </a:rPr>
              <a:t>KEJ</a:t>
            </a:r>
            <a:r>
              <a:rPr lang="de-DE" sz="2400" b="1" dirty="0">
                <a:effectLst>
                  <a:outerShdw blurRad="38100" dist="38100" dir="2700000" algn="tl">
                    <a:srgbClr val="000000">
                      <a:alpha val="43137"/>
                    </a:srgbClr>
                  </a:outerShdw>
                </a:effectLst>
              </a:rPr>
              <a:t> verbucht → KEJ teilt auf Anfrage mit, ob Betrag gezahlt wurde</a:t>
            </a:r>
          </a:p>
        </p:txBody>
      </p:sp>
      <p:sp>
        <p:nvSpPr>
          <p:cNvPr id="20" name="Gefaltete Ecke 19"/>
          <p:cNvSpPr/>
          <p:nvPr/>
        </p:nvSpPr>
        <p:spPr>
          <a:xfrm rot="21077047">
            <a:off x="7111887" y="5342269"/>
            <a:ext cx="1298511" cy="1217994"/>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solidFill>
                <a:latin typeface="MV Boli" panose="02000500030200090000" pitchFamily="2" charset="0"/>
                <a:cs typeface="MV Boli" panose="02000500030200090000" pitchFamily="2" charset="0"/>
              </a:rPr>
              <a:t>Hier keine</a:t>
            </a:r>
          </a:p>
          <a:p>
            <a:pPr algn="ctr"/>
            <a:r>
              <a:rPr lang="de-DE" sz="2400" b="1" dirty="0" smtClean="0">
                <a:solidFill>
                  <a:schemeClr val="tx1"/>
                </a:solidFill>
                <a:latin typeface="MV Boli" panose="02000500030200090000" pitchFamily="2" charset="0"/>
                <a:cs typeface="MV Boli" panose="02000500030200090000" pitchFamily="2" charset="0"/>
              </a:rPr>
              <a:t>ZA</a:t>
            </a:r>
          </a:p>
        </p:txBody>
      </p:sp>
      <p:sp>
        <p:nvSpPr>
          <p:cNvPr id="24" name="Gefaltete Ecke 23"/>
          <p:cNvSpPr/>
          <p:nvPr/>
        </p:nvSpPr>
        <p:spPr>
          <a:xfrm>
            <a:off x="8424561" y="5321891"/>
            <a:ext cx="1298511" cy="1217994"/>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1" dirty="0" smtClean="0">
              <a:solidFill>
                <a:schemeClr val="tx1"/>
              </a:solidFill>
              <a:latin typeface="MV Boli" panose="02000500030200090000" pitchFamily="2" charset="0"/>
              <a:cs typeface="MV Boli" panose="02000500030200090000" pitchFamily="2" charset="0"/>
            </a:endParaRPr>
          </a:p>
          <a:p>
            <a:pPr algn="ctr"/>
            <a:r>
              <a:rPr lang="de-DE" b="1" dirty="0" smtClean="0">
                <a:solidFill>
                  <a:schemeClr val="tx1"/>
                </a:solidFill>
                <a:latin typeface="MV Boli" panose="02000500030200090000" pitchFamily="2" charset="0"/>
                <a:cs typeface="MV Boli" panose="02000500030200090000" pitchFamily="2" charset="0"/>
              </a:rPr>
              <a:t>Soll-stellungs-</a:t>
            </a:r>
            <a:r>
              <a:rPr lang="de-DE" b="1" dirty="0" err="1" smtClean="0">
                <a:solidFill>
                  <a:schemeClr val="tx1"/>
                </a:solidFill>
                <a:latin typeface="MV Boli" panose="02000500030200090000" pitchFamily="2" charset="0"/>
                <a:cs typeface="MV Boli" panose="02000500030200090000" pitchFamily="2" charset="0"/>
              </a:rPr>
              <a:t>bestäti</a:t>
            </a:r>
            <a:r>
              <a:rPr lang="de-DE" b="1" dirty="0" smtClean="0">
                <a:solidFill>
                  <a:schemeClr val="tx1"/>
                </a:solidFill>
                <a:latin typeface="MV Boli" panose="02000500030200090000" pitchFamily="2" charset="0"/>
                <a:cs typeface="MV Boli" panose="02000500030200090000" pitchFamily="2" charset="0"/>
              </a:rPr>
              <a:t>-</a:t>
            </a:r>
            <a:r>
              <a:rPr lang="de-DE" b="1" dirty="0" err="1" smtClean="0">
                <a:solidFill>
                  <a:schemeClr val="tx1"/>
                </a:solidFill>
                <a:latin typeface="MV Boli" panose="02000500030200090000" pitchFamily="2" charset="0"/>
                <a:cs typeface="MV Boli" panose="02000500030200090000" pitchFamily="2" charset="0"/>
              </a:rPr>
              <a:t>gung</a:t>
            </a:r>
            <a:endParaRPr lang="de-DE" b="1" dirty="0" smtClean="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600382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down)">
                                      <p:cBhvr>
                                        <p:cTn id="25" dur="580">
                                          <p:stCondLst>
                                            <p:cond delay="0"/>
                                          </p:stCondLst>
                                        </p:cTn>
                                        <p:tgtEl>
                                          <p:spTgt spid="10"/>
                                        </p:tgtEl>
                                      </p:cBhvr>
                                    </p:animEffect>
                                    <p:anim calcmode="lin" valueType="num">
                                      <p:cBhvr>
                                        <p:cTn id="26"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31" dur="26">
                                          <p:stCondLst>
                                            <p:cond delay="650"/>
                                          </p:stCondLst>
                                        </p:cTn>
                                        <p:tgtEl>
                                          <p:spTgt spid="10"/>
                                        </p:tgtEl>
                                      </p:cBhvr>
                                      <p:to x="100000" y="60000"/>
                                    </p:animScale>
                                    <p:animScale>
                                      <p:cBhvr>
                                        <p:cTn id="32" dur="166" decel="50000">
                                          <p:stCondLst>
                                            <p:cond delay="676"/>
                                          </p:stCondLst>
                                        </p:cTn>
                                        <p:tgtEl>
                                          <p:spTgt spid="10"/>
                                        </p:tgtEl>
                                      </p:cBhvr>
                                      <p:to x="100000" y="100000"/>
                                    </p:animScale>
                                    <p:animScale>
                                      <p:cBhvr>
                                        <p:cTn id="33" dur="26">
                                          <p:stCondLst>
                                            <p:cond delay="1312"/>
                                          </p:stCondLst>
                                        </p:cTn>
                                        <p:tgtEl>
                                          <p:spTgt spid="10"/>
                                        </p:tgtEl>
                                      </p:cBhvr>
                                      <p:to x="100000" y="80000"/>
                                    </p:animScale>
                                    <p:animScale>
                                      <p:cBhvr>
                                        <p:cTn id="34" dur="166" decel="50000">
                                          <p:stCondLst>
                                            <p:cond delay="1338"/>
                                          </p:stCondLst>
                                        </p:cTn>
                                        <p:tgtEl>
                                          <p:spTgt spid="10"/>
                                        </p:tgtEl>
                                      </p:cBhvr>
                                      <p:to x="100000" y="100000"/>
                                    </p:animScale>
                                    <p:animScale>
                                      <p:cBhvr>
                                        <p:cTn id="35" dur="26">
                                          <p:stCondLst>
                                            <p:cond delay="1642"/>
                                          </p:stCondLst>
                                        </p:cTn>
                                        <p:tgtEl>
                                          <p:spTgt spid="10"/>
                                        </p:tgtEl>
                                      </p:cBhvr>
                                      <p:to x="100000" y="90000"/>
                                    </p:animScale>
                                    <p:animScale>
                                      <p:cBhvr>
                                        <p:cTn id="36" dur="166" decel="50000">
                                          <p:stCondLst>
                                            <p:cond delay="1668"/>
                                          </p:stCondLst>
                                        </p:cTn>
                                        <p:tgtEl>
                                          <p:spTgt spid="10"/>
                                        </p:tgtEl>
                                      </p:cBhvr>
                                      <p:to x="100000" y="100000"/>
                                    </p:animScale>
                                    <p:animScale>
                                      <p:cBhvr>
                                        <p:cTn id="37" dur="26">
                                          <p:stCondLst>
                                            <p:cond delay="1808"/>
                                          </p:stCondLst>
                                        </p:cTn>
                                        <p:tgtEl>
                                          <p:spTgt spid="10"/>
                                        </p:tgtEl>
                                      </p:cBhvr>
                                      <p:to x="100000" y="95000"/>
                                    </p:animScale>
                                    <p:animScale>
                                      <p:cBhvr>
                                        <p:cTn id="38" dur="166" decel="50000">
                                          <p:stCondLst>
                                            <p:cond delay="1834"/>
                                          </p:stCondLst>
                                        </p:cTn>
                                        <p:tgtEl>
                                          <p:spTgt spid="10"/>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9"/>
                                        </p:tgtEl>
                                        <p:attrNameLst>
                                          <p:attrName>style.visibility</p:attrName>
                                        </p:attrNameLst>
                                      </p:cBhvr>
                                      <p:to>
                                        <p:strVal val="visible"/>
                                      </p:to>
                                    </p:set>
                                    <p:anim calcmode="lin" valueType="num">
                                      <p:cBhvr additive="base">
                                        <p:cTn id="55" dur="500" fill="hold"/>
                                        <p:tgtEl>
                                          <p:spTgt spid="19"/>
                                        </p:tgtEl>
                                        <p:attrNameLst>
                                          <p:attrName>ppt_x</p:attrName>
                                        </p:attrNameLst>
                                      </p:cBhvr>
                                      <p:tavLst>
                                        <p:tav tm="0">
                                          <p:val>
                                            <p:strVal val="#ppt_x"/>
                                          </p:val>
                                        </p:tav>
                                        <p:tav tm="100000">
                                          <p:val>
                                            <p:strVal val="#ppt_x"/>
                                          </p:val>
                                        </p:tav>
                                      </p:tavLst>
                                    </p:anim>
                                    <p:anim calcmode="lin" valueType="num">
                                      <p:cBhvr additive="base">
                                        <p:cTn id="5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anim calcmode="lin" valueType="num">
                                      <p:cBhvr additive="base">
                                        <p:cTn id="61" dur="500" fill="hold"/>
                                        <p:tgtEl>
                                          <p:spTgt spid="17"/>
                                        </p:tgtEl>
                                        <p:attrNameLst>
                                          <p:attrName>ppt_x</p:attrName>
                                        </p:attrNameLst>
                                      </p:cBhvr>
                                      <p:tavLst>
                                        <p:tav tm="0">
                                          <p:val>
                                            <p:strVal val="#ppt_x"/>
                                          </p:val>
                                        </p:tav>
                                        <p:tav tm="100000">
                                          <p:val>
                                            <p:strVal val="#ppt_x"/>
                                          </p:val>
                                        </p:tav>
                                      </p:tavLst>
                                    </p:anim>
                                    <p:anim calcmode="lin" valueType="num">
                                      <p:cBhvr additive="base">
                                        <p:cTn id="6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gtEl>
                                        <p:attrNameLst>
                                          <p:attrName>style.visibility</p:attrName>
                                        </p:attrNameLst>
                                      </p:cBhvr>
                                      <p:to>
                                        <p:strVal val="visible"/>
                                      </p:to>
                                    </p:set>
                                    <p:anim calcmode="lin" valueType="num">
                                      <p:cBhvr additive="base">
                                        <p:cTn id="67" dur="500" fill="hold"/>
                                        <p:tgtEl>
                                          <p:spTgt spid="3"/>
                                        </p:tgtEl>
                                        <p:attrNameLst>
                                          <p:attrName>ppt_x</p:attrName>
                                        </p:attrNameLst>
                                      </p:cBhvr>
                                      <p:tavLst>
                                        <p:tav tm="0">
                                          <p:val>
                                            <p:strVal val="#ppt_x"/>
                                          </p:val>
                                        </p:tav>
                                        <p:tav tm="100000">
                                          <p:val>
                                            <p:strVal val="#ppt_x"/>
                                          </p:val>
                                        </p:tav>
                                      </p:tavLst>
                                    </p:anim>
                                    <p:anim calcmode="lin" valueType="num">
                                      <p:cBhvr additive="base">
                                        <p:cTn id="6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3"/>
                                        </p:tgtEl>
                                        <p:attrNameLst>
                                          <p:attrName>style.visibility</p:attrName>
                                        </p:attrNameLst>
                                      </p:cBhvr>
                                      <p:to>
                                        <p:strVal val="visible"/>
                                      </p:to>
                                    </p:set>
                                    <p:anim calcmode="lin" valueType="num">
                                      <p:cBhvr additive="base">
                                        <p:cTn id="73" dur="500" fill="hold"/>
                                        <p:tgtEl>
                                          <p:spTgt spid="23"/>
                                        </p:tgtEl>
                                        <p:attrNameLst>
                                          <p:attrName>ppt_x</p:attrName>
                                        </p:attrNameLst>
                                      </p:cBhvr>
                                      <p:tavLst>
                                        <p:tav tm="0">
                                          <p:val>
                                            <p:strVal val="#ppt_x"/>
                                          </p:val>
                                        </p:tav>
                                        <p:tav tm="100000">
                                          <p:val>
                                            <p:strVal val="#ppt_x"/>
                                          </p:val>
                                        </p:tav>
                                      </p:tavLst>
                                    </p:anim>
                                    <p:anim calcmode="lin" valueType="num">
                                      <p:cBhvr additive="base">
                                        <p:cTn id="7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grpId="0" nodeType="clickEffect">
                                  <p:stCondLst>
                                    <p:cond delay="0"/>
                                  </p:stCondLst>
                                  <p:childTnLst>
                                    <p:set>
                                      <p:cBhvr>
                                        <p:cTn id="78" dur="1" fill="hold">
                                          <p:stCondLst>
                                            <p:cond delay="0"/>
                                          </p:stCondLst>
                                        </p:cTn>
                                        <p:tgtEl>
                                          <p:spTgt spid="20"/>
                                        </p:tgtEl>
                                        <p:attrNameLst>
                                          <p:attrName>style.visibility</p:attrName>
                                        </p:attrNameLst>
                                      </p:cBhvr>
                                      <p:to>
                                        <p:strVal val="visible"/>
                                      </p:to>
                                    </p:set>
                                    <p:anim calcmode="lin" valueType="num">
                                      <p:cBhvr>
                                        <p:cTn id="79" dur="1000" fill="hold"/>
                                        <p:tgtEl>
                                          <p:spTgt spid="20"/>
                                        </p:tgtEl>
                                        <p:attrNameLst>
                                          <p:attrName>ppt_w</p:attrName>
                                        </p:attrNameLst>
                                      </p:cBhvr>
                                      <p:tavLst>
                                        <p:tav tm="0">
                                          <p:val>
                                            <p:fltVal val="0"/>
                                          </p:val>
                                        </p:tav>
                                        <p:tav tm="100000">
                                          <p:val>
                                            <p:strVal val="#ppt_w"/>
                                          </p:val>
                                        </p:tav>
                                      </p:tavLst>
                                    </p:anim>
                                    <p:anim calcmode="lin" valueType="num">
                                      <p:cBhvr>
                                        <p:cTn id="80" dur="1000" fill="hold"/>
                                        <p:tgtEl>
                                          <p:spTgt spid="20"/>
                                        </p:tgtEl>
                                        <p:attrNameLst>
                                          <p:attrName>ppt_h</p:attrName>
                                        </p:attrNameLst>
                                      </p:cBhvr>
                                      <p:tavLst>
                                        <p:tav tm="0">
                                          <p:val>
                                            <p:fltVal val="0"/>
                                          </p:val>
                                        </p:tav>
                                        <p:tav tm="100000">
                                          <p:val>
                                            <p:strVal val="#ppt_h"/>
                                          </p:val>
                                        </p:tav>
                                      </p:tavLst>
                                    </p:anim>
                                    <p:anim calcmode="lin" valueType="num">
                                      <p:cBhvr>
                                        <p:cTn id="81" dur="1000" fill="hold"/>
                                        <p:tgtEl>
                                          <p:spTgt spid="20"/>
                                        </p:tgtEl>
                                        <p:attrNameLst>
                                          <p:attrName>style.rotation</p:attrName>
                                        </p:attrNameLst>
                                      </p:cBhvr>
                                      <p:tavLst>
                                        <p:tav tm="0">
                                          <p:val>
                                            <p:fltVal val="90"/>
                                          </p:val>
                                        </p:tav>
                                        <p:tav tm="100000">
                                          <p:val>
                                            <p:fltVal val="0"/>
                                          </p:val>
                                        </p:tav>
                                      </p:tavLst>
                                    </p:anim>
                                    <p:animEffect transition="in" filter="fade">
                                      <p:cBhvr>
                                        <p:cTn id="82" dur="1000"/>
                                        <p:tgtEl>
                                          <p:spTgt spid="20"/>
                                        </p:tgtEl>
                                      </p:cBhvr>
                                    </p:animEffect>
                                  </p:childTnLst>
                                </p:cTn>
                              </p:par>
                            </p:childTnLst>
                          </p:cTn>
                        </p:par>
                      </p:childTnLst>
                    </p:cTn>
                  </p:par>
                  <p:par>
                    <p:cTn id="83" fill="hold">
                      <p:stCondLst>
                        <p:cond delay="indefinite"/>
                      </p:stCondLst>
                      <p:childTnLst>
                        <p:par>
                          <p:cTn id="84" fill="hold">
                            <p:stCondLst>
                              <p:cond delay="0"/>
                            </p:stCondLst>
                            <p:childTnLst>
                              <p:par>
                                <p:cTn id="85" presetID="31" presetClass="entr" presetSubtype="0" fill="hold" grpId="0" nodeType="clickEffect">
                                  <p:stCondLst>
                                    <p:cond delay="0"/>
                                  </p:stCondLst>
                                  <p:childTnLst>
                                    <p:set>
                                      <p:cBhvr>
                                        <p:cTn id="86" dur="1" fill="hold">
                                          <p:stCondLst>
                                            <p:cond delay="0"/>
                                          </p:stCondLst>
                                        </p:cTn>
                                        <p:tgtEl>
                                          <p:spTgt spid="24"/>
                                        </p:tgtEl>
                                        <p:attrNameLst>
                                          <p:attrName>style.visibility</p:attrName>
                                        </p:attrNameLst>
                                      </p:cBhvr>
                                      <p:to>
                                        <p:strVal val="visible"/>
                                      </p:to>
                                    </p:set>
                                    <p:anim calcmode="lin" valueType="num">
                                      <p:cBhvr>
                                        <p:cTn id="87" dur="1000" fill="hold"/>
                                        <p:tgtEl>
                                          <p:spTgt spid="24"/>
                                        </p:tgtEl>
                                        <p:attrNameLst>
                                          <p:attrName>ppt_w</p:attrName>
                                        </p:attrNameLst>
                                      </p:cBhvr>
                                      <p:tavLst>
                                        <p:tav tm="0">
                                          <p:val>
                                            <p:fltVal val="0"/>
                                          </p:val>
                                        </p:tav>
                                        <p:tav tm="100000">
                                          <p:val>
                                            <p:strVal val="#ppt_w"/>
                                          </p:val>
                                        </p:tav>
                                      </p:tavLst>
                                    </p:anim>
                                    <p:anim calcmode="lin" valueType="num">
                                      <p:cBhvr>
                                        <p:cTn id="88" dur="1000" fill="hold"/>
                                        <p:tgtEl>
                                          <p:spTgt spid="24"/>
                                        </p:tgtEl>
                                        <p:attrNameLst>
                                          <p:attrName>ppt_h</p:attrName>
                                        </p:attrNameLst>
                                      </p:cBhvr>
                                      <p:tavLst>
                                        <p:tav tm="0">
                                          <p:val>
                                            <p:fltVal val="0"/>
                                          </p:val>
                                        </p:tav>
                                        <p:tav tm="100000">
                                          <p:val>
                                            <p:strVal val="#ppt_h"/>
                                          </p:val>
                                        </p:tav>
                                      </p:tavLst>
                                    </p:anim>
                                    <p:anim calcmode="lin" valueType="num">
                                      <p:cBhvr>
                                        <p:cTn id="89" dur="1000" fill="hold"/>
                                        <p:tgtEl>
                                          <p:spTgt spid="24"/>
                                        </p:tgtEl>
                                        <p:attrNameLst>
                                          <p:attrName>style.rotation</p:attrName>
                                        </p:attrNameLst>
                                      </p:cBhvr>
                                      <p:tavLst>
                                        <p:tav tm="0">
                                          <p:val>
                                            <p:fltVal val="90"/>
                                          </p:val>
                                        </p:tav>
                                        <p:tav tm="100000">
                                          <p:val>
                                            <p:fltVal val="0"/>
                                          </p:val>
                                        </p:tav>
                                      </p:tavLst>
                                    </p:anim>
                                    <p:animEffect transition="in" filter="fade">
                                      <p:cBhvr>
                                        <p:cTn id="90"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13" grpId="0" animBg="1"/>
      <p:bldP spid="17" grpId="0" animBg="1"/>
      <p:bldP spid="10" grpId="0" animBg="1"/>
      <p:bldP spid="23" grpId="0" animBg="1"/>
      <p:bldP spid="20" grpId="0" animBg="1"/>
      <p:bldP spid="2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descr="Ein Bild, das Vogel enthält.&#10;&#10;Automatisch generierte Beschreibung">
            <a:extLst>
              <a:ext uri="{FF2B5EF4-FFF2-40B4-BE49-F238E27FC236}">
                <a16:creationId xmlns:a16="http://schemas.microsoft.com/office/drawing/2014/main" id="{1701C6B4-369E-2D45-853D-0012CC7DCF08}"/>
              </a:ext>
            </a:extLst>
          </p:cNvPr>
          <p:cNvPicPr>
            <a:picLocks noChangeAspect="1"/>
          </p:cNvPicPr>
          <p:nvPr/>
        </p:nvPicPr>
        <p:blipFill>
          <a:blip r:embed="rId2"/>
          <a:stretch>
            <a:fillRect/>
          </a:stretch>
        </p:blipFill>
        <p:spPr>
          <a:xfrm>
            <a:off x="5232324" y="862819"/>
            <a:ext cx="4350278" cy="2402392"/>
          </a:xfrm>
          <a:prstGeom prst="rect">
            <a:avLst/>
          </a:prstGeom>
          <a:solidFill>
            <a:srgbClr val="EED48A"/>
          </a:solidFill>
        </p:spPr>
      </p:pic>
      <p:sp>
        <p:nvSpPr>
          <p:cNvPr id="6" name="Textfeld 5">
            <a:extLst>
              <a:ext uri="{FF2B5EF4-FFF2-40B4-BE49-F238E27FC236}">
                <a16:creationId xmlns:a16="http://schemas.microsoft.com/office/drawing/2014/main" id="{B2CCC340-9EEF-BE44-879E-0890891BB260}"/>
              </a:ext>
            </a:extLst>
          </p:cNvPr>
          <p:cNvSpPr txBox="1"/>
          <p:nvPr/>
        </p:nvSpPr>
        <p:spPr>
          <a:xfrm>
            <a:off x="2454260" y="1651435"/>
            <a:ext cx="2975556" cy="439800"/>
          </a:xfrm>
          <a:prstGeom prst="rect">
            <a:avLst/>
          </a:prstGeom>
          <a:noFill/>
        </p:spPr>
        <p:txBody>
          <a:bodyPr wrap="square" rtlCol="0">
            <a:spAutoFit/>
          </a:bodyPr>
          <a:lstStyle/>
          <a:p>
            <a:r>
              <a:rPr lang="de-DE" sz="2258" err="1"/>
              <a:t>Gerichtskostenstempler</a:t>
            </a:r>
            <a:endParaRPr lang="de-DE" sz="2258"/>
          </a:p>
        </p:txBody>
      </p:sp>
      <p:pic>
        <p:nvPicPr>
          <p:cNvPr id="8" name="Grafik 7" descr="Ein Bild, das Text enthält.&#10;&#10;Automatisch generierte Beschreibung">
            <a:extLst>
              <a:ext uri="{FF2B5EF4-FFF2-40B4-BE49-F238E27FC236}">
                <a16:creationId xmlns:a16="http://schemas.microsoft.com/office/drawing/2014/main" id="{00D6F487-22ED-704E-9DE4-EDEBA33FCFD6}"/>
              </a:ext>
            </a:extLst>
          </p:cNvPr>
          <p:cNvPicPr>
            <a:picLocks noChangeAspect="1"/>
          </p:cNvPicPr>
          <p:nvPr/>
        </p:nvPicPr>
        <p:blipFill>
          <a:blip r:embed="rId3"/>
          <a:stretch>
            <a:fillRect/>
          </a:stretch>
        </p:blipFill>
        <p:spPr>
          <a:xfrm>
            <a:off x="2454260" y="4114184"/>
            <a:ext cx="3437387" cy="2087288"/>
          </a:xfrm>
          <a:prstGeom prst="rect">
            <a:avLst/>
          </a:prstGeom>
        </p:spPr>
      </p:pic>
      <p:sp>
        <p:nvSpPr>
          <p:cNvPr id="2" name="Foliennummernplatzhalter 1">
            <a:extLst>
              <a:ext uri="{FF2B5EF4-FFF2-40B4-BE49-F238E27FC236}">
                <a16:creationId xmlns:a16="http://schemas.microsoft.com/office/drawing/2014/main" id="{8E49870B-61BA-E648-A2B3-E1E1794C7189}"/>
              </a:ext>
            </a:extLst>
          </p:cNvPr>
          <p:cNvSpPr>
            <a:spLocks noGrp="1"/>
          </p:cNvSpPr>
          <p:nvPr>
            <p:ph type="sldNum" sz="quarter" idx="12"/>
          </p:nvPr>
        </p:nvSpPr>
        <p:spPr/>
        <p:txBody>
          <a:bodyPr/>
          <a:lstStyle/>
          <a:p>
            <a:fld id="{4906BD5A-EE49-5C41-9D13-FCE1ED6B019F}" type="slidenum">
              <a:rPr lang="de-DE" smtClean="0"/>
              <a:t>8</a:t>
            </a:fld>
            <a:endParaRPr lang="de-DE"/>
          </a:p>
        </p:txBody>
      </p:sp>
      <p:sp>
        <p:nvSpPr>
          <p:cNvPr id="7" name="Rechteck 6"/>
          <p:cNvSpPr/>
          <p:nvPr/>
        </p:nvSpPr>
        <p:spPr>
          <a:xfrm>
            <a:off x="9220200" y="6397463"/>
            <a:ext cx="2971800" cy="45823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Quenum/Carus</a:t>
            </a:r>
            <a:endParaRPr lang="de-DE" dirty="0">
              <a:solidFill>
                <a:schemeClr val="tx1"/>
              </a:solidFill>
            </a:endParaRPr>
          </a:p>
        </p:txBody>
      </p:sp>
      <p:sp>
        <p:nvSpPr>
          <p:cNvPr id="10" name="Rechteck 9"/>
          <p:cNvSpPr/>
          <p:nvPr/>
        </p:nvSpPr>
        <p:spPr>
          <a:xfrm>
            <a:off x="0" y="6572250"/>
            <a:ext cx="914401" cy="2857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31</a:t>
            </a:r>
            <a:endParaRPr lang="de-DE" dirty="0">
              <a:solidFill>
                <a:schemeClr val="tx1"/>
              </a:solidFill>
            </a:endParaRPr>
          </a:p>
        </p:txBody>
      </p:sp>
      <p:sp>
        <p:nvSpPr>
          <p:cNvPr id="3" name="Rechteck 2"/>
          <p:cNvSpPr/>
          <p:nvPr/>
        </p:nvSpPr>
        <p:spPr>
          <a:xfrm>
            <a:off x="2454260" y="1543050"/>
            <a:ext cx="2946415"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Gefaltete Ecke 10"/>
          <p:cNvSpPr/>
          <p:nvPr/>
        </p:nvSpPr>
        <p:spPr>
          <a:xfrm rot="192231">
            <a:off x="2687104" y="1045048"/>
            <a:ext cx="2379392" cy="2290677"/>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Gerichtskosten-</a:t>
            </a:r>
          </a:p>
          <a:p>
            <a:pPr algn="ctr"/>
            <a:r>
              <a:rPr lang="de-DE" sz="2400" b="1" dirty="0" err="1" smtClean="0">
                <a:solidFill>
                  <a:schemeClr val="tx1"/>
                </a:solidFill>
                <a:latin typeface="MV Boli" panose="02000500030200090000" pitchFamily="2" charset="0"/>
                <a:cs typeface="MV Boli" panose="02000500030200090000" pitchFamily="2" charset="0"/>
              </a:rPr>
              <a:t>stempler</a:t>
            </a:r>
            <a:endParaRPr lang="de-DE" sz="2400" b="1" dirty="0" smtClean="0">
              <a:solidFill>
                <a:schemeClr val="tx1"/>
              </a:solidFill>
              <a:latin typeface="MV Boli" panose="02000500030200090000" pitchFamily="2" charset="0"/>
              <a:cs typeface="MV Boli" panose="02000500030200090000" pitchFamily="2" charset="0"/>
            </a:endParaRPr>
          </a:p>
        </p:txBody>
      </p:sp>
      <p:sp>
        <p:nvSpPr>
          <p:cNvPr id="12" name="Gefaltete Ecke 11"/>
          <p:cNvSpPr/>
          <p:nvPr/>
        </p:nvSpPr>
        <p:spPr>
          <a:xfrm rot="21064320">
            <a:off x="6905904" y="3894201"/>
            <a:ext cx="2379392" cy="2290677"/>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a:solidFill>
                  <a:schemeClr val="tx1"/>
                </a:solidFill>
                <a:latin typeface="MV Boli" panose="02000500030200090000" pitchFamily="2" charset="0"/>
                <a:cs typeface="MV Boli" panose="02000500030200090000" pitchFamily="2" charset="0"/>
              </a:rPr>
              <a:t>frühere Gerichtskostenmarken</a:t>
            </a:r>
          </a:p>
        </p:txBody>
      </p:sp>
    </p:spTree>
    <p:extLst>
      <p:ext uri="{BB962C8B-B14F-4D97-AF65-F5344CB8AC3E}">
        <p14:creationId xmlns:p14="http://schemas.microsoft.com/office/powerpoint/2010/main" val="2468301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fltVal val="0"/>
                                          </p:val>
                                        </p:tav>
                                        <p:tav tm="100000">
                                          <p:val>
                                            <p:strVal val="#ppt_w"/>
                                          </p:val>
                                        </p:tav>
                                      </p:tavLst>
                                    </p:anim>
                                    <p:anim calcmode="lin" valueType="num">
                                      <p:cBhvr>
                                        <p:cTn id="8" dur="1000" fill="hold"/>
                                        <p:tgtEl>
                                          <p:spTgt spid="11"/>
                                        </p:tgtEl>
                                        <p:attrNameLst>
                                          <p:attrName>ppt_h</p:attrName>
                                        </p:attrNameLst>
                                      </p:cBhvr>
                                      <p:tavLst>
                                        <p:tav tm="0">
                                          <p:val>
                                            <p:fltVal val="0"/>
                                          </p:val>
                                        </p:tav>
                                        <p:tav tm="100000">
                                          <p:val>
                                            <p:strVal val="#ppt_h"/>
                                          </p:val>
                                        </p:tav>
                                      </p:tavLst>
                                    </p:anim>
                                    <p:anim calcmode="lin" valueType="num">
                                      <p:cBhvr>
                                        <p:cTn id="9" dur="1000" fill="hold"/>
                                        <p:tgtEl>
                                          <p:spTgt spid="11"/>
                                        </p:tgtEl>
                                        <p:attrNameLst>
                                          <p:attrName>style.rotation</p:attrName>
                                        </p:attrNameLst>
                                      </p:cBhvr>
                                      <p:tavLst>
                                        <p:tav tm="0">
                                          <p:val>
                                            <p:fltVal val="90"/>
                                          </p:val>
                                        </p:tav>
                                        <p:tav tm="100000">
                                          <p:val>
                                            <p:fltVal val="0"/>
                                          </p:val>
                                        </p:tav>
                                      </p:tavLst>
                                    </p:anim>
                                    <p:animEffect transition="in" filter="fade">
                                      <p:cBhvr>
                                        <p:cTn id="10" dur="10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p:cTn id="15" dur="500" fill="hold"/>
                                        <p:tgtEl>
                                          <p:spTgt spid="12"/>
                                        </p:tgtEl>
                                        <p:attrNameLst>
                                          <p:attrName>ppt_w</p:attrName>
                                        </p:attrNameLst>
                                      </p:cBhvr>
                                      <p:tavLst>
                                        <p:tav tm="0">
                                          <p:val>
                                            <p:fltVal val="0"/>
                                          </p:val>
                                        </p:tav>
                                        <p:tav tm="100000">
                                          <p:val>
                                            <p:strVal val="#ppt_w"/>
                                          </p:val>
                                        </p:tav>
                                      </p:tavLst>
                                    </p:anim>
                                    <p:anim calcmode="lin" valueType="num">
                                      <p:cBhvr>
                                        <p:cTn id="16" dur="500" fill="hold"/>
                                        <p:tgtEl>
                                          <p:spTgt spid="12"/>
                                        </p:tgtEl>
                                        <p:attrNameLst>
                                          <p:attrName>ppt_h</p:attrName>
                                        </p:attrNameLst>
                                      </p:cBhvr>
                                      <p:tavLst>
                                        <p:tav tm="0">
                                          <p:val>
                                            <p:fltVal val="0"/>
                                          </p:val>
                                        </p:tav>
                                        <p:tav tm="100000">
                                          <p:val>
                                            <p:strVal val="#ppt_h"/>
                                          </p:val>
                                        </p:tav>
                                      </p:tavLst>
                                    </p:anim>
                                    <p:animEffect transition="in" filter="fade">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bgerundetes Rechteck 6"/>
          <p:cNvSpPr/>
          <p:nvPr/>
        </p:nvSpPr>
        <p:spPr>
          <a:xfrm>
            <a:off x="682889" y="2075782"/>
            <a:ext cx="11085031" cy="4639343"/>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de-DE" sz="2400" b="1" dirty="0">
                <a:effectLst>
                  <a:outerShdw blurRad="38100" dist="38100" dir="2700000" algn="tl">
                    <a:srgbClr val="000000">
                      <a:alpha val="43137"/>
                    </a:srgbClr>
                  </a:outerShdw>
                </a:effectLst>
              </a:rPr>
              <a:t>Werden die bei der KEJ zum Soll gestellten Beträge (KR gem. § 25 </a:t>
            </a:r>
            <a:r>
              <a:rPr lang="de-DE" sz="2400" b="1" dirty="0" err="1">
                <a:effectLst>
                  <a:outerShdw blurRad="38100" dist="38100" dir="2700000" algn="tl">
                    <a:srgbClr val="000000">
                      <a:alpha val="43137"/>
                    </a:srgbClr>
                  </a:outerShdw>
                </a:effectLst>
              </a:rPr>
              <a:t>KostVfg</a:t>
            </a:r>
            <a:r>
              <a:rPr lang="de-DE" sz="2400" b="1" dirty="0">
                <a:effectLst>
                  <a:outerShdw blurRad="38100" dist="38100" dir="2700000" algn="tl">
                    <a:srgbClr val="000000">
                      <a:alpha val="43137"/>
                    </a:srgbClr>
                  </a:outerShdw>
                </a:effectLst>
              </a:rPr>
              <a:t>) auf die dortige Rechnung nicht bezahlt, erfolgt nach erster, ggf. auch weiterer Mahnung die zwangsweise Beitreibung (mittels Mobiliar- u. </a:t>
            </a:r>
            <a:r>
              <a:rPr lang="de-DE" sz="2400" b="1" dirty="0" err="1">
                <a:effectLst>
                  <a:outerShdw blurRad="38100" dist="38100" dir="2700000" algn="tl">
                    <a:srgbClr val="000000">
                      <a:alpha val="43137"/>
                    </a:srgbClr>
                  </a:outerShdw>
                </a:effectLst>
              </a:rPr>
              <a:t>Immobiliarvollstreckung</a:t>
            </a:r>
            <a:r>
              <a:rPr lang="de-DE" sz="2400" b="1" dirty="0">
                <a:effectLst>
                  <a:outerShdw blurRad="38100" dist="38100" dir="2700000" algn="tl">
                    <a:srgbClr val="000000">
                      <a:alpha val="43137"/>
                    </a:srgbClr>
                  </a:outerShdw>
                </a:effectLst>
              </a:rPr>
              <a:t> oder Forderungspfändung) der offenen Kosten. </a:t>
            </a:r>
          </a:p>
          <a:p>
            <a:pPr lvl="0" algn="ctr"/>
            <a:r>
              <a:rPr lang="de-DE" sz="2400" b="1" dirty="0">
                <a:effectLst>
                  <a:outerShdw blurRad="38100" dist="38100" dir="2700000" algn="tl">
                    <a:srgbClr val="000000">
                      <a:alpha val="43137"/>
                    </a:srgbClr>
                  </a:outerShdw>
                </a:effectLst>
              </a:rPr>
              <a:t>Sind die Kosten nicht beizutreiben, werden eventuelle Mit- oder Zweitschuldner in Anspruch genommen, sind solche nicht vorhanden, werden die Kosten „niedergeschlagen“.</a:t>
            </a:r>
          </a:p>
          <a:p>
            <a:pPr lvl="0" algn="ctr"/>
            <a:r>
              <a:rPr lang="de-DE" sz="2400" b="1" dirty="0">
                <a:effectLst>
                  <a:outerShdw blurRad="38100" dist="38100" dir="2700000" algn="tl">
                    <a:srgbClr val="000000">
                      <a:alpha val="43137"/>
                    </a:srgbClr>
                  </a:outerShdw>
                </a:effectLst>
              </a:rPr>
              <a:t>Stundung und Ratenzahlung der zum Soll gestellten Beträge werden ausschließlich von der KEJ in eigener Zuständigkeit bewilligt! Sollten derartige Anträge zur Akte gelangen, sind sie (ohne Akte) zuständigkeitshalber der KEJ zu übersenden.</a:t>
            </a:r>
          </a:p>
          <a:p>
            <a:pPr lvl="0" algn="ctr"/>
            <a:r>
              <a:rPr lang="de-DE" sz="2400" b="1" dirty="0">
                <a:effectLst>
                  <a:outerShdw blurRad="38100" dist="38100" dir="2700000" algn="tl">
                    <a:srgbClr val="000000">
                      <a:alpha val="43137"/>
                    </a:srgbClr>
                  </a:outerShdw>
                </a:effectLst>
              </a:rPr>
              <a:t> </a:t>
            </a:r>
          </a:p>
        </p:txBody>
      </p:sp>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2174710" y="1275266"/>
            <a:ext cx="8101391"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effectLst>
                  <a:outerShdw blurRad="38100" dist="38100" dir="2700000" algn="tl">
                    <a:srgbClr val="000000">
                      <a:alpha val="43137"/>
                    </a:srgbClr>
                  </a:outerShdw>
                </a:effectLst>
              </a:rPr>
              <a:t>Kosteneinzug über die Kosteneinziehungsstelle der Justiz (KEJ) </a:t>
            </a:r>
          </a:p>
        </p:txBody>
      </p:sp>
      <p:sp>
        <p:nvSpPr>
          <p:cNvPr id="8" name="Rechteck 7"/>
          <p:cNvSpPr/>
          <p:nvPr/>
        </p:nvSpPr>
        <p:spPr>
          <a:xfrm>
            <a:off x="10082463" y="6551736"/>
            <a:ext cx="2109537"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9" name="Rechteck 8"/>
          <p:cNvSpPr/>
          <p:nvPr/>
        </p:nvSpPr>
        <p:spPr>
          <a:xfrm>
            <a:off x="0" y="6572250"/>
            <a:ext cx="914401" cy="2857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32</a:t>
            </a:r>
            <a:endParaRPr lang="de-DE" dirty="0">
              <a:solidFill>
                <a:schemeClr val="tx1"/>
              </a:solidFill>
            </a:endParaRPr>
          </a:p>
        </p:txBody>
      </p:sp>
      <p:sp>
        <p:nvSpPr>
          <p:cNvPr id="20" name="Gefaltete Ecke 19"/>
          <p:cNvSpPr/>
          <p:nvPr/>
        </p:nvSpPr>
        <p:spPr>
          <a:xfrm rot="551327">
            <a:off x="10794697" y="3835103"/>
            <a:ext cx="1151893" cy="1071197"/>
          </a:xfrm>
          <a:prstGeom prst="foldedCorner">
            <a:avLst/>
          </a:prstGeom>
          <a:solidFill>
            <a:srgbClr val="EED48A"/>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dirty="0" err="1" smtClean="0">
                <a:solidFill>
                  <a:schemeClr val="tx1"/>
                </a:solidFill>
                <a:latin typeface="MV Boli" panose="02000500030200090000" pitchFamily="2" charset="0"/>
                <a:cs typeface="MV Boli" panose="02000500030200090000" pitchFamily="2" charset="0"/>
              </a:rPr>
              <a:t>Mithaft</a:t>
            </a:r>
            <a:endParaRPr lang="de-DE" sz="2000" dirty="0" smtClean="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669291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p:cTn id="19" dur="1000" fill="hold"/>
                                        <p:tgtEl>
                                          <p:spTgt spid="20"/>
                                        </p:tgtEl>
                                        <p:attrNameLst>
                                          <p:attrName>ppt_w</p:attrName>
                                        </p:attrNameLst>
                                      </p:cBhvr>
                                      <p:tavLst>
                                        <p:tav tm="0">
                                          <p:val>
                                            <p:fltVal val="0"/>
                                          </p:val>
                                        </p:tav>
                                        <p:tav tm="100000">
                                          <p:val>
                                            <p:strVal val="#ppt_w"/>
                                          </p:val>
                                        </p:tav>
                                      </p:tavLst>
                                    </p:anim>
                                    <p:anim calcmode="lin" valueType="num">
                                      <p:cBhvr>
                                        <p:cTn id="20" dur="1000" fill="hold"/>
                                        <p:tgtEl>
                                          <p:spTgt spid="20"/>
                                        </p:tgtEl>
                                        <p:attrNameLst>
                                          <p:attrName>ppt_h</p:attrName>
                                        </p:attrNameLst>
                                      </p:cBhvr>
                                      <p:tavLst>
                                        <p:tav tm="0">
                                          <p:val>
                                            <p:fltVal val="0"/>
                                          </p:val>
                                        </p:tav>
                                        <p:tav tm="100000">
                                          <p:val>
                                            <p:strVal val="#ppt_h"/>
                                          </p:val>
                                        </p:tav>
                                      </p:tavLst>
                                    </p:anim>
                                    <p:anim calcmode="lin" valueType="num">
                                      <p:cBhvr>
                                        <p:cTn id="21" dur="1000" fill="hold"/>
                                        <p:tgtEl>
                                          <p:spTgt spid="20"/>
                                        </p:tgtEl>
                                        <p:attrNameLst>
                                          <p:attrName>style.rotation</p:attrName>
                                        </p:attrNameLst>
                                      </p:cBhvr>
                                      <p:tavLst>
                                        <p:tav tm="0">
                                          <p:val>
                                            <p:fltVal val="90"/>
                                          </p:val>
                                        </p:tav>
                                        <p:tav tm="100000">
                                          <p:val>
                                            <p:fltVal val="0"/>
                                          </p:val>
                                        </p:tav>
                                      </p:tavLst>
                                    </p:anim>
                                    <p:animEffect transition="in" filter="fade">
                                      <p:cBhvr>
                                        <p:cTn id="22"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4" grpId="0" animBg="1"/>
      <p:bldP spid="20"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720</Words>
  <Application>Microsoft Office PowerPoint</Application>
  <PresentationFormat>Breitbild</PresentationFormat>
  <Paragraphs>151</Paragraphs>
  <Slides>10</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10</vt:i4>
      </vt:variant>
    </vt:vector>
  </HeadingPairs>
  <TitlesOfParts>
    <vt:vector size="16" baseType="lpstr">
      <vt:lpstr>Arial</vt:lpstr>
      <vt:lpstr>Calibri</vt:lpstr>
      <vt:lpstr>Calibri Light</vt:lpstr>
      <vt:lpstr>MV Boli</vt:lpstr>
      <vt:lpstr>Wingdings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25</cp:revision>
  <dcterms:created xsi:type="dcterms:W3CDTF">2023-05-04T13:22:15Z</dcterms:created>
  <dcterms:modified xsi:type="dcterms:W3CDTF">2024-02-22T07:43:03Z</dcterms:modified>
</cp:coreProperties>
</file>