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5" r:id="rId9"/>
    <p:sldId id="264" r:id="rId10"/>
    <p:sldId id="266"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8CA7"/>
    <a:srgbClr val="D95D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23" d="100"/>
          <a:sy n="123" d="100"/>
        </p:scale>
        <p:origin x="114"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14.09.2023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587567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14.09.2023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827962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14.09.2023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296827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7C5D555-9BB7-4286-B18F-86061CCF36FD}" type="datetimeFigureOut">
              <a:rPr lang="de-DE" smtClean="0"/>
              <a:t>14.09.2023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74300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B7C5D555-9BB7-4286-B18F-86061CCF36FD}" type="datetimeFigureOut">
              <a:rPr lang="de-DE" smtClean="0"/>
              <a:t>14.09.2023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404446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7C5D555-9BB7-4286-B18F-86061CCF36FD}" type="datetimeFigureOut">
              <a:rPr lang="de-DE" smtClean="0"/>
              <a:t>14.09.2023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3617857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7C5D555-9BB7-4286-B18F-86061CCF36FD}" type="datetimeFigureOut">
              <a:rPr lang="de-DE" smtClean="0"/>
              <a:t>14.09.2023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268993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7C5D555-9BB7-4286-B18F-86061CCF36FD}" type="datetimeFigureOut">
              <a:rPr lang="de-DE" smtClean="0"/>
              <a:t>14.09.2023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140979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7C5D555-9BB7-4286-B18F-86061CCF36FD}" type="datetimeFigureOut">
              <a:rPr lang="de-DE" smtClean="0"/>
              <a:t>14.09.2023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741579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7C5D555-9BB7-4286-B18F-86061CCF36FD}" type="datetimeFigureOut">
              <a:rPr lang="de-DE" smtClean="0"/>
              <a:t>14.09.2023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406722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B7C5D555-9BB7-4286-B18F-86061CCF36FD}" type="datetimeFigureOut">
              <a:rPr lang="de-DE" smtClean="0"/>
              <a:t>14.09.2023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DFB9B7-7AD4-411B-892E-F8D257AD3278}" type="slidenum">
              <a:rPr lang="de-DE" smtClean="0"/>
              <a:t>‹Nr.›</a:t>
            </a:fld>
            <a:endParaRPr lang="de-DE"/>
          </a:p>
        </p:txBody>
      </p:sp>
    </p:spTree>
    <p:extLst>
      <p:ext uri="{BB962C8B-B14F-4D97-AF65-F5344CB8AC3E}">
        <p14:creationId xmlns:p14="http://schemas.microsoft.com/office/powerpoint/2010/main" val="1326053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5D555-9BB7-4286-B18F-86061CCF36FD}" type="datetimeFigureOut">
              <a:rPr lang="de-DE" smtClean="0"/>
              <a:t>14.09.2023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FB9B7-7AD4-411B-892E-F8D257AD3278}" type="slidenum">
              <a:rPr lang="de-DE" smtClean="0"/>
              <a:t>‹Nr.›</a:t>
            </a:fld>
            <a:endParaRPr lang="de-DE"/>
          </a:p>
        </p:txBody>
      </p:sp>
    </p:spTree>
    <p:extLst>
      <p:ext uri="{BB962C8B-B14F-4D97-AF65-F5344CB8AC3E}">
        <p14:creationId xmlns:p14="http://schemas.microsoft.com/office/powerpoint/2010/main" val="11857238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bg1">
                    <a:lumMod val="50000"/>
                  </a:schemeClr>
                </a:solidFill>
              </a:rPr>
              <a:t>1</a:t>
            </a: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940066"/>
            <a:ext cx="7902497"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000"/>
              <a:t>Kathrin hat sich von Ihren Ersparnissen einen Fiat 500 gekauft. Im Kfz-Steuerbescheid wurden zu viele Steuer berechnet.</a:t>
            </a:r>
          </a:p>
        </p:txBody>
      </p:sp>
      <p:sp>
        <p:nvSpPr>
          <p:cNvPr id="14" name="Gefaltete Ecke 13"/>
          <p:cNvSpPr/>
          <p:nvPr/>
        </p:nvSpPr>
        <p:spPr>
          <a:xfrm rot="21404483">
            <a:off x="3670922" y="3396186"/>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Besondere</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Gerichts-barkeit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rot="229735">
            <a:off x="6331308" y="3375032"/>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Finanz-gericht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4" name="Flussdiagramm: Verbinder 3"/>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a:t>
            </a:r>
            <a:endParaRPr lang="de-DE" sz="2400" b="1" dirty="0"/>
          </a:p>
        </p:txBody>
      </p:sp>
    </p:spTree>
    <p:extLst>
      <p:ext uri="{BB962C8B-B14F-4D97-AF65-F5344CB8AC3E}">
        <p14:creationId xmlns:p14="http://schemas.microsoft.com/office/powerpoint/2010/main" val="4205346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bg1">
                    <a:lumMod val="50000"/>
                  </a:schemeClr>
                </a:solidFill>
              </a:rPr>
              <a:t>9</a:t>
            </a: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Das Land Berlin hat ein absolutes Rauchverbot in Gaststätten verhängt. Der Inhaber eines Schischa-Cafés sieht seine Existenz bedroht.</a:t>
            </a:r>
          </a:p>
        </p:txBody>
      </p:sp>
      <p:sp>
        <p:nvSpPr>
          <p:cNvPr id="12" name="Flussdiagramm: Verbinder 11"/>
          <p:cNvSpPr/>
          <p:nvPr/>
        </p:nvSpPr>
        <p:spPr>
          <a:xfrm>
            <a:off x="1272219" y="1989586"/>
            <a:ext cx="871911" cy="758390"/>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10.</a:t>
            </a:r>
            <a:endParaRPr lang="de-DE" sz="2400" b="1" dirty="0"/>
          </a:p>
        </p:txBody>
      </p:sp>
      <p:sp>
        <p:nvSpPr>
          <p:cNvPr id="16" name="Gefaltete Ecke 15"/>
          <p:cNvSpPr/>
          <p:nvPr/>
        </p:nvSpPr>
        <p:spPr>
          <a:xfrm>
            <a:off x="7920542" y="3823830"/>
            <a:ext cx="1591064" cy="1572512"/>
          </a:xfrm>
          <a:prstGeom prst="foldedCorner">
            <a:avLst/>
          </a:prstGeom>
          <a:solidFill>
            <a:srgbClr val="E48CA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Wenn die Stadt etwas macht immer Verwaltung</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7" name="Gefaltete Ecke 16"/>
          <p:cNvSpPr/>
          <p:nvPr/>
        </p:nvSpPr>
        <p:spPr>
          <a:xfrm rot="21404483">
            <a:off x="1987595" y="3856646"/>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besondereGerichts</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8" name="Gefaltete Ecke 17"/>
          <p:cNvSpPr/>
          <p:nvPr/>
        </p:nvSpPr>
        <p:spPr>
          <a:xfrm>
            <a:off x="5373538" y="3768747"/>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Verwaltungs.gericht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61350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p:cTn id="15" dur="1000" fill="hold"/>
                                        <p:tgtEl>
                                          <p:spTgt spid="17"/>
                                        </p:tgtEl>
                                        <p:attrNameLst>
                                          <p:attrName>ppt_w</p:attrName>
                                        </p:attrNameLst>
                                      </p:cBhvr>
                                      <p:tavLst>
                                        <p:tav tm="0">
                                          <p:val>
                                            <p:fltVal val="0"/>
                                          </p:val>
                                        </p:tav>
                                        <p:tav tm="100000">
                                          <p:val>
                                            <p:strVal val="#ppt_w"/>
                                          </p:val>
                                        </p:tav>
                                      </p:tavLst>
                                    </p:anim>
                                    <p:anim calcmode="lin" valueType="num">
                                      <p:cBhvr>
                                        <p:cTn id="16" dur="1000" fill="hold"/>
                                        <p:tgtEl>
                                          <p:spTgt spid="17"/>
                                        </p:tgtEl>
                                        <p:attrNameLst>
                                          <p:attrName>ppt_h</p:attrName>
                                        </p:attrNameLst>
                                      </p:cBhvr>
                                      <p:tavLst>
                                        <p:tav tm="0">
                                          <p:val>
                                            <p:fltVal val="0"/>
                                          </p:val>
                                        </p:tav>
                                        <p:tav tm="100000">
                                          <p:val>
                                            <p:strVal val="#ppt_h"/>
                                          </p:val>
                                        </p:tav>
                                      </p:tavLst>
                                    </p:anim>
                                    <p:anim calcmode="lin" valueType="num">
                                      <p:cBhvr>
                                        <p:cTn id="17" dur="1000" fill="hold"/>
                                        <p:tgtEl>
                                          <p:spTgt spid="17"/>
                                        </p:tgtEl>
                                        <p:attrNameLst>
                                          <p:attrName>style.rotation</p:attrName>
                                        </p:attrNameLst>
                                      </p:cBhvr>
                                      <p:tavLst>
                                        <p:tav tm="0">
                                          <p:val>
                                            <p:fltVal val="90"/>
                                          </p:val>
                                        </p:tav>
                                        <p:tav tm="100000">
                                          <p:val>
                                            <p:fltVal val="0"/>
                                          </p:val>
                                        </p:tav>
                                      </p:tavLst>
                                    </p:anim>
                                    <p:animEffect transition="in" filter="fade">
                                      <p:cBhvr>
                                        <p:cTn id="18" dur="1000"/>
                                        <p:tgtEl>
                                          <p:spTgt spid="17"/>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p:cTn id="23" dur="1000" fill="hold"/>
                                        <p:tgtEl>
                                          <p:spTgt spid="18"/>
                                        </p:tgtEl>
                                        <p:attrNameLst>
                                          <p:attrName>ppt_w</p:attrName>
                                        </p:attrNameLst>
                                      </p:cBhvr>
                                      <p:tavLst>
                                        <p:tav tm="0">
                                          <p:val>
                                            <p:fltVal val="0"/>
                                          </p:val>
                                        </p:tav>
                                        <p:tav tm="100000">
                                          <p:val>
                                            <p:strVal val="#ppt_w"/>
                                          </p:val>
                                        </p:tav>
                                      </p:tavLst>
                                    </p:anim>
                                    <p:anim calcmode="lin" valueType="num">
                                      <p:cBhvr>
                                        <p:cTn id="24" dur="1000" fill="hold"/>
                                        <p:tgtEl>
                                          <p:spTgt spid="18"/>
                                        </p:tgtEl>
                                        <p:attrNameLst>
                                          <p:attrName>ppt_h</p:attrName>
                                        </p:attrNameLst>
                                      </p:cBhvr>
                                      <p:tavLst>
                                        <p:tav tm="0">
                                          <p:val>
                                            <p:fltVal val="0"/>
                                          </p:val>
                                        </p:tav>
                                        <p:tav tm="100000">
                                          <p:val>
                                            <p:strVal val="#ppt_h"/>
                                          </p:val>
                                        </p:tav>
                                      </p:tavLst>
                                    </p:anim>
                                    <p:anim calcmode="lin" valueType="num">
                                      <p:cBhvr>
                                        <p:cTn id="25" dur="1000" fill="hold"/>
                                        <p:tgtEl>
                                          <p:spTgt spid="18"/>
                                        </p:tgtEl>
                                        <p:attrNameLst>
                                          <p:attrName>style.rotation</p:attrName>
                                        </p:attrNameLst>
                                      </p:cBhvr>
                                      <p:tavLst>
                                        <p:tav tm="0">
                                          <p:val>
                                            <p:fltVal val="90"/>
                                          </p:val>
                                        </p:tav>
                                        <p:tav tm="100000">
                                          <p:val>
                                            <p:fltVal val="0"/>
                                          </p:val>
                                        </p:tav>
                                      </p:tavLst>
                                    </p:anim>
                                    <p:animEffect transition="in" filter="fade">
                                      <p:cBhvr>
                                        <p:cTn id="2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2</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940066"/>
            <a:ext cx="7902497" cy="9144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000" dirty="0"/>
              <a:t>Der Gläubiger beantragt geben einen Schuldner den Erlass eines Mahn- und Vollstreckungsbescheides wegen einer Forderung über 20.000 €.</a:t>
            </a:r>
          </a:p>
        </p:txBody>
      </p:sp>
      <p:sp>
        <p:nvSpPr>
          <p:cNvPr id="14" name="Gefaltete Ecke 13"/>
          <p:cNvSpPr/>
          <p:nvPr/>
        </p:nvSpPr>
        <p:spPr>
          <a:xfrm rot="21404483">
            <a:off x="3670922" y="3396186"/>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treitige</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Gerichts-barkeit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674084" y="3417892"/>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AG</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0" name="Gefaltete Ecke 9"/>
          <p:cNvSpPr/>
          <p:nvPr/>
        </p:nvSpPr>
        <p:spPr>
          <a:xfrm>
            <a:off x="7633839" y="3352236"/>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Sonder-zuständig-</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AG Wedding</a:t>
            </a:r>
          </a:p>
          <a:p>
            <a:pPr algn="ct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2</a:t>
            </a:r>
            <a:r>
              <a:rPr lang="de-DE" sz="2400" b="1" dirty="0" smtClean="0"/>
              <a:t>.</a:t>
            </a:r>
            <a:endParaRPr lang="de-DE" sz="2400" b="1" dirty="0"/>
          </a:p>
        </p:txBody>
      </p:sp>
    </p:spTree>
    <p:extLst>
      <p:ext uri="{BB962C8B-B14F-4D97-AF65-F5344CB8AC3E}">
        <p14:creationId xmlns:p14="http://schemas.microsoft.com/office/powerpoint/2010/main" val="4268974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1000" fill="hold"/>
                                        <p:tgtEl>
                                          <p:spTgt spid="10"/>
                                        </p:tgtEl>
                                        <p:attrNameLst>
                                          <p:attrName>ppt_w</p:attrName>
                                        </p:attrNameLst>
                                      </p:cBhvr>
                                      <p:tavLst>
                                        <p:tav tm="0">
                                          <p:val>
                                            <p:fltVal val="0"/>
                                          </p:val>
                                        </p:tav>
                                        <p:tav tm="100000">
                                          <p:val>
                                            <p:strVal val="#ppt_w"/>
                                          </p:val>
                                        </p:tav>
                                      </p:tavLst>
                                    </p:anim>
                                    <p:anim calcmode="lin" valueType="num">
                                      <p:cBhvr>
                                        <p:cTn id="24" dur="1000" fill="hold"/>
                                        <p:tgtEl>
                                          <p:spTgt spid="10"/>
                                        </p:tgtEl>
                                        <p:attrNameLst>
                                          <p:attrName>ppt_h</p:attrName>
                                        </p:attrNameLst>
                                      </p:cBhvr>
                                      <p:tavLst>
                                        <p:tav tm="0">
                                          <p:val>
                                            <p:fltVal val="0"/>
                                          </p:val>
                                        </p:tav>
                                        <p:tav tm="100000">
                                          <p:val>
                                            <p:strVal val="#ppt_h"/>
                                          </p:val>
                                        </p:tav>
                                      </p:tavLst>
                                    </p:anim>
                                    <p:anim calcmode="lin" valueType="num">
                                      <p:cBhvr>
                                        <p:cTn id="25" dur="1000" fill="hold"/>
                                        <p:tgtEl>
                                          <p:spTgt spid="10"/>
                                        </p:tgtEl>
                                        <p:attrNameLst>
                                          <p:attrName>style.rotation</p:attrName>
                                        </p:attrNameLst>
                                      </p:cBhvr>
                                      <p:tavLst>
                                        <p:tav tm="0">
                                          <p:val>
                                            <p:fltVal val="90"/>
                                          </p:val>
                                        </p:tav>
                                        <p:tav tm="100000">
                                          <p:val>
                                            <p:fltVal val="0"/>
                                          </p:val>
                                        </p:tav>
                                      </p:tavLst>
                                    </p:anim>
                                    <p:animEffect transition="in" filter="fade">
                                      <p:cBhvr>
                                        <p:cTn id="26"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3</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Sören ist auf dem Arbeitsweg wegen Überschreitens der zulässigen Höchstgeschwindigkeit geblitzt worden. Er hat von der Polizei einen Bußgeldbescheid über 240 € erhalten, gegen den er Einspruch eingelegt hat. Da das Verfahren nicht eingestellt wurde, geht die Sache gerichtlich weiter.</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Straf-</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gerichts-barkeit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AG</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Tiergarten</a:t>
            </a: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3.</a:t>
            </a:r>
            <a:endParaRPr lang="de-DE" sz="2400" b="1" dirty="0"/>
          </a:p>
        </p:txBody>
      </p:sp>
    </p:spTree>
    <p:extLst>
      <p:ext uri="{BB962C8B-B14F-4D97-AF65-F5344CB8AC3E}">
        <p14:creationId xmlns:p14="http://schemas.microsoft.com/office/powerpoint/2010/main" val="314740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4</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Die Bank verlangt als Sicherheit für einen Kredit an den Grundstückseigentümer die Eintragung einer Grundschuld beim Grundbuchamt.</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Freiwillige-gerichts</a:t>
            </a: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Grundbuch</a:t>
            </a: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4</a:t>
            </a:r>
            <a:r>
              <a:rPr lang="de-DE" sz="2400" b="1" dirty="0" smtClean="0"/>
              <a:t>.</a:t>
            </a:r>
            <a:endParaRPr lang="de-DE" sz="2400" b="1" dirty="0"/>
          </a:p>
        </p:txBody>
      </p:sp>
    </p:spTree>
    <p:extLst>
      <p:ext uri="{BB962C8B-B14F-4D97-AF65-F5344CB8AC3E}">
        <p14:creationId xmlns:p14="http://schemas.microsoft.com/office/powerpoint/2010/main" val="227284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bg1">
                    <a:lumMod val="50000"/>
                  </a:schemeClr>
                </a:solidFill>
              </a:rPr>
              <a:t>5</a:t>
            </a: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Beate ist schwanger. Sie hat ihrem Arbeitgeber die Schwangerschaft noch nicht mitgeteilt, da erhält sie die Kündigung. Trotz Beates Protest und Hinweis auf den Kündigungsschutz nach dem Mutterschutzgesetz ist der Arbeitgeber nicht bereit, die Kündigung zurückzunehmen.</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besondereGerichts</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Arbeits-gericht</a:t>
            </a: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5.</a:t>
            </a:r>
            <a:endParaRPr lang="de-DE" sz="2400" b="1" dirty="0"/>
          </a:p>
        </p:txBody>
      </p:sp>
    </p:spTree>
    <p:extLst>
      <p:ext uri="{BB962C8B-B14F-4D97-AF65-F5344CB8AC3E}">
        <p14:creationId xmlns:p14="http://schemas.microsoft.com/office/powerpoint/2010/main" val="82366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6</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Die Eltern der 6jährigen Lilly wollen, dass Lilly statt der A-Schule in Neukölln die Z-Schule in Zehlendorf besuchen. Die Z-Schule lehnt ihre Aufnahme ab.</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besondereGerichts</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Verwaltungs.gericht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6</a:t>
            </a:r>
            <a:r>
              <a:rPr lang="de-DE" sz="2400" b="1" dirty="0" smtClean="0"/>
              <a:t>.</a:t>
            </a:r>
            <a:endParaRPr lang="de-DE" sz="2400" b="1" dirty="0"/>
          </a:p>
        </p:txBody>
      </p:sp>
      <p:sp>
        <p:nvSpPr>
          <p:cNvPr id="13" name="Gefaltete Ecke 12"/>
          <p:cNvSpPr/>
          <p:nvPr/>
        </p:nvSpPr>
        <p:spPr>
          <a:xfrm>
            <a:off x="8083400" y="3724797"/>
            <a:ext cx="1591064" cy="1572512"/>
          </a:xfrm>
          <a:prstGeom prst="foldedCorner">
            <a:avLst/>
          </a:prstGeom>
          <a:solidFill>
            <a:srgbClr val="E48CA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Bei Schule immer Verwaltung!!</a:t>
            </a:r>
          </a:p>
          <a:p>
            <a:pPr algn="ct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45182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7</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Tim hat seinen Job verloren und Arbeitslosengeld beantragt. Das Jobcenter hat seinen Antrag abgelehnt.</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besondereGerichts</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Sozial.</a:t>
            </a:r>
          </a:p>
          <a:p>
            <a:pPr algn="ctr"/>
            <a:r>
              <a:rPr lang="de-DE" sz="20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gericht</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7.</a:t>
            </a:r>
            <a:endParaRPr lang="de-DE" sz="2400" b="1" dirty="0"/>
          </a:p>
        </p:txBody>
      </p:sp>
    </p:spTree>
    <p:extLst>
      <p:ext uri="{BB962C8B-B14F-4D97-AF65-F5344CB8AC3E}">
        <p14:creationId xmlns:p14="http://schemas.microsoft.com/office/powerpoint/2010/main" val="4696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smtClean="0">
                <a:solidFill>
                  <a:schemeClr val="bg1">
                    <a:lumMod val="50000"/>
                  </a:schemeClr>
                </a:solidFill>
              </a:rPr>
              <a:t>8</a:t>
            </a:r>
            <a:endParaRPr lang="de-DE" sz="1400" dirty="0">
              <a:solidFill>
                <a:schemeClr val="bg1">
                  <a:lumMod val="50000"/>
                </a:schemeClr>
              </a:solidFill>
            </a:endParaRP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6088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smtClean="0"/>
              <a:t>David hat in betrunkenem Zustand mit seinem Motorrad die Fußgängerin Silke angefahren und schwer verletzt. Die Polizei nimmt die Ermittlungen auf. Außerdem will Silke von David Schadensersatz und Schmerzensgeld.</a:t>
            </a:r>
            <a:endParaRPr lang="de-DE" sz="2000" dirty="0"/>
          </a:p>
        </p:txBody>
      </p:sp>
      <p:sp>
        <p:nvSpPr>
          <p:cNvPr id="14" name="Gefaltete Ecke 13"/>
          <p:cNvSpPr/>
          <p:nvPr/>
        </p:nvSpPr>
        <p:spPr>
          <a:xfrm rot="21404483">
            <a:off x="1821072" y="3768746"/>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Straf-gerichts</a:t>
            </a: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3787625" y="3724796"/>
            <a:ext cx="1591064" cy="1572512"/>
          </a:xfrm>
          <a:prstGeom prst="foldedCorner">
            <a:avLst/>
          </a:prstGeom>
          <a:solidFill>
            <a:schemeClr val="tx2">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AG Tiergarten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8.</a:t>
            </a:r>
            <a:endParaRPr lang="de-DE" sz="2400" b="1" dirty="0"/>
          </a:p>
        </p:txBody>
      </p:sp>
      <p:sp>
        <p:nvSpPr>
          <p:cNvPr id="13" name="Gefaltete Ecke 12"/>
          <p:cNvSpPr/>
          <p:nvPr/>
        </p:nvSpPr>
        <p:spPr>
          <a:xfrm>
            <a:off x="6383187" y="3768746"/>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Zivilgericht</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(streitig=</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Schaden</a:t>
            </a:r>
          </a:p>
          <a:p>
            <a:pPr algn="ctr"/>
            <a:r>
              <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ersatz)</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6" name="Gefaltete Ecke 15"/>
          <p:cNvSpPr/>
          <p:nvPr/>
        </p:nvSpPr>
        <p:spPr>
          <a:xfrm>
            <a:off x="8607165" y="3812696"/>
            <a:ext cx="1591064" cy="1572512"/>
          </a:xfrm>
          <a:prstGeom prst="foldedCorner">
            <a:avLst/>
          </a:prstGeom>
          <a:solidFill>
            <a:srgbClr val="E48CA7"/>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AG Mitte</a:t>
            </a:r>
          </a:p>
          <a:p>
            <a:pPr algn="ct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(Sonder-zuständig-</a:t>
            </a:r>
            <a:r>
              <a:rPr lang="de-DE"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keit</a:t>
            </a:r>
            <a:r>
              <a:rPr lang="de-DE"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endParaRPr lang="de-DE"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702351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1000" fill="hold"/>
                                        <p:tgtEl>
                                          <p:spTgt spid="13"/>
                                        </p:tgtEl>
                                        <p:attrNameLst>
                                          <p:attrName>ppt_w</p:attrName>
                                        </p:attrNameLst>
                                      </p:cBhvr>
                                      <p:tavLst>
                                        <p:tav tm="0">
                                          <p:val>
                                            <p:fltVal val="0"/>
                                          </p:val>
                                        </p:tav>
                                        <p:tav tm="100000">
                                          <p:val>
                                            <p:strVal val="#ppt_w"/>
                                          </p:val>
                                        </p:tav>
                                      </p:tavLst>
                                    </p:anim>
                                    <p:anim calcmode="lin" valueType="num">
                                      <p:cBhvr>
                                        <p:cTn id="24" dur="1000" fill="hold"/>
                                        <p:tgtEl>
                                          <p:spTgt spid="13"/>
                                        </p:tgtEl>
                                        <p:attrNameLst>
                                          <p:attrName>ppt_h</p:attrName>
                                        </p:attrNameLst>
                                      </p:cBhvr>
                                      <p:tavLst>
                                        <p:tav tm="0">
                                          <p:val>
                                            <p:fltVal val="0"/>
                                          </p:val>
                                        </p:tav>
                                        <p:tav tm="100000">
                                          <p:val>
                                            <p:strVal val="#ppt_h"/>
                                          </p:val>
                                        </p:tav>
                                      </p:tavLst>
                                    </p:anim>
                                    <p:anim calcmode="lin" valueType="num">
                                      <p:cBhvr>
                                        <p:cTn id="25" dur="1000" fill="hold"/>
                                        <p:tgtEl>
                                          <p:spTgt spid="13"/>
                                        </p:tgtEl>
                                        <p:attrNameLst>
                                          <p:attrName>style.rotation</p:attrName>
                                        </p:attrNameLst>
                                      </p:cBhvr>
                                      <p:tavLst>
                                        <p:tav tm="0">
                                          <p:val>
                                            <p:fltVal val="90"/>
                                          </p:val>
                                        </p:tav>
                                        <p:tav tm="100000">
                                          <p:val>
                                            <p:fltVal val="0"/>
                                          </p:val>
                                        </p:tav>
                                      </p:tavLst>
                                    </p:anim>
                                    <p:animEffect transition="in" filter="fade">
                                      <p:cBhvr>
                                        <p:cTn id="26" dur="1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1000" fill="hold"/>
                                        <p:tgtEl>
                                          <p:spTgt spid="16"/>
                                        </p:tgtEl>
                                        <p:attrNameLst>
                                          <p:attrName>ppt_w</p:attrName>
                                        </p:attrNameLst>
                                      </p:cBhvr>
                                      <p:tavLst>
                                        <p:tav tm="0">
                                          <p:val>
                                            <p:fltVal val="0"/>
                                          </p:val>
                                        </p:tav>
                                        <p:tav tm="100000">
                                          <p:val>
                                            <p:strVal val="#ppt_w"/>
                                          </p:val>
                                        </p:tav>
                                      </p:tavLst>
                                    </p:anim>
                                    <p:anim calcmode="lin" valueType="num">
                                      <p:cBhvr>
                                        <p:cTn id="32" dur="1000" fill="hold"/>
                                        <p:tgtEl>
                                          <p:spTgt spid="16"/>
                                        </p:tgtEl>
                                        <p:attrNameLst>
                                          <p:attrName>ppt_h</p:attrName>
                                        </p:attrNameLst>
                                      </p:cBhvr>
                                      <p:tavLst>
                                        <p:tav tm="0">
                                          <p:val>
                                            <p:fltVal val="0"/>
                                          </p:val>
                                        </p:tav>
                                        <p:tav tm="100000">
                                          <p:val>
                                            <p:strVal val="#ppt_h"/>
                                          </p:val>
                                        </p:tav>
                                      </p:tavLst>
                                    </p:anim>
                                    <p:anim calcmode="lin" valueType="num">
                                      <p:cBhvr>
                                        <p:cTn id="33" dur="1000" fill="hold"/>
                                        <p:tgtEl>
                                          <p:spTgt spid="16"/>
                                        </p:tgtEl>
                                        <p:attrNameLst>
                                          <p:attrName>style.rotation</p:attrName>
                                        </p:attrNameLst>
                                      </p:cBhvr>
                                      <p:tavLst>
                                        <p:tav tm="0">
                                          <p:val>
                                            <p:fltVal val="90"/>
                                          </p:val>
                                        </p:tav>
                                        <p:tav tm="100000">
                                          <p:val>
                                            <p:fltVal val="0"/>
                                          </p:val>
                                        </p:tav>
                                      </p:tavLst>
                                    </p:anim>
                                    <p:animEffect transition="in" filter="fade">
                                      <p:cBhvr>
                                        <p:cTn id="3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3"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0" y="6561222"/>
            <a:ext cx="914400" cy="29677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solidFill>
                  <a:schemeClr val="bg1">
                    <a:lumMod val="50000"/>
                  </a:schemeClr>
                </a:solidFill>
              </a:rPr>
              <a:t>9</a:t>
            </a:r>
          </a:p>
        </p:txBody>
      </p:sp>
      <p:sp>
        <p:nvSpPr>
          <p:cNvPr id="6" name="Rechteck 5"/>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de-DE" dirty="0" smtClean="0">
                <a:solidFill>
                  <a:schemeClr val="tx1"/>
                </a:solidFill>
              </a:rPr>
              <a:t>KG-Ref.AF Carus</a:t>
            </a:r>
            <a:endParaRPr lang="de-DE" dirty="0">
              <a:solidFill>
                <a:schemeClr val="tx1"/>
              </a:solidFill>
            </a:endParaRPr>
          </a:p>
        </p:txBody>
      </p:sp>
      <p:sp>
        <p:nvSpPr>
          <p:cNvPr id="5" name="Abgerundetes Rechteck 4"/>
          <p:cNvSpPr/>
          <p:nvPr/>
        </p:nvSpPr>
        <p:spPr>
          <a:xfrm>
            <a:off x="2398791" y="736854"/>
            <a:ext cx="6986510" cy="406427"/>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t>Wiederholungsübung</a:t>
            </a:r>
            <a:endParaRPr lang="de-DE" sz="2400" dirty="0"/>
          </a:p>
        </p:txBody>
      </p:sp>
      <p:sp>
        <p:nvSpPr>
          <p:cNvPr id="20" name="Abgerundetes Rechteck 19"/>
          <p:cNvSpPr/>
          <p:nvPr/>
        </p:nvSpPr>
        <p:spPr>
          <a:xfrm>
            <a:off x="2784328" y="136779"/>
            <a:ext cx="5972175" cy="600075"/>
          </a:xfrm>
          <a:prstGeom prst="roundRect">
            <a:avLst/>
          </a:prstGeom>
          <a:solidFill>
            <a:schemeClr val="accent4">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dirty="0" smtClean="0"/>
              <a:t>Geschäftsgang</a:t>
            </a:r>
            <a:endParaRPr lang="de-DE" sz="3200" dirty="0"/>
          </a:p>
        </p:txBody>
      </p:sp>
      <p:sp>
        <p:nvSpPr>
          <p:cNvPr id="11" name="Gefaltete Ecke 10"/>
          <p:cNvSpPr/>
          <p:nvPr/>
        </p:nvSpPr>
        <p:spPr>
          <a:xfrm rot="21404483">
            <a:off x="521059" y="357025"/>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Übung-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Ü002</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2" name="Abgerundetes Rechteck 1"/>
          <p:cNvSpPr/>
          <p:nvPr/>
        </p:nvSpPr>
        <p:spPr>
          <a:xfrm>
            <a:off x="2041603" y="1743356"/>
            <a:ext cx="7902497" cy="125701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DE" sz="2000"/>
              <a:t>Die Kinder des verstorbenen Willi Schulz wollen einen Erbschein beantragen.</a:t>
            </a:r>
          </a:p>
        </p:txBody>
      </p:sp>
      <p:sp>
        <p:nvSpPr>
          <p:cNvPr id="14" name="Gefaltete Ecke 13"/>
          <p:cNvSpPr/>
          <p:nvPr/>
        </p:nvSpPr>
        <p:spPr>
          <a:xfrm rot="21404483">
            <a:off x="3203251" y="3724797"/>
            <a:ext cx="1591064" cy="1572512"/>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freiwilligeGerichts</a:t>
            </a:r>
            <a:endPar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t>
            </a: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barkeit</a:t>
            </a:r>
          </a:p>
          <a:p>
            <a:pPr algn="ct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5" name="Gefaltete Ecke 14"/>
          <p:cNvSpPr/>
          <p:nvPr/>
        </p:nvSpPr>
        <p:spPr>
          <a:xfrm>
            <a:off x="5373538" y="3768747"/>
            <a:ext cx="1591064" cy="1572512"/>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Nachlass</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12" name="Flussdiagramm: Verbinder 11"/>
          <p:cNvSpPr/>
          <p:nvPr/>
        </p:nvSpPr>
        <p:spPr>
          <a:xfrm>
            <a:off x="1399802" y="2017502"/>
            <a:ext cx="755728" cy="714375"/>
          </a:xfrm>
          <a:prstGeom prst="flowChartConnector">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9</a:t>
            </a:r>
            <a:r>
              <a:rPr lang="de-DE" sz="2400" b="1" dirty="0" smtClean="0"/>
              <a:t>.</a:t>
            </a:r>
            <a:endParaRPr lang="de-DE" sz="2400" b="1" dirty="0"/>
          </a:p>
        </p:txBody>
      </p:sp>
    </p:spTree>
    <p:extLst>
      <p:ext uri="{BB962C8B-B14F-4D97-AF65-F5344CB8AC3E}">
        <p14:creationId xmlns:p14="http://schemas.microsoft.com/office/powerpoint/2010/main" val="3668229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1000" fill="hold"/>
                                        <p:tgtEl>
                                          <p:spTgt spid="15"/>
                                        </p:tgtEl>
                                        <p:attrNameLst>
                                          <p:attrName>ppt_w</p:attrName>
                                        </p:attrNameLst>
                                      </p:cBhvr>
                                      <p:tavLst>
                                        <p:tav tm="0">
                                          <p:val>
                                            <p:fltVal val="0"/>
                                          </p:val>
                                        </p:tav>
                                        <p:tav tm="100000">
                                          <p:val>
                                            <p:strVal val="#ppt_w"/>
                                          </p:val>
                                        </p:tav>
                                      </p:tavLst>
                                    </p:anim>
                                    <p:anim calcmode="lin" valueType="num">
                                      <p:cBhvr>
                                        <p:cTn id="16" dur="1000" fill="hold"/>
                                        <p:tgtEl>
                                          <p:spTgt spid="15"/>
                                        </p:tgtEl>
                                        <p:attrNameLst>
                                          <p:attrName>ppt_h</p:attrName>
                                        </p:attrNameLst>
                                      </p:cBhvr>
                                      <p:tavLst>
                                        <p:tav tm="0">
                                          <p:val>
                                            <p:fltVal val="0"/>
                                          </p:val>
                                        </p:tav>
                                        <p:tav tm="100000">
                                          <p:val>
                                            <p:strVal val="#ppt_h"/>
                                          </p:val>
                                        </p:tav>
                                      </p:tavLst>
                                    </p:anim>
                                    <p:anim calcmode="lin" valueType="num">
                                      <p:cBhvr>
                                        <p:cTn id="17" dur="1000" fill="hold"/>
                                        <p:tgtEl>
                                          <p:spTgt spid="15"/>
                                        </p:tgtEl>
                                        <p:attrNameLst>
                                          <p:attrName>style.rotation</p:attrName>
                                        </p:attrNameLst>
                                      </p:cBhvr>
                                      <p:tavLst>
                                        <p:tav tm="0">
                                          <p:val>
                                            <p:fltVal val="90"/>
                                          </p:val>
                                        </p:tav>
                                        <p:tav tm="100000">
                                          <p:val>
                                            <p:fltVal val="0"/>
                                          </p:val>
                                        </p:tav>
                                      </p:tavLst>
                                    </p:anim>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407</Words>
  <Application>Microsoft Office PowerPoint</Application>
  <PresentationFormat>Breitbild</PresentationFormat>
  <Paragraphs>158</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5</cp:revision>
  <dcterms:created xsi:type="dcterms:W3CDTF">2023-07-31T12:47:08Z</dcterms:created>
  <dcterms:modified xsi:type="dcterms:W3CDTF">2023-09-14T09:04:30Z</dcterms:modified>
</cp:coreProperties>
</file>