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5" r:id="rId9"/>
    <p:sldId id="264" r:id="rId10"/>
    <p:sldId id="266" r:id="rId11"/>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48CA7"/>
    <a:srgbClr val="D95D8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showGuides="1">
      <p:cViewPr varScale="1">
        <p:scale>
          <a:sx n="123" d="100"/>
          <a:sy n="123" d="100"/>
        </p:scale>
        <p:origin x="114" y="28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B7C5D555-9BB7-4286-B18F-86061CCF36FD}" type="datetimeFigureOut">
              <a:rPr lang="de-DE" smtClean="0"/>
              <a:t>14.09.2023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0DFB9B7-7AD4-411B-892E-F8D257AD3278}" type="slidenum">
              <a:rPr lang="de-DE" smtClean="0"/>
              <a:t>‹Nr.›</a:t>
            </a:fld>
            <a:endParaRPr lang="de-DE"/>
          </a:p>
        </p:txBody>
      </p:sp>
    </p:spTree>
    <p:extLst>
      <p:ext uri="{BB962C8B-B14F-4D97-AF65-F5344CB8AC3E}">
        <p14:creationId xmlns:p14="http://schemas.microsoft.com/office/powerpoint/2010/main" val="3587567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B7C5D555-9BB7-4286-B18F-86061CCF36FD}" type="datetimeFigureOut">
              <a:rPr lang="de-DE" smtClean="0"/>
              <a:t>14.09.2023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0DFB9B7-7AD4-411B-892E-F8D257AD3278}" type="slidenum">
              <a:rPr lang="de-DE" smtClean="0"/>
              <a:t>‹Nr.›</a:t>
            </a:fld>
            <a:endParaRPr lang="de-DE"/>
          </a:p>
        </p:txBody>
      </p:sp>
    </p:spTree>
    <p:extLst>
      <p:ext uri="{BB962C8B-B14F-4D97-AF65-F5344CB8AC3E}">
        <p14:creationId xmlns:p14="http://schemas.microsoft.com/office/powerpoint/2010/main" val="3827962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B7C5D555-9BB7-4286-B18F-86061CCF36FD}" type="datetimeFigureOut">
              <a:rPr lang="de-DE" smtClean="0"/>
              <a:t>14.09.2023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0DFB9B7-7AD4-411B-892E-F8D257AD3278}" type="slidenum">
              <a:rPr lang="de-DE" smtClean="0"/>
              <a:t>‹Nr.›</a:t>
            </a:fld>
            <a:endParaRPr lang="de-DE"/>
          </a:p>
        </p:txBody>
      </p:sp>
    </p:spTree>
    <p:extLst>
      <p:ext uri="{BB962C8B-B14F-4D97-AF65-F5344CB8AC3E}">
        <p14:creationId xmlns:p14="http://schemas.microsoft.com/office/powerpoint/2010/main" val="2968278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B7C5D555-9BB7-4286-B18F-86061CCF36FD}" type="datetimeFigureOut">
              <a:rPr lang="de-DE" smtClean="0"/>
              <a:t>14.09.2023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0DFB9B7-7AD4-411B-892E-F8D257AD3278}" type="slidenum">
              <a:rPr lang="de-DE" smtClean="0"/>
              <a:t>‹Nr.›</a:t>
            </a:fld>
            <a:endParaRPr lang="de-DE"/>
          </a:p>
        </p:txBody>
      </p:sp>
    </p:spTree>
    <p:extLst>
      <p:ext uri="{BB962C8B-B14F-4D97-AF65-F5344CB8AC3E}">
        <p14:creationId xmlns:p14="http://schemas.microsoft.com/office/powerpoint/2010/main" val="743008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B7C5D555-9BB7-4286-B18F-86061CCF36FD}" type="datetimeFigureOut">
              <a:rPr lang="de-DE" smtClean="0"/>
              <a:t>14.09.2023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0DFB9B7-7AD4-411B-892E-F8D257AD3278}" type="slidenum">
              <a:rPr lang="de-DE" smtClean="0"/>
              <a:t>‹Nr.›</a:t>
            </a:fld>
            <a:endParaRPr lang="de-DE"/>
          </a:p>
        </p:txBody>
      </p:sp>
    </p:spTree>
    <p:extLst>
      <p:ext uri="{BB962C8B-B14F-4D97-AF65-F5344CB8AC3E}">
        <p14:creationId xmlns:p14="http://schemas.microsoft.com/office/powerpoint/2010/main" val="4044464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B7C5D555-9BB7-4286-B18F-86061CCF36FD}" type="datetimeFigureOut">
              <a:rPr lang="de-DE" smtClean="0"/>
              <a:t>14.09.2023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0DFB9B7-7AD4-411B-892E-F8D257AD3278}" type="slidenum">
              <a:rPr lang="de-DE" smtClean="0"/>
              <a:t>‹Nr.›</a:t>
            </a:fld>
            <a:endParaRPr lang="de-DE"/>
          </a:p>
        </p:txBody>
      </p:sp>
    </p:spTree>
    <p:extLst>
      <p:ext uri="{BB962C8B-B14F-4D97-AF65-F5344CB8AC3E}">
        <p14:creationId xmlns:p14="http://schemas.microsoft.com/office/powerpoint/2010/main" val="3617857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B7C5D555-9BB7-4286-B18F-86061CCF36FD}" type="datetimeFigureOut">
              <a:rPr lang="de-DE" smtClean="0"/>
              <a:t>14.09.2023</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10DFB9B7-7AD4-411B-892E-F8D257AD3278}" type="slidenum">
              <a:rPr lang="de-DE" smtClean="0"/>
              <a:t>‹Nr.›</a:t>
            </a:fld>
            <a:endParaRPr lang="de-DE"/>
          </a:p>
        </p:txBody>
      </p:sp>
    </p:spTree>
    <p:extLst>
      <p:ext uri="{BB962C8B-B14F-4D97-AF65-F5344CB8AC3E}">
        <p14:creationId xmlns:p14="http://schemas.microsoft.com/office/powerpoint/2010/main" val="268993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B7C5D555-9BB7-4286-B18F-86061CCF36FD}" type="datetimeFigureOut">
              <a:rPr lang="de-DE" smtClean="0"/>
              <a:t>14.09.2023</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10DFB9B7-7AD4-411B-892E-F8D257AD3278}" type="slidenum">
              <a:rPr lang="de-DE" smtClean="0"/>
              <a:t>‹Nr.›</a:t>
            </a:fld>
            <a:endParaRPr lang="de-DE"/>
          </a:p>
        </p:txBody>
      </p:sp>
    </p:spTree>
    <p:extLst>
      <p:ext uri="{BB962C8B-B14F-4D97-AF65-F5344CB8AC3E}">
        <p14:creationId xmlns:p14="http://schemas.microsoft.com/office/powerpoint/2010/main" val="1409792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B7C5D555-9BB7-4286-B18F-86061CCF36FD}" type="datetimeFigureOut">
              <a:rPr lang="de-DE" smtClean="0"/>
              <a:t>14.09.2023</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10DFB9B7-7AD4-411B-892E-F8D257AD3278}" type="slidenum">
              <a:rPr lang="de-DE" smtClean="0"/>
              <a:t>‹Nr.›</a:t>
            </a:fld>
            <a:endParaRPr lang="de-DE"/>
          </a:p>
        </p:txBody>
      </p:sp>
    </p:spTree>
    <p:extLst>
      <p:ext uri="{BB962C8B-B14F-4D97-AF65-F5344CB8AC3E}">
        <p14:creationId xmlns:p14="http://schemas.microsoft.com/office/powerpoint/2010/main" val="741579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B7C5D555-9BB7-4286-B18F-86061CCF36FD}" type="datetimeFigureOut">
              <a:rPr lang="de-DE" smtClean="0"/>
              <a:t>14.09.2023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0DFB9B7-7AD4-411B-892E-F8D257AD3278}" type="slidenum">
              <a:rPr lang="de-DE" smtClean="0"/>
              <a:t>‹Nr.›</a:t>
            </a:fld>
            <a:endParaRPr lang="de-DE"/>
          </a:p>
        </p:txBody>
      </p:sp>
    </p:spTree>
    <p:extLst>
      <p:ext uri="{BB962C8B-B14F-4D97-AF65-F5344CB8AC3E}">
        <p14:creationId xmlns:p14="http://schemas.microsoft.com/office/powerpoint/2010/main" val="406722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B7C5D555-9BB7-4286-B18F-86061CCF36FD}" type="datetimeFigureOut">
              <a:rPr lang="de-DE" smtClean="0"/>
              <a:t>14.09.2023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0DFB9B7-7AD4-411B-892E-F8D257AD3278}" type="slidenum">
              <a:rPr lang="de-DE" smtClean="0"/>
              <a:t>‹Nr.›</a:t>
            </a:fld>
            <a:endParaRPr lang="de-DE"/>
          </a:p>
        </p:txBody>
      </p:sp>
    </p:spTree>
    <p:extLst>
      <p:ext uri="{BB962C8B-B14F-4D97-AF65-F5344CB8AC3E}">
        <p14:creationId xmlns:p14="http://schemas.microsoft.com/office/powerpoint/2010/main" val="13260537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C5D555-9BB7-4286-B18F-86061CCF36FD}" type="datetimeFigureOut">
              <a:rPr lang="de-DE" smtClean="0"/>
              <a:t>14.09.2023</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DFB9B7-7AD4-411B-892E-F8D257AD3278}" type="slidenum">
              <a:rPr lang="de-DE" smtClean="0"/>
              <a:t>‹Nr.›</a:t>
            </a:fld>
            <a:endParaRPr lang="de-DE"/>
          </a:p>
        </p:txBody>
      </p:sp>
    </p:spTree>
    <p:extLst>
      <p:ext uri="{BB962C8B-B14F-4D97-AF65-F5344CB8AC3E}">
        <p14:creationId xmlns:p14="http://schemas.microsoft.com/office/powerpoint/2010/main" val="11857238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a:solidFill>
                  <a:schemeClr val="bg1">
                    <a:lumMod val="50000"/>
                  </a:schemeClr>
                </a:solidFill>
              </a:rPr>
              <a:t>1</a:t>
            </a: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398791" y="736854"/>
            <a:ext cx="6986510" cy="406427"/>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t>Wiederholungsübung</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11" name="Gefaltete Ecke 10"/>
          <p:cNvSpPr/>
          <p:nvPr/>
        </p:nvSpPr>
        <p:spPr>
          <a:xfrm rot="21404483">
            <a:off x="521059" y="357025"/>
            <a:ext cx="1591064" cy="1572512"/>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Übung-</a:t>
            </a:r>
          </a:p>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Ü002</a:t>
            </a:r>
          </a:p>
          <a:p>
            <a:pPr algn="ct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2" name="Abgerundetes Rechteck 1"/>
          <p:cNvSpPr/>
          <p:nvPr/>
        </p:nvSpPr>
        <p:spPr>
          <a:xfrm>
            <a:off x="2041603" y="1940066"/>
            <a:ext cx="7902497" cy="91440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de-DE" sz="2000"/>
              <a:t>Kathrin hat sich von Ihren Ersparnissen einen Fiat 500 gekauft. Im Kfz-Steuerbescheid wurden zu viele Steuer berechnet.</a:t>
            </a:r>
          </a:p>
        </p:txBody>
      </p:sp>
      <p:sp>
        <p:nvSpPr>
          <p:cNvPr id="14" name="Gefaltete Ecke 13"/>
          <p:cNvSpPr/>
          <p:nvPr/>
        </p:nvSpPr>
        <p:spPr>
          <a:xfrm rot="21404483">
            <a:off x="3670922" y="3396186"/>
            <a:ext cx="1591064" cy="157251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Besondere</a:t>
            </a:r>
          </a:p>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Gerichts-barkeit</a:t>
            </a:r>
          </a:p>
          <a:p>
            <a:pPr algn="ct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5" name="Gefaltete Ecke 14"/>
          <p:cNvSpPr/>
          <p:nvPr/>
        </p:nvSpPr>
        <p:spPr>
          <a:xfrm rot="229735">
            <a:off x="6331308" y="3375032"/>
            <a:ext cx="1591064" cy="1572512"/>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Finanz-gericht</a:t>
            </a:r>
          </a:p>
          <a:p>
            <a:pPr algn="ct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4" name="Flussdiagramm: Verbinder 3"/>
          <p:cNvSpPr/>
          <p:nvPr/>
        </p:nvSpPr>
        <p:spPr>
          <a:xfrm>
            <a:off x="1399802" y="2017502"/>
            <a:ext cx="755728" cy="714375"/>
          </a:xfrm>
          <a:prstGeom prst="flowChartConnector">
            <a:avLst/>
          </a:prstGeom>
          <a:solidFill>
            <a:schemeClr val="accent2">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1.</a:t>
            </a:r>
            <a:endParaRPr lang="de-DE" sz="2400" b="1" dirty="0"/>
          </a:p>
        </p:txBody>
      </p:sp>
    </p:spTree>
    <p:extLst>
      <p:ext uri="{BB962C8B-B14F-4D97-AF65-F5344CB8AC3E}">
        <p14:creationId xmlns:p14="http://schemas.microsoft.com/office/powerpoint/2010/main" val="4205346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1000" fill="hold"/>
                                        <p:tgtEl>
                                          <p:spTgt spid="14"/>
                                        </p:tgtEl>
                                        <p:attrNameLst>
                                          <p:attrName>ppt_w</p:attrName>
                                        </p:attrNameLst>
                                      </p:cBhvr>
                                      <p:tavLst>
                                        <p:tav tm="0">
                                          <p:val>
                                            <p:fltVal val="0"/>
                                          </p:val>
                                        </p:tav>
                                        <p:tav tm="100000">
                                          <p:val>
                                            <p:strVal val="#ppt_w"/>
                                          </p:val>
                                        </p:tav>
                                      </p:tavLst>
                                    </p:anim>
                                    <p:anim calcmode="lin" valueType="num">
                                      <p:cBhvr>
                                        <p:cTn id="8" dur="1000" fill="hold"/>
                                        <p:tgtEl>
                                          <p:spTgt spid="14"/>
                                        </p:tgtEl>
                                        <p:attrNameLst>
                                          <p:attrName>ppt_h</p:attrName>
                                        </p:attrNameLst>
                                      </p:cBhvr>
                                      <p:tavLst>
                                        <p:tav tm="0">
                                          <p:val>
                                            <p:fltVal val="0"/>
                                          </p:val>
                                        </p:tav>
                                        <p:tav tm="100000">
                                          <p:val>
                                            <p:strVal val="#ppt_h"/>
                                          </p:val>
                                        </p:tav>
                                      </p:tavLst>
                                    </p:anim>
                                    <p:anim calcmode="lin" valueType="num">
                                      <p:cBhvr>
                                        <p:cTn id="9" dur="1000" fill="hold"/>
                                        <p:tgtEl>
                                          <p:spTgt spid="14"/>
                                        </p:tgtEl>
                                        <p:attrNameLst>
                                          <p:attrName>style.rotation</p:attrName>
                                        </p:attrNameLst>
                                      </p:cBhvr>
                                      <p:tavLst>
                                        <p:tav tm="0">
                                          <p:val>
                                            <p:fltVal val="90"/>
                                          </p:val>
                                        </p:tav>
                                        <p:tav tm="100000">
                                          <p:val>
                                            <p:fltVal val="0"/>
                                          </p:val>
                                        </p:tav>
                                      </p:tavLst>
                                    </p:anim>
                                    <p:animEffect transition="in" filter="fade">
                                      <p:cBhvr>
                                        <p:cTn id="10" dur="1000"/>
                                        <p:tgtEl>
                                          <p:spTgt spid="14"/>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p:cTn id="15" dur="1000" fill="hold"/>
                                        <p:tgtEl>
                                          <p:spTgt spid="15"/>
                                        </p:tgtEl>
                                        <p:attrNameLst>
                                          <p:attrName>ppt_w</p:attrName>
                                        </p:attrNameLst>
                                      </p:cBhvr>
                                      <p:tavLst>
                                        <p:tav tm="0">
                                          <p:val>
                                            <p:fltVal val="0"/>
                                          </p:val>
                                        </p:tav>
                                        <p:tav tm="100000">
                                          <p:val>
                                            <p:strVal val="#ppt_w"/>
                                          </p:val>
                                        </p:tav>
                                      </p:tavLst>
                                    </p:anim>
                                    <p:anim calcmode="lin" valueType="num">
                                      <p:cBhvr>
                                        <p:cTn id="16" dur="1000" fill="hold"/>
                                        <p:tgtEl>
                                          <p:spTgt spid="15"/>
                                        </p:tgtEl>
                                        <p:attrNameLst>
                                          <p:attrName>ppt_h</p:attrName>
                                        </p:attrNameLst>
                                      </p:cBhvr>
                                      <p:tavLst>
                                        <p:tav tm="0">
                                          <p:val>
                                            <p:fltVal val="0"/>
                                          </p:val>
                                        </p:tav>
                                        <p:tav tm="100000">
                                          <p:val>
                                            <p:strVal val="#ppt_h"/>
                                          </p:val>
                                        </p:tav>
                                      </p:tavLst>
                                    </p:anim>
                                    <p:anim calcmode="lin" valueType="num">
                                      <p:cBhvr>
                                        <p:cTn id="17" dur="1000" fill="hold"/>
                                        <p:tgtEl>
                                          <p:spTgt spid="15"/>
                                        </p:tgtEl>
                                        <p:attrNameLst>
                                          <p:attrName>style.rotation</p:attrName>
                                        </p:attrNameLst>
                                      </p:cBhvr>
                                      <p:tavLst>
                                        <p:tav tm="0">
                                          <p:val>
                                            <p:fltVal val="90"/>
                                          </p:val>
                                        </p:tav>
                                        <p:tav tm="100000">
                                          <p:val>
                                            <p:fltVal val="0"/>
                                          </p:val>
                                        </p:tav>
                                      </p:tavLst>
                                    </p:anim>
                                    <p:animEffect transition="in" filter="fade">
                                      <p:cBhvr>
                                        <p:cTn id="18"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a:solidFill>
                  <a:schemeClr val="bg1">
                    <a:lumMod val="50000"/>
                  </a:schemeClr>
                </a:solidFill>
              </a:rPr>
              <a:t>9</a:t>
            </a: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398791" y="736854"/>
            <a:ext cx="6986510" cy="406427"/>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t>Wiederholungsübung</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11" name="Gefaltete Ecke 10"/>
          <p:cNvSpPr/>
          <p:nvPr/>
        </p:nvSpPr>
        <p:spPr>
          <a:xfrm rot="21404483">
            <a:off x="521059" y="357025"/>
            <a:ext cx="1591064" cy="1572512"/>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Übung-</a:t>
            </a:r>
          </a:p>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Ü002</a:t>
            </a:r>
          </a:p>
          <a:p>
            <a:pPr algn="ct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2" name="Abgerundetes Rechteck 1"/>
          <p:cNvSpPr/>
          <p:nvPr/>
        </p:nvSpPr>
        <p:spPr>
          <a:xfrm>
            <a:off x="2041603" y="1743356"/>
            <a:ext cx="7902497" cy="16088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de-DE" sz="2000"/>
              <a:t>Das Land Berlin hat ein absolutes Rauchverbot in Gaststätten verhängt. Der Inhaber eines Schischa-Cafés sieht seine Existenz bedroht.</a:t>
            </a:r>
          </a:p>
        </p:txBody>
      </p:sp>
      <p:sp>
        <p:nvSpPr>
          <p:cNvPr id="12" name="Flussdiagramm: Verbinder 11"/>
          <p:cNvSpPr/>
          <p:nvPr/>
        </p:nvSpPr>
        <p:spPr>
          <a:xfrm>
            <a:off x="1272219" y="1989586"/>
            <a:ext cx="871911" cy="758390"/>
          </a:xfrm>
          <a:prstGeom prst="flowChartConnector">
            <a:avLst/>
          </a:prstGeom>
          <a:solidFill>
            <a:schemeClr val="accent2">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10.</a:t>
            </a:r>
            <a:endParaRPr lang="de-DE" sz="2400" b="1" dirty="0"/>
          </a:p>
        </p:txBody>
      </p:sp>
      <p:sp>
        <p:nvSpPr>
          <p:cNvPr id="16" name="Gefaltete Ecke 15"/>
          <p:cNvSpPr/>
          <p:nvPr/>
        </p:nvSpPr>
        <p:spPr>
          <a:xfrm>
            <a:off x="7920542" y="3823830"/>
            <a:ext cx="1591064" cy="1572512"/>
          </a:xfrm>
          <a:prstGeom prst="foldedCorner">
            <a:avLst/>
          </a:prstGeom>
          <a:solidFill>
            <a:srgbClr val="E48CA7"/>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Wenn die Stadt etwas macht immer Verwaltung</a:t>
            </a:r>
            <a:endPar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7" name="Gefaltete Ecke 16"/>
          <p:cNvSpPr/>
          <p:nvPr/>
        </p:nvSpPr>
        <p:spPr>
          <a:xfrm rot="21404483">
            <a:off x="1987595" y="3856646"/>
            <a:ext cx="1591064" cy="157251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400" b="1" dirty="0" err="1"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besondereGerichts</a:t>
            </a:r>
            <a:endPar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t>
            </a: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barkeit</a:t>
            </a:r>
          </a:p>
          <a:p>
            <a:pPr algn="ct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8" name="Gefaltete Ecke 17"/>
          <p:cNvSpPr/>
          <p:nvPr/>
        </p:nvSpPr>
        <p:spPr>
          <a:xfrm>
            <a:off x="5373538" y="3768747"/>
            <a:ext cx="1591064" cy="1572512"/>
          </a:xfrm>
          <a:prstGeom prst="foldedCorner">
            <a:avLst/>
          </a:prstGeom>
          <a:solidFill>
            <a:schemeClr val="tx2">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err="1"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Verwaltungs.gericht</a:t>
            </a: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3613504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1000" fill="hold"/>
                                        <p:tgtEl>
                                          <p:spTgt spid="16"/>
                                        </p:tgtEl>
                                        <p:attrNameLst>
                                          <p:attrName>ppt_w</p:attrName>
                                        </p:attrNameLst>
                                      </p:cBhvr>
                                      <p:tavLst>
                                        <p:tav tm="0">
                                          <p:val>
                                            <p:fltVal val="0"/>
                                          </p:val>
                                        </p:tav>
                                        <p:tav tm="100000">
                                          <p:val>
                                            <p:strVal val="#ppt_w"/>
                                          </p:val>
                                        </p:tav>
                                      </p:tavLst>
                                    </p:anim>
                                    <p:anim calcmode="lin" valueType="num">
                                      <p:cBhvr>
                                        <p:cTn id="8" dur="1000" fill="hold"/>
                                        <p:tgtEl>
                                          <p:spTgt spid="16"/>
                                        </p:tgtEl>
                                        <p:attrNameLst>
                                          <p:attrName>ppt_h</p:attrName>
                                        </p:attrNameLst>
                                      </p:cBhvr>
                                      <p:tavLst>
                                        <p:tav tm="0">
                                          <p:val>
                                            <p:fltVal val="0"/>
                                          </p:val>
                                        </p:tav>
                                        <p:tav tm="100000">
                                          <p:val>
                                            <p:strVal val="#ppt_h"/>
                                          </p:val>
                                        </p:tav>
                                      </p:tavLst>
                                    </p:anim>
                                    <p:anim calcmode="lin" valueType="num">
                                      <p:cBhvr>
                                        <p:cTn id="9" dur="1000" fill="hold"/>
                                        <p:tgtEl>
                                          <p:spTgt spid="16"/>
                                        </p:tgtEl>
                                        <p:attrNameLst>
                                          <p:attrName>style.rotation</p:attrName>
                                        </p:attrNameLst>
                                      </p:cBhvr>
                                      <p:tavLst>
                                        <p:tav tm="0">
                                          <p:val>
                                            <p:fltVal val="90"/>
                                          </p:val>
                                        </p:tav>
                                        <p:tav tm="100000">
                                          <p:val>
                                            <p:fltVal val="0"/>
                                          </p:val>
                                        </p:tav>
                                      </p:tavLst>
                                    </p:anim>
                                    <p:animEffect transition="in" filter="fade">
                                      <p:cBhvr>
                                        <p:cTn id="10" dur="1000"/>
                                        <p:tgtEl>
                                          <p:spTgt spid="16"/>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anim calcmode="lin" valueType="num">
                                      <p:cBhvr>
                                        <p:cTn id="15" dur="1000" fill="hold"/>
                                        <p:tgtEl>
                                          <p:spTgt spid="17"/>
                                        </p:tgtEl>
                                        <p:attrNameLst>
                                          <p:attrName>ppt_w</p:attrName>
                                        </p:attrNameLst>
                                      </p:cBhvr>
                                      <p:tavLst>
                                        <p:tav tm="0">
                                          <p:val>
                                            <p:fltVal val="0"/>
                                          </p:val>
                                        </p:tav>
                                        <p:tav tm="100000">
                                          <p:val>
                                            <p:strVal val="#ppt_w"/>
                                          </p:val>
                                        </p:tav>
                                      </p:tavLst>
                                    </p:anim>
                                    <p:anim calcmode="lin" valueType="num">
                                      <p:cBhvr>
                                        <p:cTn id="16" dur="1000" fill="hold"/>
                                        <p:tgtEl>
                                          <p:spTgt spid="17"/>
                                        </p:tgtEl>
                                        <p:attrNameLst>
                                          <p:attrName>ppt_h</p:attrName>
                                        </p:attrNameLst>
                                      </p:cBhvr>
                                      <p:tavLst>
                                        <p:tav tm="0">
                                          <p:val>
                                            <p:fltVal val="0"/>
                                          </p:val>
                                        </p:tav>
                                        <p:tav tm="100000">
                                          <p:val>
                                            <p:strVal val="#ppt_h"/>
                                          </p:val>
                                        </p:tav>
                                      </p:tavLst>
                                    </p:anim>
                                    <p:anim calcmode="lin" valueType="num">
                                      <p:cBhvr>
                                        <p:cTn id="17" dur="1000" fill="hold"/>
                                        <p:tgtEl>
                                          <p:spTgt spid="17"/>
                                        </p:tgtEl>
                                        <p:attrNameLst>
                                          <p:attrName>style.rotation</p:attrName>
                                        </p:attrNameLst>
                                      </p:cBhvr>
                                      <p:tavLst>
                                        <p:tav tm="0">
                                          <p:val>
                                            <p:fltVal val="90"/>
                                          </p:val>
                                        </p:tav>
                                        <p:tav tm="100000">
                                          <p:val>
                                            <p:fltVal val="0"/>
                                          </p:val>
                                        </p:tav>
                                      </p:tavLst>
                                    </p:anim>
                                    <p:animEffect transition="in" filter="fade">
                                      <p:cBhvr>
                                        <p:cTn id="18" dur="1000"/>
                                        <p:tgtEl>
                                          <p:spTgt spid="17"/>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anim calcmode="lin" valueType="num">
                                      <p:cBhvr>
                                        <p:cTn id="23" dur="1000" fill="hold"/>
                                        <p:tgtEl>
                                          <p:spTgt spid="18"/>
                                        </p:tgtEl>
                                        <p:attrNameLst>
                                          <p:attrName>ppt_w</p:attrName>
                                        </p:attrNameLst>
                                      </p:cBhvr>
                                      <p:tavLst>
                                        <p:tav tm="0">
                                          <p:val>
                                            <p:fltVal val="0"/>
                                          </p:val>
                                        </p:tav>
                                        <p:tav tm="100000">
                                          <p:val>
                                            <p:strVal val="#ppt_w"/>
                                          </p:val>
                                        </p:tav>
                                      </p:tavLst>
                                    </p:anim>
                                    <p:anim calcmode="lin" valueType="num">
                                      <p:cBhvr>
                                        <p:cTn id="24" dur="1000" fill="hold"/>
                                        <p:tgtEl>
                                          <p:spTgt spid="18"/>
                                        </p:tgtEl>
                                        <p:attrNameLst>
                                          <p:attrName>ppt_h</p:attrName>
                                        </p:attrNameLst>
                                      </p:cBhvr>
                                      <p:tavLst>
                                        <p:tav tm="0">
                                          <p:val>
                                            <p:fltVal val="0"/>
                                          </p:val>
                                        </p:tav>
                                        <p:tav tm="100000">
                                          <p:val>
                                            <p:strVal val="#ppt_h"/>
                                          </p:val>
                                        </p:tav>
                                      </p:tavLst>
                                    </p:anim>
                                    <p:anim calcmode="lin" valueType="num">
                                      <p:cBhvr>
                                        <p:cTn id="25" dur="1000" fill="hold"/>
                                        <p:tgtEl>
                                          <p:spTgt spid="18"/>
                                        </p:tgtEl>
                                        <p:attrNameLst>
                                          <p:attrName>style.rotation</p:attrName>
                                        </p:attrNameLst>
                                      </p:cBhvr>
                                      <p:tavLst>
                                        <p:tav tm="0">
                                          <p:val>
                                            <p:fltVal val="90"/>
                                          </p:val>
                                        </p:tav>
                                        <p:tav tm="100000">
                                          <p:val>
                                            <p:fltVal val="0"/>
                                          </p:val>
                                        </p:tav>
                                      </p:tavLst>
                                    </p:anim>
                                    <p:animEffect transition="in" filter="fade">
                                      <p:cBhvr>
                                        <p:cTn id="26"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2</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398791" y="736854"/>
            <a:ext cx="6986510" cy="406427"/>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t>Wiederholungsübung</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11" name="Gefaltete Ecke 10"/>
          <p:cNvSpPr/>
          <p:nvPr/>
        </p:nvSpPr>
        <p:spPr>
          <a:xfrm rot="21404483">
            <a:off x="521059" y="357025"/>
            <a:ext cx="1591064" cy="1572512"/>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Übung-</a:t>
            </a:r>
          </a:p>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Ü002</a:t>
            </a:r>
          </a:p>
          <a:p>
            <a:pPr algn="ct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2" name="Abgerundetes Rechteck 1"/>
          <p:cNvSpPr/>
          <p:nvPr/>
        </p:nvSpPr>
        <p:spPr>
          <a:xfrm>
            <a:off x="2041603" y="1940066"/>
            <a:ext cx="7902497" cy="91440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de-DE" sz="2000" dirty="0"/>
              <a:t>Der Gläubiger beantragt geben einen Schuldner den Erlass eines Mahn- und Vollstreckungsbescheides wegen einer Forderung über 20.000 €.</a:t>
            </a:r>
          </a:p>
        </p:txBody>
      </p:sp>
      <p:sp>
        <p:nvSpPr>
          <p:cNvPr id="14" name="Gefaltete Ecke 13"/>
          <p:cNvSpPr/>
          <p:nvPr/>
        </p:nvSpPr>
        <p:spPr>
          <a:xfrm rot="21404483">
            <a:off x="3670922" y="3396186"/>
            <a:ext cx="1591064" cy="157251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s</a:t>
            </a: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treitige</a:t>
            </a:r>
          </a:p>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Gerichts-barkeit</a:t>
            </a:r>
          </a:p>
          <a:p>
            <a:pPr algn="ct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5" name="Gefaltete Ecke 14"/>
          <p:cNvSpPr/>
          <p:nvPr/>
        </p:nvSpPr>
        <p:spPr>
          <a:xfrm>
            <a:off x="5674084" y="3417892"/>
            <a:ext cx="1591064" cy="1572512"/>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AG</a:t>
            </a:r>
          </a:p>
          <a:p>
            <a:pPr algn="ct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0" name="Gefaltete Ecke 9"/>
          <p:cNvSpPr/>
          <p:nvPr/>
        </p:nvSpPr>
        <p:spPr>
          <a:xfrm>
            <a:off x="7633839" y="3352236"/>
            <a:ext cx="1591064" cy="1572512"/>
          </a:xfrm>
          <a:prstGeom prst="foldedCorner">
            <a:avLst/>
          </a:prstGeom>
          <a:solidFill>
            <a:schemeClr val="tx2">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Sonder-zuständig-</a:t>
            </a:r>
            <a:r>
              <a:rPr lang="de-DE" b="1" dirty="0" err="1"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keit</a:t>
            </a: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 </a:t>
            </a:r>
          </a:p>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AG Wedding</a:t>
            </a:r>
          </a:p>
          <a:p>
            <a:pPr algn="ctr"/>
            <a:endPar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2" name="Flussdiagramm: Verbinder 11"/>
          <p:cNvSpPr/>
          <p:nvPr/>
        </p:nvSpPr>
        <p:spPr>
          <a:xfrm>
            <a:off x="1399802" y="2017502"/>
            <a:ext cx="755728" cy="714375"/>
          </a:xfrm>
          <a:prstGeom prst="flowChartConnector">
            <a:avLst/>
          </a:prstGeom>
          <a:solidFill>
            <a:schemeClr val="accent2">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2</a:t>
            </a:r>
            <a:r>
              <a:rPr lang="de-DE" sz="2400" b="1" dirty="0" smtClean="0"/>
              <a:t>.</a:t>
            </a:r>
            <a:endParaRPr lang="de-DE" sz="2400" b="1" dirty="0"/>
          </a:p>
        </p:txBody>
      </p:sp>
    </p:spTree>
    <p:extLst>
      <p:ext uri="{BB962C8B-B14F-4D97-AF65-F5344CB8AC3E}">
        <p14:creationId xmlns:p14="http://schemas.microsoft.com/office/powerpoint/2010/main" val="4268974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1000" fill="hold"/>
                                        <p:tgtEl>
                                          <p:spTgt spid="14"/>
                                        </p:tgtEl>
                                        <p:attrNameLst>
                                          <p:attrName>ppt_w</p:attrName>
                                        </p:attrNameLst>
                                      </p:cBhvr>
                                      <p:tavLst>
                                        <p:tav tm="0">
                                          <p:val>
                                            <p:fltVal val="0"/>
                                          </p:val>
                                        </p:tav>
                                        <p:tav tm="100000">
                                          <p:val>
                                            <p:strVal val="#ppt_w"/>
                                          </p:val>
                                        </p:tav>
                                      </p:tavLst>
                                    </p:anim>
                                    <p:anim calcmode="lin" valueType="num">
                                      <p:cBhvr>
                                        <p:cTn id="8" dur="1000" fill="hold"/>
                                        <p:tgtEl>
                                          <p:spTgt spid="14"/>
                                        </p:tgtEl>
                                        <p:attrNameLst>
                                          <p:attrName>ppt_h</p:attrName>
                                        </p:attrNameLst>
                                      </p:cBhvr>
                                      <p:tavLst>
                                        <p:tav tm="0">
                                          <p:val>
                                            <p:fltVal val="0"/>
                                          </p:val>
                                        </p:tav>
                                        <p:tav tm="100000">
                                          <p:val>
                                            <p:strVal val="#ppt_h"/>
                                          </p:val>
                                        </p:tav>
                                      </p:tavLst>
                                    </p:anim>
                                    <p:anim calcmode="lin" valueType="num">
                                      <p:cBhvr>
                                        <p:cTn id="9" dur="1000" fill="hold"/>
                                        <p:tgtEl>
                                          <p:spTgt spid="14"/>
                                        </p:tgtEl>
                                        <p:attrNameLst>
                                          <p:attrName>style.rotation</p:attrName>
                                        </p:attrNameLst>
                                      </p:cBhvr>
                                      <p:tavLst>
                                        <p:tav tm="0">
                                          <p:val>
                                            <p:fltVal val="90"/>
                                          </p:val>
                                        </p:tav>
                                        <p:tav tm="100000">
                                          <p:val>
                                            <p:fltVal val="0"/>
                                          </p:val>
                                        </p:tav>
                                      </p:tavLst>
                                    </p:anim>
                                    <p:animEffect transition="in" filter="fade">
                                      <p:cBhvr>
                                        <p:cTn id="10" dur="1000"/>
                                        <p:tgtEl>
                                          <p:spTgt spid="14"/>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p:cTn id="15" dur="1000" fill="hold"/>
                                        <p:tgtEl>
                                          <p:spTgt spid="15"/>
                                        </p:tgtEl>
                                        <p:attrNameLst>
                                          <p:attrName>ppt_w</p:attrName>
                                        </p:attrNameLst>
                                      </p:cBhvr>
                                      <p:tavLst>
                                        <p:tav tm="0">
                                          <p:val>
                                            <p:fltVal val="0"/>
                                          </p:val>
                                        </p:tav>
                                        <p:tav tm="100000">
                                          <p:val>
                                            <p:strVal val="#ppt_w"/>
                                          </p:val>
                                        </p:tav>
                                      </p:tavLst>
                                    </p:anim>
                                    <p:anim calcmode="lin" valueType="num">
                                      <p:cBhvr>
                                        <p:cTn id="16" dur="1000" fill="hold"/>
                                        <p:tgtEl>
                                          <p:spTgt spid="15"/>
                                        </p:tgtEl>
                                        <p:attrNameLst>
                                          <p:attrName>ppt_h</p:attrName>
                                        </p:attrNameLst>
                                      </p:cBhvr>
                                      <p:tavLst>
                                        <p:tav tm="0">
                                          <p:val>
                                            <p:fltVal val="0"/>
                                          </p:val>
                                        </p:tav>
                                        <p:tav tm="100000">
                                          <p:val>
                                            <p:strVal val="#ppt_h"/>
                                          </p:val>
                                        </p:tav>
                                      </p:tavLst>
                                    </p:anim>
                                    <p:anim calcmode="lin" valueType="num">
                                      <p:cBhvr>
                                        <p:cTn id="17" dur="1000" fill="hold"/>
                                        <p:tgtEl>
                                          <p:spTgt spid="15"/>
                                        </p:tgtEl>
                                        <p:attrNameLst>
                                          <p:attrName>style.rotation</p:attrName>
                                        </p:attrNameLst>
                                      </p:cBhvr>
                                      <p:tavLst>
                                        <p:tav tm="0">
                                          <p:val>
                                            <p:fltVal val="90"/>
                                          </p:val>
                                        </p:tav>
                                        <p:tav tm="100000">
                                          <p:val>
                                            <p:fltVal val="0"/>
                                          </p:val>
                                        </p:tav>
                                      </p:tavLst>
                                    </p:anim>
                                    <p:animEffect transition="in" filter="fade">
                                      <p:cBhvr>
                                        <p:cTn id="18" dur="1000"/>
                                        <p:tgtEl>
                                          <p:spTgt spid="15"/>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p:cTn id="23" dur="1000" fill="hold"/>
                                        <p:tgtEl>
                                          <p:spTgt spid="10"/>
                                        </p:tgtEl>
                                        <p:attrNameLst>
                                          <p:attrName>ppt_w</p:attrName>
                                        </p:attrNameLst>
                                      </p:cBhvr>
                                      <p:tavLst>
                                        <p:tav tm="0">
                                          <p:val>
                                            <p:fltVal val="0"/>
                                          </p:val>
                                        </p:tav>
                                        <p:tav tm="100000">
                                          <p:val>
                                            <p:strVal val="#ppt_w"/>
                                          </p:val>
                                        </p:tav>
                                      </p:tavLst>
                                    </p:anim>
                                    <p:anim calcmode="lin" valueType="num">
                                      <p:cBhvr>
                                        <p:cTn id="24" dur="1000" fill="hold"/>
                                        <p:tgtEl>
                                          <p:spTgt spid="10"/>
                                        </p:tgtEl>
                                        <p:attrNameLst>
                                          <p:attrName>ppt_h</p:attrName>
                                        </p:attrNameLst>
                                      </p:cBhvr>
                                      <p:tavLst>
                                        <p:tav tm="0">
                                          <p:val>
                                            <p:fltVal val="0"/>
                                          </p:val>
                                        </p:tav>
                                        <p:tav tm="100000">
                                          <p:val>
                                            <p:strVal val="#ppt_h"/>
                                          </p:val>
                                        </p:tav>
                                      </p:tavLst>
                                    </p:anim>
                                    <p:anim calcmode="lin" valueType="num">
                                      <p:cBhvr>
                                        <p:cTn id="25" dur="1000" fill="hold"/>
                                        <p:tgtEl>
                                          <p:spTgt spid="10"/>
                                        </p:tgtEl>
                                        <p:attrNameLst>
                                          <p:attrName>style.rotation</p:attrName>
                                        </p:attrNameLst>
                                      </p:cBhvr>
                                      <p:tavLst>
                                        <p:tav tm="0">
                                          <p:val>
                                            <p:fltVal val="90"/>
                                          </p:val>
                                        </p:tav>
                                        <p:tav tm="100000">
                                          <p:val>
                                            <p:fltVal val="0"/>
                                          </p:val>
                                        </p:tav>
                                      </p:tavLst>
                                    </p:anim>
                                    <p:animEffect transition="in" filter="fade">
                                      <p:cBhvr>
                                        <p:cTn id="26"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3</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398791" y="736854"/>
            <a:ext cx="6986510" cy="406427"/>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t>Wiederholungsübung</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11" name="Gefaltete Ecke 10"/>
          <p:cNvSpPr/>
          <p:nvPr/>
        </p:nvSpPr>
        <p:spPr>
          <a:xfrm rot="21404483">
            <a:off x="521059" y="357025"/>
            <a:ext cx="1591064" cy="1572512"/>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Übung-</a:t>
            </a:r>
          </a:p>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Ü002</a:t>
            </a:r>
          </a:p>
          <a:p>
            <a:pPr algn="ct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2" name="Abgerundetes Rechteck 1"/>
          <p:cNvSpPr/>
          <p:nvPr/>
        </p:nvSpPr>
        <p:spPr>
          <a:xfrm>
            <a:off x="2041603" y="1743356"/>
            <a:ext cx="7902497" cy="16088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de-DE" sz="2000"/>
              <a:t>Sören ist auf dem Arbeitsweg wegen Überschreitens der zulässigen Höchstgeschwindigkeit geblitzt worden. Er hat von der Polizei einen Bußgeldbescheid über 240 € erhalten, gegen den er Einspruch eingelegt hat. Da das Verfahren nicht eingestellt wurde, geht die Sache gerichtlich weiter.</a:t>
            </a:r>
          </a:p>
        </p:txBody>
      </p:sp>
      <p:sp>
        <p:nvSpPr>
          <p:cNvPr id="14" name="Gefaltete Ecke 13"/>
          <p:cNvSpPr/>
          <p:nvPr/>
        </p:nvSpPr>
        <p:spPr>
          <a:xfrm rot="21404483">
            <a:off x="3203251" y="3724797"/>
            <a:ext cx="1591064" cy="157251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Straf-</a:t>
            </a:r>
          </a:p>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gerichts-barkeit</a:t>
            </a:r>
          </a:p>
          <a:p>
            <a:pPr algn="ct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5" name="Gefaltete Ecke 14"/>
          <p:cNvSpPr/>
          <p:nvPr/>
        </p:nvSpPr>
        <p:spPr>
          <a:xfrm>
            <a:off x="5373538" y="3768747"/>
            <a:ext cx="1591064" cy="1572512"/>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AG</a:t>
            </a:r>
          </a:p>
          <a:p>
            <a:pPr algn="ctr"/>
            <a:r>
              <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Tiergarten</a:t>
            </a:r>
          </a:p>
          <a:p>
            <a:pPr algn="ct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2" name="Flussdiagramm: Verbinder 11"/>
          <p:cNvSpPr/>
          <p:nvPr/>
        </p:nvSpPr>
        <p:spPr>
          <a:xfrm>
            <a:off x="1399802" y="2017502"/>
            <a:ext cx="755728" cy="714375"/>
          </a:xfrm>
          <a:prstGeom prst="flowChartConnector">
            <a:avLst/>
          </a:prstGeom>
          <a:solidFill>
            <a:schemeClr val="accent2">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3.</a:t>
            </a:r>
            <a:endParaRPr lang="de-DE" sz="2400" b="1" dirty="0"/>
          </a:p>
        </p:txBody>
      </p:sp>
    </p:spTree>
    <p:extLst>
      <p:ext uri="{BB962C8B-B14F-4D97-AF65-F5344CB8AC3E}">
        <p14:creationId xmlns:p14="http://schemas.microsoft.com/office/powerpoint/2010/main" val="3147408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1000" fill="hold"/>
                                        <p:tgtEl>
                                          <p:spTgt spid="14"/>
                                        </p:tgtEl>
                                        <p:attrNameLst>
                                          <p:attrName>ppt_w</p:attrName>
                                        </p:attrNameLst>
                                      </p:cBhvr>
                                      <p:tavLst>
                                        <p:tav tm="0">
                                          <p:val>
                                            <p:fltVal val="0"/>
                                          </p:val>
                                        </p:tav>
                                        <p:tav tm="100000">
                                          <p:val>
                                            <p:strVal val="#ppt_w"/>
                                          </p:val>
                                        </p:tav>
                                      </p:tavLst>
                                    </p:anim>
                                    <p:anim calcmode="lin" valueType="num">
                                      <p:cBhvr>
                                        <p:cTn id="8" dur="1000" fill="hold"/>
                                        <p:tgtEl>
                                          <p:spTgt spid="14"/>
                                        </p:tgtEl>
                                        <p:attrNameLst>
                                          <p:attrName>ppt_h</p:attrName>
                                        </p:attrNameLst>
                                      </p:cBhvr>
                                      <p:tavLst>
                                        <p:tav tm="0">
                                          <p:val>
                                            <p:fltVal val="0"/>
                                          </p:val>
                                        </p:tav>
                                        <p:tav tm="100000">
                                          <p:val>
                                            <p:strVal val="#ppt_h"/>
                                          </p:val>
                                        </p:tav>
                                      </p:tavLst>
                                    </p:anim>
                                    <p:anim calcmode="lin" valueType="num">
                                      <p:cBhvr>
                                        <p:cTn id="9" dur="1000" fill="hold"/>
                                        <p:tgtEl>
                                          <p:spTgt spid="14"/>
                                        </p:tgtEl>
                                        <p:attrNameLst>
                                          <p:attrName>style.rotation</p:attrName>
                                        </p:attrNameLst>
                                      </p:cBhvr>
                                      <p:tavLst>
                                        <p:tav tm="0">
                                          <p:val>
                                            <p:fltVal val="90"/>
                                          </p:val>
                                        </p:tav>
                                        <p:tav tm="100000">
                                          <p:val>
                                            <p:fltVal val="0"/>
                                          </p:val>
                                        </p:tav>
                                      </p:tavLst>
                                    </p:anim>
                                    <p:animEffect transition="in" filter="fade">
                                      <p:cBhvr>
                                        <p:cTn id="10" dur="1000"/>
                                        <p:tgtEl>
                                          <p:spTgt spid="14"/>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p:cTn id="15" dur="1000" fill="hold"/>
                                        <p:tgtEl>
                                          <p:spTgt spid="15"/>
                                        </p:tgtEl>
                                        <p:attrNameLst>
                                          <p:attrName>ppt_w</p:attrName>
                                        </p:attrNameLst>
                                      </p:cBhvr>
                                      <p:tavLst>
                                        <p:tav tm="0">
                                          <p:val>
                                            <p:fltVal val="0"/>
                                          </p:val>
                                        </p:tav>
                                        <p:tav tm="100000">
                                          <p:val>
                                            <p:strVal val="#ppt_w"/>
                                          </p:val>
                                        </p:tav>
                                      </p:tavLst>
                                    </p:anim>
                                    <p:anim calcmode="lin" valueType="num">
                                      <p:cBhvr>
                                        <p:cTn id="16" dur="1000" fill="hold"/>
                                        <p:tgtEl>
                                          <p:spTgt spid="15"/>
                                        </p:tgtEl>
                                        <p:attrNameLst>
                                          <p:attrName>ppt_h</p:attrName>
                                        </p:attrNameLst>
                                      </p:cBhvr>
                                      <p:tavLst>
                                        <p:tav tm="0">
                                          <p:val>
                                            <p:fltVal val="0"/>
                                          </p:val>
                                        </p:tav>
                                        <p:tav tm="100000">
                                          <p:val>
                                            <p:strVal val="#ppt_h"/>
                                          </p:val>
                                        </p:tav>
                                      </p:tavLst>
                                    </p:anim>
                                    <p:anim calcmode="lin" valueType="num">
                                      <p:cBhvr>
                                        <p:cTn id="17" dur="1000" fill="hold"/>
                                        <p:tgtEl>
                                          <p:spTgt spid="15"/>
                                        </p:tgtEl>
                                        <p:attrNameLst>
                                          <p:attrName>style.rotation</p:attrName>
                                        </p:attrNameLst>
                                      </p:cBhvr>
                                      <p:tavLst>
                                        <p:tav tm="0">
                                          <p:val>
                                            <p:fltVal val="90"/>
                                          </p:val>
                                        </p:tav>
                                        <p:tav tm="100000">
                                          <p:val>
                                            <p:fltVal val="0"/>
                                          </p:val>
                                        </p:tav>
                                      </p:tavLst>
                                    </p:anim>
                                    <p:animEffect transition="in" filter="fade">
                                      <p:cBhvr>
                                        <p:cTn id="18"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4</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398791" y="736854"/>
            <a:ext cx="6986510" cy="406427"/>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t>Wiederholungsübung</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11" name="Gefaltete Ecke 10"/>
          <p:cNvSpPr/>
          <p:nvPr/>
        </p:nvSpPr>
        <p:spPr>
          <a:xfrm rot="21404483">
            <a:off x="521059" y="357025"/>
            <a:ext cx="1591064" cy="1572512"/>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Übung-</a:t>
            </a:r>
          </a:p>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Ü002</a:t>
            </a:r>
          </a:p>
          <a:p>
            <a:pPr algn="ct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2" name="Abgerundetes Rechteck 1"/>
          <p:cNvSpPr/>
          <p:nvPr/>
        </p:nvSpPr>
        <p:spPr>
          <a:xfrm>
            <a:off x="2041603" y="1743356"/>
            <a:ext cx="7902497" cy="16088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de-DE" sz="2000"/>
              <a:t>Die Bank verlangt als Sicherheit für einen Kredit an den Grundstückseigentümer die Eintragung einer Grundschuld beim Grundbuchamt.</a:t>
            </a:r>
          </a:p>
        </p:txBody>
      </p:sp>
      <p:sp>
        <p:nvSpPr>
          <p:cNvPr id="14" name="Gefaltete Ecke 13"/>
          <p:cNvSpPr/>
          <p:nvPr/>
        </p:nvSpPr>
        <p:spPr>
          <a:xfrm rot="21404483">
            <a:off x="3203251" y="3724797"/>
            <a:ext cx="1591064" cy="157251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Freiwillige-gerichts</a:t>
            </a:r>
          </a:p>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t>
            </a: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barkeit</a:t>
            </a:r>
          </a:p>
          <a:p>
            <a:pPr algn="ct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5" name="Gefaltete Ecke 14"/>
          <p:cNvSpPr/>
          <p:nvPr/>
        </p:nvSpPr>
        <p:spPr>
          <a:xfrm>
            <a:off x="5373538" y="3768747"/>
            <a:ext cx="1591064" cy="1572512"/>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Grundbuch</a:t>
            </a:r>
          </a:p>
          <a:p>
            <a:pPr algn="ct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2" name="Flussdiagramm: Verbinder 11"/>
          <p:cNvSpPr/>
          <p:nvPr/>
        </p:nvSpPr>
        <p:spPr>
          <a:xfrm>
            <a:off x="1399802" y="2017502"/>
            <a:ext cx="755728" cy="714375"/>
          </a:xfrm>
          <a:prstGeom prst="flowChartConnector">
            <a:avLst/>
          </a:prstGeom>
          <a:solidFill>
            <a:schemeClr val="accent2">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4</a:t>
            </a:r>
            <a:r>
              <a:rPr lang="de-DE" sz="2400" b="1" dirty="0" smtClean="0"/>
              <a:t>.</a:t>
            </a:r>
            <a:endParaRPr lang="de-DE" sz="2400" b="1" dirty="0"/>
          </a:p>
        </p:txBody>
      </p:sp>
    </p:spTree>
    <p:extLst>
      <p:ext uri="{BB962C8B-B14F-4D97-AF65-F5344CB8AC3E}">
        <p14:creationId xmlns:p14="http://schemas.microsoft.com/office/powerpoint/2010/main" val="2272840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1000" fill="hold"/>
                                        <p:tgtEl>
                                          <p:spTgt spid="14"/>
                                        </p:tgtEl>
                                        <p:attrNameLst>
                                          <p:attrName>ppt_w</p:attrName>
                                        </p:attrNameLst>
                                      </p:cBhvr>
                                      <p:tavLst>
                                        <p:tav tm="0">
                                          <p:val>
                                            <p:fltVal val="0"/>
                                          </p:val>
                                        </p:tav>
                                        <p:tav tm="100000">
                                          <p:val>
                                            <p:strVal val="#ppt_w"/>
                                          </p:val>
                                        </p:tav>
                                      </p:tavLst>
                                    </p:anim>
                                    <p:anim calcmode="lin" valueType="num">
                                      <p:cBhvr>
                                        <p:cTn id="8" dur="1000" fill="hold"/>
                                        <p:tgtEl>
                                          <p:spTgt spid="14"/>
                                        </p:tgtEl>
                                        <p:attrNameLst>
                                          <p:attrName>ppt_h</p:attrName>
                                        </p:attrNameLst>
                                      </p:cBhvr>
                                      <p:tavLst>
                                        <p:tav tm="0">
                                          <p:val>
                                            <p:fltVal val="0"/>
                                          </p:val>
                                        </p:tav>
                                        <p:tav tm="100000">
                                          <p:val>
                                            <p:strVal val="#ppt_h"/>
                                          </p:val>
                                        </p:tav>
                                      </p:tavLst>
                                    </p:anim>
                                    <p:anim calcmode="lin" valueType="num">
                                      <p:cBhvr>
                                        <p:cTn id="9" dur="1000" fill="hold"/>
                                        <p:tgtEl>
                                          <p:spTgt spid="14"/>
                                        </p:tgtEl>
                                        <p:attrNameLst>
                                          <p:attrName>style.rotation</p:attrName>
                                        </p:attrNameLst>
                                      </p:cBhvr>
                                      <p:tavLst>
                                        <p:tav tm="0">
                                          <p:val>
                                            <p:fltVal val="90"/>
                                          </p:val>
                                        </p:tav>
                                        <p:tav tm="100000">
                                          <p:val>
                                            <p:fltVal val="0"/>
                                          </p:val>
                                        </p:tav>
                                      </p:tavLst>
                                    </p:anim>
                                    <p:animEffect transition="in" filter="fade">
                                      <p:cBhvr>
                                        <p:cTn id="10" dur="1000"/>
                                        <p:tgtEl>
                                          <p:spTgt spid="14"/>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p:cTn id="15" dur="1000" fill="hold"/>
                                        <p:tgtEl>
                                          <p:spTgt spid="15"/>
                                        </p:tgtEl>
                                        <p:attrNameLst>
                                          <p:attrName>ppt_w</p:attrName>
                                        </p:attrNameLst>
                                      </p:cBhvr>
                                      <p:tavLst>
                                        <p:tav tm="0">
                                          <p:val>
                                            <p:fltVal val="0"/>
                                          </p:val>
                                        </p:tav>
                                        <p:tav tm="100000">
                                          <p:val>
                                            <p:strVal val="#ppt_w"/>
                                          </p:val>
                                        </p:tav>
                                      </p:tavLst>
                                    </p:anim>
                                    <p:anim calcmode="lin" valueType="num">
                                      <p:cBhvr>
                                        <p:cTn id="16" dur="1000" fill="hold"/>
                                        <p:tgtEl>
                                          <p:spTgt spid="15"/>
                                        </p:tgtEl>
                                        <p:attrNameLst>
                                          <p:attrName>ppt_h</p:attrName>
                                        </p:attrNameLst>
                                      </p:cBhvr>
                                      <p:tavLst>
                                        <p:tav tm="0">
                                          <p:val>
                                            <p:fltVal val="0"/>
                                          </p:val>
                                        </p:tav>
                                        <p:tav tm="100000">
                                          <p:val>
                                            <p:strVal val="#ppt_h"/>
                                          </p:val>
                                        </p:tav>
                                      </p:tavLst>
                                    </p:anim>
                                    <p:anim calcmode="lin" valueType="num">
                                      <p:cBhvr>
                                        <p:cTn id="17" dur="1000" fill="hold"/>
                                        <p:tgtEl>
                                          <p:spTgt spid="15"/>
                                        </p:tgtEl>
                                        <p:attrNameLst>
                                          <p:attrName>style.rotation</p:attrName>
                                        </p:attrNameLst>
                                      </p:cBhvr>
                                      <p:tavLst>
                                        <p:tav tm="0">
                                          <p:val>
                                            <p:fltVal val="90"/>
                                          </p:val>
                                        </p:tav>
                                        <p:tav tm="100000">
                                          <p:val>
                                            <p:fltVal val="0"/>
                                          </p:val>
                                        </p:tav>
                                      </p:tavLst>
                                    </p:anim>
                                    <p:animEffect transition="in" filter="fade">
                                      <p:cBhvr>
                                        <p:cTn id="18"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a:solidFill>
                  <a:schemeClr val="bg1">
                    <a:lumMod val="50000"/>
                  </a:schemeClr>
                </a:solidFill>
              </a:rPr>
              <a:t>5</a:t>
            </a: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398791" y="736854"/>
            <a:ext cx="6986510" cy="406427"/>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t>Wiederholungsübung</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11" name="Gefaltete Ecke 10"/>
          <p:cNvSpPr/>
          <p:nvPr/>
        </p:nvSpPr>
        <p:spPr>
          <a:xfrm rot="21404483">
            <a:off x="521059" y="357025"/>
            <a:ext cx="1591064" cy="1572512"/>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Übung-</a:t>
            </a:r>
          </a:p>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Ü002</a:t>
            </a:r>
          </a:p>
          <a:p>
            <a:pPr algn="ct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2" name="Abgerundetes Rechteck 1"/>
          <p:cNvSpPr/>
          <p:nvPr/>
        </p:nvSpPr>
        <p:spPr>
          <a:xfrm>
            <a:off x="2041603" y="1743356"/>
            <a:ext cx="7902497" cy="16088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de-DE" sz="2000"/>
              <a:t>Beate ist schwanger. Sie hat ihrem Arbeitgeber die Schwangerschaft noch nicht mitgeteilt, da erhält sie die Kündigung. Trotz Beates Protest und Hinweis auf den Kündigungsschutz nach dem Mutterschutzgesetz ist der Arbeitgeber nicht bereit, die Kündigung zurückzunehmen.</a:t>
            </a:r>
          </a:p>
        </p:txBody>
      </p:sp>
      <p:sp>
        <p:nvSpPr>
          <p:cNvPr id="14" name="Gefaltete Ecke 13"/>
          <p:cNvSpPr/>
          <p:nvPr/>
        </p:nvSpPr>
        <p:spPr>
          <a:xfrm rot="21404483">
            <a:off x="3203251" y="3724797"/>
            <a:ext cx="1591064" cy="157251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400" b="1" dirty="0" err="1"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besondereGerichts</a:t>
            </a:r>
            <a:endPar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t>
            </a: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barkeit</a:t>
            </a:r>
          </a:p>
          <a:p>
            <a:pPr algn="ct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5" name="Gefaltete Ecke 14"/>
          <p:cNvSpPr/>
          <p:nvPr/>
        </p:nvSpPr>
        <p:spPr>
          <a:xfrm>
            <a:off x="5373538" y="3768747"/>
            <a:ext cx="1591064" cy="1572512"/>
          </a:xfrm>
          <a:prstGeom prst="foldedCorner">
            <a:avLst/>
          </a:prstGeom>
          <a:solidFill>
            <a:schemeClr val="tx2">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Arbeits-gericht</a:t>
            </a:r>
            <a:endPar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2" name="Flussdiagramm: Verbinder 11"/>
          <p:cNvSpPr/>
          <p:nvPr/>
        </p:nvSpPr>
        <p:spPr>
          <a:xfrm>
            <a:off x="1399802" y="2017502"/>
            <a:ext cx="755728" cy="714375"/>
          </a:xfrm>
          <a:prstGeom prst="flowChartConnector">
            <a:avLst/>
          </a:prstGeom>
          <a:solidFill>
            <a:schemeClr val="accent2">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5.</a:t>
            </a:r>
            <a:endParaRPr lang="de-DE" sz="2400" b="1" dirty="0"/>
          </a:p>
        </p:txBody>
      </p:sp>
    </p:spTree>
    <p:extLst>
      <p:ext uri="{BB962C8B-B14F-4D97-AF65-F5344CB8AC3E}">
        <p14:creationId xmlns:p14="http://schemas.microsoft.com/office/powerpoint/2010/main" val="823668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1000" fill="hold"/>
                                        <p:tgtEl>
                                          <p:spTgt spid="14"/>
                                        </p:tgtEl>
                                        <p:attrNameLst>
                                          <p:attrName>ppt_w</p:attrName>
                                        </p:attrNameLst>
                                      </p:cBhvr>
                                      <p:tavLst>
                                        <p:tav tm="0">
                                          <p:val>
                                            <p:fltVal val="0"/>
                                          </p:val>
                                        </p:tav>
                                        <p:tav tm="100000">
                                          <p:val>
                                            <p:strVal val="#ppt_w"/>
                                          </p:val>
                                        </p:tav>
                                      </p:tavLst>
                                    </p:anim>
                                    <p:anim calcmode="lin" valueType="num">
                                      <p:cBhvr>
                                        <p:cTn id="8" dur="1000" fill="hold"/>
                                        <p:tgtEl>
                                          <p:spTgt spid="14"/>
                                        </p:tgtEl>
                                        <p:attrNameLst>
                                          <p:attrName>ppt_h</p:attrName>
                                        </p:attrNameLst>
                                      </p:cBhvr>
                                      <p:tavLst>
                                        <p:tav tm="0">
                                          <p:val>
                                            <p:fltVal val="0"/>
                                          </p:val>
                                        </p:tav>
                                        <p:tav tm="100000">
                                          <p:val>
                                            <p:strVal val="#ppt_h"/>
                                          </p:val>
                                        </p:tav>
                                      </p:tavLst>
                                    </p:anim>
                                    <p:anim calcmode="lin" valueType="num">
                                      <p:cBhvr>
                                        <p:cTn id="9" dur="1000" fill="hold"/>
                                        <p:tgtEl>
                                          <p:spTgt spid="14"/>
                                        </p:tgtEl>
                                        <p:attrNameLst>
                                          <p:attrName>style.rotation</p:attrName>
                                        </p:attrNameLst>
                                      </p:cBhvr>
                                      <p:tavLst>
                                        <p:tav tm="0">
                                          <p:val>
                                            <p:fltVal val="90"/>
                                          </p:val>
                                        </p:tav>
                                        <p:tav tm="100000">
                                          <p:val>
                                            <p:fltVal val="0"/>
                                          </p:val>
                                        </p:tav>
                                      </p:tavLst>
                                    </p:anim>
                                    <p:animEffect transition="in" filter="fade">
                                      <p:cBhvr>
                                        <p:cTn id="10" dur="1000"/>
                                        <p:tgtEl>
                                          <p:spTgt spid="14"/>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p:cTn id="15" dur="1000" fill="hold"/>
                                        <p:tgtEl>
                                          <p:spTgt spid="15"/>
                                        </p:tgtEl>
                                        <p:attrNameLst>
                                          <p:attrName>ppt_w</p:attrName>
                                        </p:attrNameLst>
                                      </p:cBhvr>
                                      <p:tavLst>
                                        <p:tav tm="0">
                                          <p:val>
                                            <p:fltVal val="0"/>
                                          </p:val>
                                        </p:tav>
                                        <p:tav tm="100000">
                                          <p:val>
                                            <p:strVal val="#ppt_w"/>
                                          </p:val>
                                        </p:tav>
                                      </p:tavLst>
                                    </p:anim>
                                    <p:anim calcmode="lin" valueType="num">
                                      <p:cBhvr>
                                        <p:cTn id="16" dur="1000" fill="hold"/>
                                        <p:tgtEl>
                                          <p:spTgt spid="15"/>
                                        </p:tgtEl>
                                        <p:attrNameLst>
                                          <p:attrName>ppt_h</p:attrName>
                                        </p:attrNameLst>
                                      </p:cBhvr>
                                      <p:tavLst>
                                        <p:tav tm="0">
                                          <p:val>
                                            <p:fltVal val="0"/>
                                          </p:val>
                                        </p:tav>
                                        <p:tav tm="100000">
                                          <p:val>
                                            <p:strVal val="#ppt_h"/>
                                          </p:val>
                                        </p:tav>
                                      </p:tavLst>
                                    </p:anim>
                                    <p:anim calcmode="lin" valueType="num">
                                      <p:cBhvr>
                                        <p:cTn id="17" dur="1000" fill="hold"/>
                                        <p:tgtEl>
                                          <p:spTgt spid="15"/>
                                        </p:tgtEl>
                                        <p:attrNameLst>
                                          <p:attrName>style.rotation</p:attrName>
                                        </p:attrNameLst>
                                      </p:cBhvr>
                                      <p:tavLst>
                                        <p:tav tm="0">
                                          <p:val>
                                            <p:fltVal val="90"/>
                                          </p:val>
                                        </p:tav>
                                        <p:tav tm="100000">
                                          <p:val>
                                            <p:fltVal val="0"/>
                                          </p:val>
                                        </p:tav>
                                      </p:tavLst>
                                    </p:anim>
                                    <p:animEffect transition="in" filter="fade">
                                      <p:cBhvr>
                                        <p:cTn id="18"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6</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398791" y="736854"/>
            <a:ext cx="6986510" cy="406427"/>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t>Wiederholungsübung</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11" name="Gefaltete Ecke 10"/>
          <p:cNvSpPr/>
          <p:nvPr/>
        </p:nvSpPr>
        <p:spPr>
          <a:xfrm rot="21404483">
            <a:off x="521059" y="357025"/>
            <a:ext cx="1591064" cy="1572512"/>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Übung-</a:t>
            </a:r>
          </a:p>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Ü002</a:t>
            </a:r>
          </a:p>
          <a:p>
            <a:pPr algn="ct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2" name="Abgerundetes Rechteck 1"/>
          <p:cNvSpPr/>
          <p:nvPr/>
        </p:nvSpPr>
        <p:spPr>
          <a:xfrm>
            <a:off x="2041603" y="1743356"/>
            <a:ext cx="7902497" cy="16088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de-DE" sz="2000"/>
              <a:t>Die Eltern der 6jährigen Lilly wollen, dass Lilly statt der A-Schule in Neukölln die Z-Schule in Zehlendorf besuchen. Die Z-Schule lehnt ihre Aufnahme ab.</a:t>
            </a:r>
          </a:p>
        </p:txBody>
      </p:sp>
      <p:sp>
        <p:nvSpPr>
          <p:cNvPr id="14" name="Gefaltete Ecke 13"/>
          <p:cNvSpPr/>
          <p:nvPr/>
        </p:nvSpPr>
        <p:spPr>
          <a:xfrm rot="21404483">
            <a:off x="3203251" y="3724797"/>
            <a:ext cx="1591064" cy="157251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400" b="1" dirty="0" err="1"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besondereGerichts</a:t>
            </a:r>
            <a:endPar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t>
            </a: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barkeit</a:t>
            </a:r>
          </a:p>
          <a:p>
            <a:pPr algn="ct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5" name="Gefaltete Ecke 14"/>
          <p:cNvSpPr/>
          <p:nvPr/>
        </p:nvSpPr>
        <p:spPr>
          <a:xfrm>
            <a:off x="5373538" y="3768747"/>
            <a:ext cx="1591064" cy="1572512"/>
          </a:xfrm>
          <a:prstGeom prst="foldedCorner">
            <a:avLst/>
          </a:prstGeom>
          <a:solidFill>
            <a:schemeClr val="tx2">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err="1"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Verwaltungs.gericht</a:t>
            </a: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2" name="Flussdiagramm: Verbinder 11"/>
          <p:cNvSpPr/>
          <p:nvPr/>
        </p:nvSpPr>
        <p:spPr>
          <a:xfrm>
            <a:off x="1399802" y="2017502"/>
            <a:ext cx="755728" cy="714375"/>
          </a:xfrm>
          <a:prstGeom prst="flowChartConnector">
            <a:avLst/>
          </a:prstGeom>
          <a:solidFill>
            <a:schemeClr val="accent2">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6</a:t>
            </a:r>
            <a:r>
              <a:rPr lang="de-DE" sz="2400" b="1" dirty="0" smtClean="0"/>
              <a:t>.</a:t>
            </a:r>
            <a:endParaRPr lang="de-DE" sz="2400" b="1" dirty="0"/>
          </a:p>
        </p:txBody>
      </p:sp>
      <p:sp>
        <p:nvSpPr>
          <p:cNvPr id="13" name="Gefaltete Ecke 12"/>
          <p:cNvSpPr/>
          <p:nvPr/>
        </p:nvSpPr>
        <p:spPr>
          <a:xfrm>
            <a:off x="8083400" y="3724797"/>
            <a:ext cx="1591064" cy="1572512"/>
          </a:xfrm>
          <a:prstGeom prst="foldedCorner">
            <a:avLst/>
          </a:prstGeom>
          <a:solidFill>
            <a:srgbClr val="E48CA7"/>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endPar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Bei Schule immer Verwaltung!!</a:t>
            </a:r>
          </a:p>
          <a:p>
            <a:pPr algn="ct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3451820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1000" fill="hold"/>
                                        <p:tgtEl>
                                          <p:spTgt spid="14"/>
                                        </p:tgtEl>
                                        <p:attrNameLst>
                                          <p:attrName>ppt_w</p:attrName>
                                        </p:attrNameLst>
                                      </p:cBhvr>
                                      <p:tavLst>
                                        <p:tav tm="0">
                                          <p:val>
                                            <p:fltVal val="0"/>
                                          </p:val>
                                        </p:tav>
                                        <p:tav tm="100000">
                                          <p:val>
                                            <p:strVal val="#ppt_w"/>
                                          </p:val>
                                        </p:tav>
                                      </p:tavLst>
                                    </p:anim>
                                    <p:anim calcmode="lin" valueType="num">
                                      <p:cBhvr>
                                        <p:cTn id="8" dur="1000" fill="hold"/>
                                        <p:tgtEl>
                                          <p:spTgt spid="14"/>
                                        </p:tgtEl>
                                        <p:attrNameLst>
                                          <p:attrName>ppt_h</p:attrName>
                                        </p:attrNameLst>
                                      </p:cBhvr>
                                      <p:tavLst>
                                        <p:tav tm="0">
                                          <p:val>
                                            <p:fltVal val="0"/>
                                          </p:val>
                                        </p:tav>
                                        <p:tav tm="100000">
                                          <p:val>
                                            <p:strVal val="#ppt_h"/>
                                          </p:val>
                                        </p:tav>
                                      </p:tavLst>
                                    </p:anim>
                                    <p:anim calcmode="lin" valueType="num">
                                      <p:cBhvr>
                                        <p:cTn id="9" dur="1000" fill="hold"/>
                                        <p:tgtEl>
                                          <p:spTgt spid="14"/>
                                        </p:tgtEl>
                                        <p:attrNameLst>
                                          <p:attrName>style.rotation</p:attrName>
                                        </p:attrNameLst>
                                      </p:cBhvr>
                                      <p:tavLst>
                                        <p:tav tm="0">
                                          <p:val>
                                            <p:fltVal val="90"/>
                                          </p:val>
                                        </p:tav>
                                        <p:tav tm="100000">
                                          <p:val>
                                            <p:fltVal val="0"/>
                                          </p:val>
                                        </p:tav>
                                      </p:tavLst>
                                    </p:anim>
                                    <p:animEffect transition="in" filter="fade">
                                      <p:cBhvr>
                                        <p:cTn id="10" dur="1000"/>
                                        <p:tgtEl>
                                          <p:spTgt spid="14"/>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p:cTn id="15" dur="1000" fill="hold"/>
                                        <p:tgtEl>
                                          <p:spTgt spid="15"/>
                                        </p:tgtEl>
                                        <p:attrNameLst>
                                          <p:attrName>ppt_w</p:attrName>
                                        </p:attrNameLst>
                                      </p:cBhvr>
                                      <p:tavLst>
                                        <p:tav tm="0">
                                          <p:val>
                                            <p:fltVal val="0"/>
                                          </p:val>
                                        </p:tav>
                                        <p:tav tm="100000">
                                          <p:val>
                                            <p:strVal val="#ppt_w"/>
                                          </p:val>
                                        </p:tav>
                                      </p:tavLst>
                                    </p:anim>
                                    <p:anim calcmode="lin" valueType="num">
                                      <p:cBhvr>
                                        <p:cTn id="16" dur="1000" fill="hold"/>
                                        <p:tgtEl>
                                          <p:spTgt spid="15"/>
                                        </p:tgtEl>
                                        <p:attrNameLst>
                                          <p:attrName>ppt_h</p:attrName>
                                        </p:attrNameLst>
                                      </p:cBhvr>
                                      <p:tavLst>
                                        <p:tav tm="0">
                                          <p:val>
                                            <p:fltVal val="0"/>
                                          </p:val>
                                        </p:tav>
                                        <p:tav tm="100000">
                                          <p:val>
                                            <p:strVal val="#ppt_h"/>
                                          </p:val>
                                        </p:tav>
                                      </p:tavLst>
                                    </p:anim>
                                    <p:anim calcmode="lin" valueType="num">
                                      <p:cBhvr>
                                        <p:cTn id="17" dur="1000" fill="hold"/>
                                        <p:tgtEl>
                                          <p:spTgt spid="15"/>
                                        </p:tgtEl>
                                        <p:attrNameLst>
                                          <p:attrName>style.rotation</p:attrName>
                                        </p:attrNameLst>
                                      </p:cBhvr>
                                      <p:tavLst>
                                        <p:tav tm="0">
                                          <p:val>
                                            <p:fltVal val="90"/>
                                          </p:val>
                                        </p:tav>
                                        <p:tav tm="100000">
                                          <p:val>
                                            <p:fltVal val="0"/>
                                          </p:val>
                                        </p:tav>
                                      </p:tavLst>
                                    </p:anim>
                                    <p:animEffect transition="in" filter="fade">
                                      <p:cBhvr>
                                        <p:cTn id="18" dur="1000"/>
                                        <p:tgtEl>
                                          <p:spTgt spid="15"/>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p:cTn id="23" dur="1000" fill="hold"/>
                                        <p:tgtEl>
                                          <p:spTgt spid="13"/>
                                        </p:tgtEl>
                                        <p:attrNameLst>
                                          <p:attrName>ppt_w</p:attrName>
                                        </p:attrNameLst>
                                      </p:cBhvr>
                                      <p:tavLst>
                                        <p:tav tm="0">
                                          <p:val>
                                            <p:fltVal val="0"/>
                                          </p:val>
                                        </p:tav>
                                        <p:tav tm="100000">
                                          <p:val>
                                            <p:strVal val="#ppt_w"/>
                                          </p:val>
                                        </p:tav>
                                      </p:tavLst>
                                    </p:anim>
                                    <p:anim calcmode="lin" valueType="num">
                                      <p:cBhvr>
                                        <p:cTn id="24" dur="1000" fill="hold"/>
                                        <p:tgtEl>
                                          <p:spTgt spid="13"/>
                                        </p:tgtEl>
                                        <p:attrNameLst>
                                          <p:attrName>ppt_h</p:attrName>
                                        </p:attrNameLst>
                                      </p:cBhvr>
                                      <p:tavLst>
                                        <p:tav tm="0">
                                          <p:val>
                                            <p:fltVal val="0"/>
                                          </p:val>
                                        </p:tav>
                                        <p:tav tm="100000">
                                          <p:val>
                                            <p:strVal val="#ppt_h"/>
                                          </p:val>
                                        </p:tav>
                                      </p:tavLst>
                                    </p:anim>
                                    <p:anim calcmode="lin" valueType="num">
                                      <p:cBhvr>
                                        <p:cTn id="25" dur="1000" fill="hold"/>
                                        <p:tgtEl>
                                          <p:spTgt spid="13"/>
                                        </p:tgtEl>
                                        <p:attrNameLst>
                                          <p:attrName>style.rotation</p:attrName>
                                        </p:attrNameLst>
                                      </p:cBhvr>
                                      <p:tavLst>
                                        <p:tav tm="0">
                                          <p:val>
                                            <p:fltVal val="90"/>
                                          </p:val>
                                        </p:tav>
                                        <p:tav tm="100000">
                                          <p:val>
                                            <p:fltVal val="0"/>
                                          </p:val>
                                        </p:tav>
                                      </p:tavLst>
                                    </p:anim>
                                    <p:animEffect transition="in" filter="fade">
                                      <p:cBhvr>
                                        <p:cTn id="26"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7</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398791" y="736854"/>
            <a:ext cx="6986510" cy="406427"/>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t>Wiederholungsübung</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11" name="Gefaltete Ecke 10"/>
          <p:cNvSpPr/>
          <p:nvPr/>
        </p:nvSpPr>
        <p:spPr>
          <a:xfrm rot="21404483">
            <a:off x="521059" y="357025"/>
            <a:ext cx="1591064" cy="1572512"/>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Übung-</a:t>
            </a:r>
          </a:p>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Ü002</a:t>
            </a:r>
          </a:p>
          <a:p>
            <a:pPr algn="ct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2" name="Abgerundetes Rechteck 1"/>
          <p:cNvSpPr/>
          <p:nvPr/>
        </p:nvSpPr>
        <p:spPr>
          <a:xfrm>
            <a:off x="2041603" y="1743356"/>
            <a:ext cx="7902497" cy="16088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de-DE" sz="2000"/>
              <a:t>Tim hat seinen Job verloren und Arbeitslosengeld beantragt. Das Jobcenter hat seinen Antrag abgelehnt.</a:t>
            </a:r>
          </a:p>
        </p:txBody>
      </p:sp>
      <p:sp>
        <p:nvSpPr>
          <p:cNvPr id="14" name="Gefaltete Ecke 13"/>
          <p:cNvSpPr/>
          <p:nvPr/>
        </p:nvSpPr>
        <p:spPr>
          <a:xfrm rot="21404483">
            <a:off x="3203251" y="3724797"/>
            <a:ext cx="1591064" cy="157251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400" b="1" dirty="0" err="1"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besondereGerichts</a:t>
            </a:r>
            <a:endPar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t>
            </a: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barkeit</a:t>
            </a:r>
          </a:p>
          <a:p>
            <a:pPr algn="ct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5" name="Gefaltete Ecke 14"/>
          <p:cNvSpPr/>
          <p:nvPr/>
        </p:nvSpPr>
        <p:spPr>
          <a:xfrm>
            <a:off x="5373538" y="3768747"/>
            <a:ext cx="1591064" cy="1572512"/>
          </a:xfrm>
          <a:prstGeom prst="foldedCorner">
            <a:avLst/>
          </a:prstGeom>
          <a:solidFill>
            <a:schemeClr val="tx2">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Sozial.</a:t>
            </a:r>
          </a:p>
          <a:p>
            <a:pPr algn="ctr"/>
            <a:r>
              <a:rPr lang="de-DE" sz="2000" b="1" dirty="0" err="1"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gericht</a:t>
            </a: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2" name="Flussdiagramm: Verbinder 11"/>
          <p:cNvSpPr/>
          <p:nvPr/>
        </p:nvSpPr>
        <p:spPr>
          <a:xfrm>
            <a:off x="1399802" y="2017502"/>
            <a:ext cx="755728" cy="714375"/>
          </a:xfrm>
          <a:prstGeom prst="flowChartConnector">
            <a:avLst/>
          </a:prstGeom>
          <a:solidFill>
            <a:schemeClr val="accent2">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7.</a:t>
            </a:r>
            <a:endParaRPr lang="de-DE" sz="2400" b="1" dirty="0"/>
          </a:p>
        </p:txBody>
      </p:sp>
    </p:spTree>
    <p:extLst>
      <p:ext uri="{BB962C8B-B14F-4D97-AF65-F5344CB8AC3E}">
        <p14:creationId xmlns:p14="http://schemas.microsoft.com/office/powerpoint/2010/main" val="46960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1000" fill="hold"/>
                                        <p:tgtEl>
                                          <p:spTgt spid="14"/>
                                        </p:tgtEl>
                                        <p:attrNameLst>
                                          <p:attrName>ppt_w</p:attrName>
                                        </p:attrNameLst>
                                      </p:cBhvr>
                                      <p:tavLst>
                                        <p:tav tm="0">
                                          <p:val>
                                            <p:fltVal val="0"/>
                                          </p:val>
                                        </p:tav>
                                        <p:tav tm="100000">
                                          <p:val>
                                            <p:strVal val="#ppt_w"/>
                                          </p:val>
                                        </p:tav>
                                      </p:tavLst>
                                    </p:anim>
                                    <p:anim calcmode="lin" valueType="num">
                                      <p:cBhvr>
                                        <p:cTn id="8" dur="1000" fill="hold"/>
                                        <p:tgtEl>
                                          <p:spTgt spid="14"/>
                                        </p:tgtEl>
                                        <p:attrNameLst>
                                          <p:attrName>ppt_h</p:attrName>
                                        </p:attrNameLst>
                                      </p:cBhvr>
                                      <p:tavLst>
                                        <p:tav tm="0">
                                          <p:val>
                                            <p:fltVal val="0"/>
                                          </p:val>
                                        </p:tav>
                                        <p:tav tm="100000">
                                          <p:val>
                                            <p:strVal val="#ppt_h"/>
                                          </p:val>
                                        </p:tav>
                                      </p:tavLst>
                                    </p:anim>
                                    <p:anim calcmode="lin" valueType="num">
                                      <p:cBhvr>
                                        <p:cTn id="9" dur="1000" fill="hold"/>
                                        <p:tgtEl>
                                          <p:spTgt spid="14"/>
                                        </p:tgtEl>
                                        <p:attrNameLst>
                                          <p:attrName>style.rotation</p:attrName>
                                        </p:attrNameLst>
                                      </p:cBhvr>
                                      <p:tavLst>
                                        <p:tav tm="0">
                                          <p:val>
                                            <p:fltVal val="90"/>
                                          </p:val>
                                        </p:tav>
                                        <p:tav tm="100000">
                                          <p:val>
                                            <p:fltVal val="0"/>
                                          </p:val>
                                        </p:tav>
                                      </p:tavLst>
                                    </p:anim>
                                    <p:animEffect transition="in" filter="fade">
                                      <p:cBhvr>
                                        <p:cTn id="10" dur="1000"/>
                                        <p:tgtEl>
                                          <p:spTgt spid="14"/>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p:cTn id="15" dur="1000" fill="hold"/>
                                        <p:tgtEl>
                                          <p:spTgt spid="15"/>
                                        </p:tgtEl>
                                        <p:attrNameLst>
                                          <p:attrName>ppt_w</p:attrName>
                                        </p:attrNameLst>
                                      </p:cBhvr>
                                      <p:tavLst>
                                        <p:tav tm="0">
                                          <p:val>
                                            <p:fltVal val="0"/>
                                          </p:val>
                                        </p:tav>
                                        <p:tav tm="100000">
                                          <p:val>
                                            <p:strVal val="#ppt_w"/>
                                          </p:val>
                                        </p:tav>
                                      </p:tavLst>
                                    </p:anim>
                                    <p:anim calcmode="lin" valueType="num">
                                      <p:cBhvr>
                                        <p:cTn id="16" dur="1000" fill="hold"/>
                                        <p:tgtEl>
                                          <p:spTgt spid="15"/>
                                        </p:tgtEl>
                                        <p:attrNameLst>
                                          <p:attrName>ppt_h</p:attrName>
                                        </p:attrNameLst>
                                      </p:cBhvr>
                                      <p:tavLst>
                                        <p:tav tm="0">
                                          <p:val>
                                            <p:fltVal val="0"/>
                                          </p:val>
                                        </p:tav>
                                        <p:tav tm="100000">
                                          <p:val>
                                            <p:strVal val="#ppt_h"/>
                                          </p:val>
                                        </p:tav>
                                      </p:tavLst>
                                    </p:anim>
                                    <p:anim calcmode="lin" valueType="num">
                                      <p:cBhvr>
                                        <p:cTn id="17" dur="1000" fill="hold"/>
                                        <p:tgtEl>
                                          <p:spTgt spid="15"/>
                                        </p:tgtEl>
                                        <p:attrNameLst>
                                          <p:attrName>style.rotation</p:attrName>
                                        </p:attrNameLst>
                                      </p:cBhvr>
                                      <p:tavLst>
                                        <p:tav tm="0">
                                          <p:val>
                                            <p:fltVal val="90"/>
                                          </p:val>
                                        </p:tav>
                                        <p:tav tm="100000">
                                          <p:val>
                                            <p:fltVal val="0"/>
                                          </p:val>
                                        </p:tav>
                                      </p:tavLst>
                                    </p:anim>
                                    <p:animEffect transition="in" filter="fade">
                                      <p:cBhvr>
                                        <p:cTn id="18"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8</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398791" y="736854"/>
            <a:ext cx="6986510" cy="406427"/>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t>Wiederholungsübung</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11" name="Gefaltete Ecke 10"/>
          <p:cNvSpPr/>
          <p:nvPr/>
        </p:nvSpPr>
        <p:spPr>
          <a:xfrm rot="21404483">
            <a:off x="521059" y="357025"/>
            <a:ext cx="1591064" cy="1572512"/>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Übung-</a:t>
            </a:r>
          </a:p>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Ü002</a:t>
            </a:r>
          </a:p>
          <a:p>
            <a:pPr algn="ct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2" name="Abgerundetes Rechteck 1"/>
          <p:cNvSpPr/>
          <p:nvPr/>
        </p:nvSpPr>
        <p:spPr>
          <a:xfrm>
            <a:off x="2041603" y="1743356"/>
            <a:ext cx="7902497" cy="16088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de-DE" sz="2000" smtClean="0"/>
              <a:t>David hat in betrunkenem Zustand mit seinem Motorrad die Fußgängerin Silke angefahren und schwer verletzt. Die Polizei nimmt die Ermittlungen auf. Außerdem will Silke von David Schadensersatz und Schmerzensgeld.</a:t>
            </a:r>
            <a:endParaRPr lang="de-DE" sz="2000" dirty="0"/>
          </a:p>
        </p:txBody>
      </p:sp>
      <p:sp>
        <p:nvSpPr>
          <p:cNvPr id="14" name="Gefaltete Ecke 13"/>
          <p:cNvSpPr/>
          <p:nvPr/>
        </p:nvSpPr>
        <p:spPr>
          <a:xfrm rot="21404483">
            <a:off x="1821072" y="3768746"/>
            <a:ext cx="1591064" cy="157251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Straf-gerichts</a:t>
            </a:r>
          </a:p>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t>
            </a: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barkeit</a:t>
            </a:r>
          </a:p>
          <a:p>
            <a:pPr algn="ct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5" name="Gefaltete Ecke 14"/>
          <p:cNvSpPr/>
          <p:nvPr/>
        </p:nvSpPr>
        <p:spPr>
          <a:xfrm>
            <a:off x="3787625" y="3724796"/>
            <a:ext cx="1591064" cy="1572512"/>
          </a:xfrm>
          <a:prstGeom prst="foldedCorner">
            <a:avLst/>
          </a:prstGeom>
          <a:solidFill>
            <a:schemeClr val="tx2">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AG Tiergarten</a:t>
            </a: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2" name="Flussdiagramm: Verbinder 11"/>
          <p:cNvSpPr/>
          <p:nvPr/>
        </p:nvSpPr>
        <p:spPr>
          <a:xfrm>
            <a:off x="1399802" y="2017502"/>
            <a:ext cx="755728" cy="714375"/>
          </a:xfrm>
          <a:prstGeom prst="flowChartConnector">
            <a:avLst/>
          </a:prstGeom>
          <a:solidFill>
            <a:schemeClr val="accent2">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8.</a:t>
            </a:r>
            <a:endParaRPr lang="de-DE" sz="2400" b="1" dirty="0"/>
          </a:p>
        </p:txBody>
      </p:sp>
      <p:sp>
        <p:nvSpPr>
          <p:cNvPr id="13" name="Gefaltete Ecke 12"/>
          <p:cNvSpPr/>
          <p:nvPr/>
        </p:nvSpPr>
        <p:spPr>
          <a:xfrm>
            <a:off x="6383187" y="3768746"/>
            <a:ext cx="1591064" cy="157251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Zivilgericht</a:t>
            </a:r>
          </a:p>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(streitig=</a:t>
            </a:r>
          </a:p>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Schaden</a:t>
            </a:r>
          </a:p>
          <a:p>
            <a:pPr algn="ctr"/>
            <a:r>
              <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t>
            </a: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ersatz)</a:t>
            </a:r>
            <a:endPar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6" name="Gefaltete Ecke 15"/>
          <p:cNvSpPr/>
          <p:nvPr/>
        </p:nvSpPr>
        <p:spPr>
          <a:xfrm>
            <a:off x="8607165" y="3812696"/>
            <a:ext cx="1591064" cy="1572512"/>
          </a:xfrm>
          <a:prstGeom prst="foldedCorner">
            <a:avLst/>
          </a:prstGeom>
          <a:solidFill>
            <a:srgbClr val="E48CA7"/>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AG Mitte</a:t>
            </a:r>
          </a:p>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(Sonder-zuständig-</a:t>
            </a:r>
            <a:r>
              <a:rPr lang="de-DE" b="1" dirty="0" err="1"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keit</a:t>
            </a: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t>
            </a:r>
            <a:endPar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702351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1000" fill="hold"/>
                                        <p:tgtEl>
                                          <p:spTgt spid="14"/>
                                        </p:tgtEl>
                                        <p:attrNameLst>
                                          <p:attrName>ppt_w</p:attrName>
                                        </p:attrNameLst>
                                      </p:cBhvr>
                                      <p:tavLst>
                                        <p:tav tm="0">
                                          <p:val>
                                            <p:fltVal val="0"/>
                                          </p:val>
                                        </p:tav>
                                        <p:tav tm="100000">
                                          <p:val>
                                            <p:strVal val="#ppt_w"/>
                                          </p:val>
                                        </p:tav>
                                      </p:tavLst>
                                    </p:anim>
                                    <p:anim calcmode="lin" valueType="num">
                                      <p:cBhvr>
                                        <p:cTn id="8" dur="1000" fill="hold"/>
                                        <p:tgtEl>
                                          <p:spTgt spid="14"/>
                                        </p:tgtEl>
                                        <p:attrNameLst>
                                          <p:attrName>ppt_h</p:attrName>
                                        </p:attrNameLst>
                                      </p:cBhvr>
                                      <p:tavLst>
                                        <p:tav tm="0">
                                          <p:val>
                                            <p:fltVal val="0"/>
                                          </p:val>
                                        </p:tav>
                                        <p:tav tm="100000">
                                          <p:val>
                                            <p:strVal val="#ppt_h"/>
                                          </p:val>
                                        </p:tav>
                                      </p:tavLst>
                                    </p:anim>
                                    <p:anim calcmode="lin" valueType="num">
                                      <p:cBhvr>
                                        <p:cTn id="9" dur="1000" fill="hold"/>
                                        <p:tgtEl>
                                          <p:spTgt spid="14"/>
                                        </p:tgtEl>
                                        <p:attrNameLst>
                                          <p:attrName>style.rotation</p:attrName>
                                        </p:attrNameLst>
                                      </p:cBhvr>
                                      <p:tavLst>
                                        <p:tav tm="0">
                                          <p:val>
                                            <p:fltVal val="90"/>
                                          </p:val>
                                        </p:tav>
                                        <p:tav tm="100000">
                                          <p:val>
                                            <p:fltVal val="0"/>
                                          </p:val>
                                        </p:tav>
                                      </p:tavLst>
                                    </p:anim>
                                    <p:animEffect transition="in" filter="fade">
                                      <p:cBhvr>
                                        <p:cTn id="10" dur="1000"/>
                                        <p:tgtEl>
                                          <p:spTgt spid="14"/>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p:cTn id="15" dur="1000" fill="hold"/>
                                        <p:tgtEl>
                                          <p:spTgt spid="15"/>
                                        </p:tgtEl>
                                        <p:attrNameLst>
                                          <p:attrName>ppt_w</p:attrName>
                                        </p:attrNameLst>
                                      </p:cBhvr>
                                      <p:tavLst>
                                        <p:tav tm="0">
                                          <p:val>
                                            <p:fltVal val="0"/>
                                          </p:val>
                                        </p:tav>
                                        <p:tav tm="100000">
                                          <p:val>
                                            <p:strVal val="#ppt_w"/>
                                          </p:val>
                                        </p:tav>
                                      </p:tavLst>
                                    </p:anim>
                                    <p:anim calcmode="lin" valueType="num">
                                      <p:cBhvr>
                                        <p:cTn id="16" dur="1000" fill="hold"/>
                                        <p:tgtEl>
                                          <p:spTgt spid="15"/>
                                        </p:tgtEl>
                                        <p:attrNameLst>
                                          <p:attrName>ppt_h</p:attrName>
                                        </p:attrNameLst>
                                      </p:cBhvr>
                                      <p:tavLst>
                                        <p:tav tm="0">
                                          <p:val>
                                            <p:fltVal val="0"/>
                                          </p:val>
                                        </p:tav>
                                        <p:tav tm="100000">
                                          <p:val>
                                            <p:strVal val="#ppt_h"/>
                                          </p:val>
                                        </p:tav>
                                      </p:tavLst>
                                    </p:anim>
                                    <p:anim calcmode="lin" valueType="num">
                                      <p:cBhvr>
                                        <p:cTn id="17" dur="1000" fill="hold"/>
                                        <p:tgtEl>
                                          <p:spTgt spid="15"/>
                                        </p:tgtEl>
                                        <p:attrNameLst>
                                          <p:attrName>style.rotation</p:attrName>
                                        </p:attrNameLst>
                                      </p:cBhvr>
                                      <p:tavLst>
                                        <p:tav tm="0">
                                          <p:val>
                                            <p:fltVal val="90"/>
                                          </p:val>
                                        </p:tav>
                                        <p:tav tm="100000">
                                          <p:val>
                                            <p:fltVal val="0"/>
                                          </p:val>
                                        </p:tav>
                                      </p:tavLst>
                                    </p:anim>
                                    <p:animEffect transition="in" filter="fade">
                                      <p:cBhvr>
                                        <p:cTn id="18" dur="1000"/>
                                        <p:tgtEl>
                                          <p:spTgt spid="15"/>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p:cTn id="23" dur="1000" fill="hold"/>
                                        <p:tgtEl>
                                          <p:spTgt spid="13"/>
                                        </p:tgtEl>
                                        <p:attrNameLst>
                                          <p:attrName>ppt_w</p:attrName>
                                        </p:attrNameLst>
                                      </p:cBhvr>
                                      <p:tavLst>
                                        <p:tav tm="0">
                                          <p:val>
                                            <p:fltVal val="0"/>
                                          </p:val>
                                        </p:tav>
                                        <p:tav tm="100000">
                                          <p:val>
                                            <p:strVal val="#ppt_w"/>
                                          </p:val>
                                        </p:tav>
                                      </p:tavLst>
                                    </p:anim>
                                    <p:anim calcmode="lin" valueType="num">
                                      <p:cBhvr>
                                        <p:cTn id="24" dur="1000" fill="hold"/>
                                        <p:tgtEl>
                                          <p:spTgt spid="13"/>
                                        </p:tgtEl>
                                        <p:attrNameLst>
                                          <p:attrName>ppt_h</p:attrName>
                                        </p:attrNameLst>
                                      </p:cBhvr>
                                      <p:tavLst>
                                        <p:tav tm="0">
                                          <p:val>
                                            <p:fltVal val="0"/>
                                          </p:val>
                                        </p:tav>
                                        <p:tav tm="100000">
                                          <p:val>
                                            <p:strVal val="#ppt_h"/>
                                          </p:val>
                                        </p:tav>
                                      </p:tavLst>
                                    </p:anim>
                                    <p:anim calcmode="lin" valueType="num">
                                      <p:cBhvr>
                                        <p:cTn id="25" dur="1000" fill="hold"/>
                                        <p:tgtEl>
                                          <p:spTgt spid="13"/>
                                        </p:tgtEl>
                                        <p:attrNameLst>
                                          <p:attrName>style.rotation</p:attrName>
                                        </p:attrNameLst>
                                      </p:cBhvr>
                                      <p:tavLst>
                                        <p:tav tm="0">
                                          <p:val>
                                            <p:fltVal val="90"/>
                                          </p:val>
                                        </p:tav>
                                        <p:tav tm="100000">
                                          <p:val>
                                            <p:fltVal val="0"/>
                                          </p:val>
                                        </p:tav>
                                      </p:tavLst>
                                    </p:anim>
                                    <p:animEffect transition="in" filter="fade">
                                      <p:cBhvr>
                                        <p:cTn id="26" dur="1000"/>
                                        <p:tgtEl>
                                          <p:spTgt spid="13"/>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p:cTn id="31" dur="1000" fill="hold"/>
                                        <p:tgtEl>
                                          <p:spTgt spid="16"/>
                                        </p:tgtEl>
                                        <p:attrNameLst>
                                          <p:attrName>ppt_w</p:attrName>
                                        </p:attrNameLst>
                                      </p:cBhvr>
                                      <p:tavLst>
                                        <p:tav tm="0">
                                          <p:val>
                                            <p:fltVal val="0"/>
                                          </p:val>
                                        </p:tav>
                                        <p:tav tm="100000">
                                          <p:val>
                                            <p:strVal val="#ppt_w"/>
                                          </p:val>
                                        </p:tav>
                                      </p:tavLst>
                                    </p:anim>
                                    <p:anim calcmode="lin" valueType="num">
                                      <p:cBhvr>
                                        <p:cTn id="32" dur="1000" fill="hold"/>
                                        <p:tgtEl>
                                          <p:spTgt spid="16"/>
                                        </p:tgtEl>
                                        <p:attrNameLst>
                                          <p:attrName>ppt_h</p:attrName>
                                        </p:attrNameLst>
                                      </p:cBhvr>
                                      <p:tavLst>
                                        <p:tav tm="0">
                                          <p:val>
                                            <p:fltVal val="0"/>
                                          </p:val>
                                        </p:tav>
                                        <p:tav tm="100000">
                                          <p:val>
                                            <p:strVal val="#ppt_h"/>
                                          </p:val>
                                        </p:tav>
                                      </p:tavLst>
                                    </p:anim>
                                    <p:anim calcmode="lin" valueType="num">
                                      <p:cBhvr>
                                        <p:cTn id="33" dur="1000" fill="hold"/>
                                        <p:tgtEl>
                                          <p:spTgt spid="16"/>
                                        </p:tgtEl>
                                        <p:attrNameLst>
                                          <p:attrName>style.rotation</p:attrName>
                                        </p:attrNameLst>
                                      </p:cBhvr>
                                      <p:tavLst>
                                        <p:tav tm="0">
                                          <p:val>
                                            <p:fltVal val="90"/>
                                          </p:val>
                                        </p:tav>
                                        <p:tav tm="100000">
                                          <p:val>
                                            <p:fltVal val="0"/>
                                          </p:val>
                                        </p:tav>
                                      </p:tavLst>
                                    </p:anim>
                                    <p:animEffect transition="in" filter="fade">
                                      <p:cBhvr>
                                        <p:cTn id="34"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3" grpId="0" animBg="1"/>
      <p:bldP spid="1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a:solidFill>
                  <a:schemeClr val="bg1">
                    <a:lumMod val="50000"/>
                  </a:schemeClr>
                </a:solidFill>
              </a:rPr>
              <a:t>9</a:t>
            </a: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398791" y="736854"/>
            <a:ext cx="6986510" cy="406427"/>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t>Wiederholungsübung</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11" name="Gefaltete Ecke 10"/>
          <p:cNvSpPr/>
          <p:nvPr/>
        </p:nvSpPr>
        <p:spPr>
          <a:xfrm rot="21404483">
            <a:off x="521059" y="357025"/>
            <a:ext cx="1591064" cy="1572512"/>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Übung-</a:t>
            </a:r>
          </a:p>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Ü002</a:t>
            </a:r>
          </a:p>
          <a:p>
            <a:pPr algn="ct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2" name="Abgerundetes Rechteck 1"/>
          <p:cNvSpPr/>
          <p:nvPr/>
        </p:nvSpPr>
        <p:spPr>
          <a:xfrm>
            <a:off x="2041603" y="1743356"/>
            <a:ext cx="7902497" cy="1257019"/>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de-DE" sz="2000"/>
              <a:t>Die Kinder des verstorbenen Willi Schulz wollen einen Erbschein beantragen.</a:t>
            </a:r>
          </a:p>
        </p:txBody>
      </p:sp>
      <p:sp>
        <p:nvSpPr>
          <p:cNvPr id="14" name="Gefaltete Ecke 13"/>
          <p:cNvSpPr/>
          <p:nvPr/>
        </p:nvSpPr>
        <p:spPr>
          <a:xfrm rot="21404483">
            <a:off x="3203251" y="3724797"/>
            <a:ext cx="1591064" cy="157251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400" b="1" dirty="0" err="1"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freiwilligeGerichts</a:t>
            </a:r>
            <a:endPar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t>
            </a: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barkeit</a:t>
            </a:r>
          </a:p>
          <a:p>
            <a:pPr algn="ct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5" name="Gefaltete Ecke 14"/>
          <p:cNvSpPr/>
          <p:nvPr/>
        </p:nvSpPr>
        <p:spPr>
          <a:xfrm>
            <a:off x="5373538" y="3768747"/>
            <a:ext cx="1591064" cy="1572512"/>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Nachlass</a:t>
            </a: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2" name="Flussdiagramm: Verbinder 11"/>
          <p:cNvSpPr/>
          <p:nvPr/>
        </p:nvSpPr>
        <p:spPr>
          <a:xfrm>
            <a:off x="1399802" y="2017502"/>
            <a:ext cx="755728" cy="714375"/>
          </a:xfrm>
          <a:prstGeom prst="flowChartConnector">
            <a:avLst/>
          </a:prstGeom>
          <a:solidFill>
            <a:schemeClr val="accent2">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9</a:t>
            </a:r>
            <a:r>
              <a:rPr lang="de-DE" sz="2400" b="1" dirty="0" smtClean="0"/>
              <a:t>.</a:t>
            </a:r>
            <a:endParaRPr lang="de-DE" sz="2400" b="1" dirty="0"/>
          </a:p>
        </p:txBody>
      </p:sp>
    </p:spTree>
    <p:extLst>
      <p:ext uri="{BB962C8B-B14F-4D97-AF65-F5344CB8AC3E}">
        <p14:creationId xmlns:p14="http://schemas.microsoft.com/office/powerpoint/2010/main" val="3668229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1000" fill="hold"/>
                                        <p:tgtEl>
                                          <p:spTgt spid="14"/>
                                        </p:tgtEl>
                                        <p:attrNameLst>
                                          <p:attrName>ppt_w</p:attrName>
                                        </p:attrNameLst>
                                      </p:cBhvr>
                                      <p:tavLst>
                                        <p:tav tm="0">
                                          <p:val>
                                            <p:fltVal val="0"/>
                                          </p:val>
                                        </p:tav>
                                        <p:tav tm="100000">
                                          <p:val>
                                            <p:strVal val="#ppt_w"/>
                                          </p:val>
                                        </p:tav>
                                      </p:tavLst>
                                    </p:anim>
                                    <p:anim calcmode="lin" valueType="num">
                                      <p:cBhvr>
                                        <p:cTn id="8" dur="1000" fill="hold"/>
                                        <p:tgtEl>
                                          <p:spTgt spid="14"/>
                                        </p:tgtEl>
                                        <p:attrNameLst>
                                          <p:attrName>ppt_h</p:attrName>
                                        </p:attrNameLst>
                                      </p:cBhvr>
                                      <p:tavLst>
                                        <p:tav tm="0">
                                          <p:val>
                                            <p:fltVal val="0"/>
                                          </p:val>
                                        </p:tav>
                                        <p:tav tm="100000">
                                          <p:val>
                                            <p:strVal val="#ppt_h"/>
                                          </p:val>
                                        </p:tav>
                                      </p:tavLst>
                                    </p:anim>
                                    <p:anim calcmode="lin" valueType="num">
                                      <p:cBhvr>
                                        <p:cTn id="9" dur="1000" fill="hold"/>
                                        <p:tgtEl>
                                          <p:spTgt spid="14"/>
                                        </p:tgtEl>
                                        <p:attrNameLst>
                                          <p:attrName>style.rotation</p:attrName>
                                        </p:attrNameLst>
                                      </p:cBhvr>
                                      <p:tavLst>
                                        <p:tav tm="0">
                                          <p:val>
                                            <p:fltVal val="90"/>
                                          </p:val>
                                        </p:tav>
                                        <p:tav tm="100000">
                                          <p:val>
                                            <p:fltVal val="0"/>
                                          </p:val>
                                        </p:tav>
                                      </p:tavLst>
                                    </p:anim>
                                    <p:animEffect transition="in" filter="fade">
                                      <p:cBhvr>
                                        <p:cTn id="10" dur="1000"/>
                                        <p:tgtEl>
                                          <p:spTgt spid="14"/>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p:cTn id="15" dur="1000" fill="hold"/>
                                        <p:tgtEl>
                                          <p:spTgt spid="15"/>
                                        </p:tgtEl>
                                        <p:attrNameLst>
                                          <p:attrName>ppt_w</p:attrName>
                                        </p:attrNameLst>
                                      </p:cBhvr>
                                      <p:tavLst>
                                        <p:tav tm="0">
                                          <p:val>
                                            <p:fltVal val="0"/>
                                          </p:val>
                                        </p:tav>
                                        <p:tav tm="100000">
                                          <p:val>
                                            <p:strVal val="#ppt_w"/>
                                          </p:val>
                                        </p:tav>
                                      </p:tavLst>
                                    </p:anim>
                                    <p:anim calcmode="lin" valueType="num">
                                      <p:cBhvr>
                                        <p:cTn id="16" dur="1000" fill="hold"/>
                                        <p:tgtEl>
                                          <p:spTgt spid="15"/>
                                        </p:tgtEl>
                                        <p:attrNameLst>
                                          <p:attrName>ppt_h</p:attrName>
                                        </p:attrNameLst>
                                      </p:cBhvr>
                                      <p:tavLst>
                                        <p:tav tm="0">
                                          <p:val>
                                            <p:fltVal val="0"/>
                                          </p:val>
                                        </p:tav>
                                        <p:tav tm="100000">
                                          <p:val>
                                            <p:strVal val="#ppt_h"/>
                                          </p:val>
                                        </p:tav>
                                      </p:tavLst>
                                    </p:anim>
                                    <p:anim calcmode="lin" valueType="num">
                                      <p:cBhvr>
                                        <p:cTn id="17" dur="1000" fill="hold"/>
                                        <p:tgtEl>
                                          <p:spTgt spid="15"/>
                                        </p:tgtEl>
                                        <p:attrNameLst>
                                          <p:attrName>style.rotation</p:attrName>
                                        </p:attrNameLst>
                                      </p:cBhvr>
                                      <p:tavLst>
                                        <p:tav tm="0">
                                          <p:val>
                                            <p:fltVal val="90"/>
                                          </p:val>
                                        </p:tav>
                                        <p:tav tm="100000">
                                          <p:val>
                                            <p:fltVal val="0"/>
                                          </p:val>
                                        </p:tav>
                                      </p:tavLst>
                                    </p:anim>
                                    <p:animEffect transition="in" filter="fade">
                                      <p:cBhvr>
                                        <p:cTn id="18"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407</Words>
  <Application>Microsoft Office PowerPoint</Application>
  <PresentationFormat>Breitbild</PresentationFormat>
  <Paragraphs>158</Paragraphs>
  <Slides>10</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10</vt:i4>
      </vt:variant>
    </vt:vector>
  </HeadingPairs>
  <TitlesOfParts>
    <vt:vector size="15" baseType="lpstr">
      <vt:lpstr>Arial</vt:lpstr>
      <vt:lpstr>Calibri</vt:lpstr>
      <vt:lpstr>Calibri Light</vt:lpstr>
      <vt:lpstr>MV Boli</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ITDZ-Berlin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Carus, Natascha</dc:creator>
  <cp:lastModifiedBy>Carus, Natascha</cp:lastModifiedBy>
  <cp:revision>5</cp:revision>
  <dcterms:created xsi:type="dcterms:W3CDTF">2023-07-31T12:47:08Z</dcterms:created>
  <dcterms:modified xsi:type="dcterms:W3CDTF">2023-09-14T09:04:30Z</dcterms:modified>
</cp:coreProperties>
</file>