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0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C688"/>
    <a:srgbClr val="EED4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3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34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24.10.2023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39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24.10.2023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137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24.10.2023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9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24.10.2023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373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24.10.2023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111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24.10.2023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769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24.10.2023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971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24.10.2023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221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24.10.2023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071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24.10.2023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25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24.10.2023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05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D92DE-5D27-4010-91AF-5931C8CFB02A}" type="datetimeFigureOut">
              <a:rPr lang="de-DE" smtClean="0"/>
              <a:t>24.10.2023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871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/>
          <p:cNvSpPr/>
          <p:nvPr/>
        </p:nvSpPr>
        <p:spPr>
          <a:xfrm>
            <a:off x="1427132" y="3249091"/>
            <a:ext cx="9786938" cy="166396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30015" lvl="1"/>
            <a:r>
              <a:rPr lang="de-DE" sz="2400" b="1" dirty="0" smtClean="0">
                <a:solidFill>
                  <a:schemeClr val="tx1"/>
                </a:solidFill>
              </a:rPr>
              <a:t>Klage </a:t>
            </a:r>
            <a:r>
              <a:rPr lang="de-DE" sz="2400" b="1" dirty="0">
                <a:solidFill>
                  <a:schemeClr val="tx1"/>
                </a:solidFill>
              </a:rPr>
              <a:t>auf Zahlung von 7.500,- € aus einem Kaufvertrag; Widerklage auf Rückzahlung der geleisteten Anzahlung in Höhe von 1.500 €.</a:t>
            </a:r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3768967" y="1450589"/>
            <a:ext cx="5103270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Anspruchshäufung 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435768" y="2694575"/>
            <a:ext cx="8050505" cy="71534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Handelt es sich um denselben Gegenstand? Was folgt für die Streitwertberechnung daraus?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003z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Gefaltete Ecke 7"/>
          <p:cNvSpPr/>
          <p:nvPr/>
        </p:nvSpPr>
        <p:spPr>
          <a:xfrm>
            <a:off x="1217492" y="763170"/>
            <a:ext cx="1850892" cy="1631207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Übung 003z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 rot="293150">
            <a:off x="9230785" y="1503101"/>
            <a:ext cx="1549369" cy="158532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417593">
            <a:off x="2213847" y="4648119"/>
            <a:ext cx="1549369" cy="158532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Einzelwerte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1106572" y="3409924"/>
            <a:ext cx="729916" cy="720918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de-DE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de-DE" sz="2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Gefaltete Ecke 12"/>
          <p:cNvSpPr/>
          <p:nvPr/>
        </p:nvSpPr>
        <p:spPr>
          <a:xfrm rot="341994">
            <a:off x="4601142" y="4615067"/>
            <a:ext cx="1549369" cy="1585329"/>
          </a:xfrm>
          <a:prstGeom prst="foldedCorner">
            <a:avLst/>
          </a:prstGeom>
          <a:solidFill>
            <a:srgbClr val="F692BD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Addition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 rot="21428960">
            <a:off x="7801584" y="4707435"/>
            <a:ext cx="1549369" cy="158532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9000 €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249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" grpId="0" animBg="1"/>
      <p:bldP spid="7" grpId="0" animBg="1"/>
      <p:bldP spid="8" grpId="0" animBg="1"/>
      <p:bldP spid="11" grpId="0" animBg="1"/>
      <p:bldP spid="15" grpId="0" animBg="1"/>
      <p:bldP spid="5" grpId="0" animBg="1"/>
      <p:bldP spid="13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/>
          <p:cNvSpPr/>
          <p:nvPr/>
        </p:nvSpPr>
        <p:spPr>
          <a:xfrm>
            <a:off x="1427133" y="3298857"/>
            <a:ext cx="9786938" cy="240753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30015" lvl="1"/>
            <a:endParaRPr lang="de-DE" sz="2400" b="1" dirty="0" smtClean="0">
              <a:solidFill>
                <a:schemeClr val="tx1"/>
              </a:solidFill>
            </a:endParaRPr>
          </a:p>
          <a:p>
            <a:pPr marL="630015" lvl="1"/>
            <a:r>
              <a:rPr lang="de-DE" sz="2400" b="1" i="1" dirty="0" smtClean="0">
                <a:solidFill>
                  <a:schemeClr val="tx1"/>
                </a:solidFill>
              </a:rPr>
              <a:t>Herr </a:t>
            </a:r>
            <a:r>
              <a:rPr lang="de-DE" sz="2400" b="1" i="1" dirty="0">
                <a:solidFill>
                  <a:schemeClr val="tx1"/>
                </a:solidFill>
              </a:rPr>
              <a:t>Albert und Frau Blume verursachen einen Verkehrsunfall. </a:t>
            </a:r>
          </a:p>
          <a:p>
            <a:pPr marL="630015" lvl="1"/>
            <a:r>
              <a:rPr lang="de-DE" sz="2400" b="1" i="1" dirty="0">
                <a:solidFill>
                  <a:schemeClr val="tx1"/>
                </a:solidFill>
              </a:rPr>
              <a:t>Herr Albert verklagt Frau Blume auf Zahlung von 5.350,00 EUR Schadensersatz für seinen kaputten Wagen. Frau Blume erhebt ihrerseits Widerklage auf Zahlung von 3.000,- € wegen ihres ebenfalls beschädigten Wagens.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3768967" y="1450589"/>
            <a:ext cx="5103270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Anspruchshäufung 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435768" y="2694575"/>
            <a:ext cx="8050505" cy="71534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Handelt es sich um denselben Gegenstand? Was folgt für die Streitwertberechnung daraus?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003z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Gefaltete Ecke 7"/>
          <p:cNvSpPr/>
          <p:nvPr/>
        </p:nvSpPr>
        <p:spPr>
          <a:xfrm rot="475292">
            <a:off x="1217492" y="763170"/>
            <a:ext cx="1850892" cy="1631207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Übung 003z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 rot="20961834">
            <a:off x="9230785" y="1503101"/>
            <a:ext cx="1549369" cy="158532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406456">
            <a:off x="405951" y="4327754"/>
            <a:ext cx="1549369" cy="158532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Einzelwerte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1106572" y="3409924"/>
            <a:ext cx="729916" cy="720918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b)</a:t>
            </a:r>
            <a:endParaRPr lang="de-DE" sz="2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Gefaltete Ecke 12"/>
          <p:cNvSpPr/>
          <p:nvPr/>
        </p:nvSpPr>
        <p:spPr>
          <a:xfrm rot="21387301">
            <a:off x="10595101" y="3582252"/>
            <a:ext cx="1549369" cy="1585329"/>
          </a:xfrm>
          <a:prstGeom prst="foldedCorner">
            <a:avLst/>
          </a:prstGeom>
          <a:solidFill>
            <a:srgbClr val="F692BD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Addition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 rot="426173">
            <a:off x="10107830" y="4700242"/>
            <a:ext cx="1549369" cy="158532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8350 €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271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" grpId="0" animBg="1"/>
      <p:bldP spid="7" grpId="0" animBg="1"/>
      <p:bldP spid="8" grpId="0" animBg="1"/>
      <p:bldP spid="11" grpId="0" animBg="1"/>
      <p:bldP spid="15" grpId="0" animBg="1"/>
      <p:bldP spid="5" grpId="0" animBg="1"/>
      <p:bldP spid="13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/>
          <p:cNvSpPr/>
          <p:nvPr/>
        </p:nvSpPr>
        <p:spPr>
          <a:xfrm>
            <a:off x="1427132" y="3249091"/>
            <a:ext cx="9786938" cy="240972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30015" lvl="1"/>
            <a:r>
              <a:rPr lang="de-DE" sz="2400" b="1" dirty="0" smtClean="0">
                <a:solidFill>
                  <a:schemeClr val="tx1"/>
                </a:solidFill>
              </a:rPr>
              <a:t>Die </a:t>
            </a:r>
            <a:r>
              <a:rPr lang="de-DE" sz="2400" b="1" dirty="0">
                <a:solidFill>
                  <a:schemeClr val="tx1"/>
                </a:solidFill>
              </a:rPr>
              <a:t>Parteien streiten um ein Auto, dessen Wert auf </a:t>
            </a:r>
            <a:r>
              <a:rPr lang="de-DE" sz="2400" b="1" dirty="0" smtClean="0">
                <a:solidFill>
                  <a:schemeClr val="tx1"/>
                </a:solidFill>
              </a:rPr>
              <a:t>90.000</a:t>
            </a:r>
            <a:r>
              <a:rPr lang="de-DE" sz="2400" b="1" dirty="0">
                <a:solidFill>
                  <a:schemeClr val="tx1"/>
                </a:solidFill>
              </a:rPr>
              <a:t>,- € festgesetzt wurde. Der Kläger klagt auf Herausgabe des Autos, der Beklagte widerklagend auf Herausgabe des sich beim Kläger befindlichen des Kfz.-Briefes.</a:t>
            </a:r>
            <a:endParaRPr lang="de-DE" sz="2800" b="1" dirty="0">
              <a:solidFill>
                <a:schemeClr val="tx1"/>
              </a:solidFill>
            </a:endParaRPr>
          </a:p>
          <a:p>
            <a:endParaRPr lang="de-DE" sz="2800" dirty="0"/>
          </a:p>
        </p:txBody>
      </p:sp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3768967" y="1450589"/>
            <a:ext cx="5103270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Anspruchshäufung 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435768" y="2694575"/>
            <a:ext cx="8050505" cy="71534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Handelt es sich um denselben Gegenstand? Was folgt für die Streitwertberechnung daraus?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003z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Gefaltete Ecke 7"/>
          <p:cNvSpPr/>
          <p:nvPr/>
        </p:nvSpPr>
        <p:spPr>
          <a:xfrm rot="21087273">
            <a:off x="1217492" y="763170"/>
            <a:ext cx="1850892" cy="1631207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Übung 003z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 rot="644386">
            <a:off x="9230785" y="1503101"/>
            <a:ext cx="1549369" cy="158532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417593">
            <a:off x="2325091" y="4961950"/>
            <a:ext cx="1549369" cy="158532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</a:t>
            </a:r>
            <a:r>
              <a:rPr lang="de-DE" sz="2000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erselbe Gegenstand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Recht und Besitz am Auto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1106572" y="3409924"/>
            <a:ext cx="729916" cy="720918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c)</a:t>
            </a:r>
            <a:endParaRPr lang="de-DE" sz="2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Gefaltete Ecke 12"/>
          <p:cNvSpPr/>
          <p:nvPr/>
        </p:nvSpPr>
        <p:spPr>
          <a:xfrm rot="20956423">
            <a:off x="6191721" y="4707435"/>
            <a:ext cx="1549369" cy="1585329"/>
          </a:xfrm>
          <a:prstGeom prst="foldedCorner">
            <a:avLst/>
          </a:prstGeom>
          <a:solidFill>
            <a:srgbClr val="F692BD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Keine Addition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 rot="21428960">
            <a:off x="7801584" y="4707435"/>
            <a:ext cx="1549369" cy="158532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90000 €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581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" grpId="0" animBg="1"/>
      <p:bldP spid="7" grpId="0" animBg="1"/>
      <p:bldP spid="8" grpId="0" animBg="1"/>
      <p:bldP spid="11" grpId="0" animBg="1"/>
      <p:bldP spid="15" grpId="0" animBg="1"/>
      <p:bldP spid="5" grpId="0" animBg="1"/>
      <p:bldP spid="13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/>
          <p:cNvSpPr/>
          <p:nvPr/>
        </p:nvSpPr>
        <p:spPr>
          <a:xfrm>
            <a:off x="1471530" y="3340248"/>
            <a:ext cx="9786938" cy="119129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/>
          </a:p>
          <a:p>
            <a:endParaRPr lang="de-DE" sz="2800" dirty="0" smtClean="0"/>
          </a:p>
          <a:p>
            <a:pPr marL="630015" lvl="1"/>
            <a:endParaRPr lang="de-DE" sz="2400" b="1" dirty="0" smtClean="0">
              <a:solidFill>
                <a:schemeClr val="tx1"/>
              </a:solidFill>
            </a:endParaRPr>
          </a:p>
          <a:p>
            <a:pPr marL="630015" lvl="1"/>
            <a:r>
              <a:rPr lang="de-DE" sz="2400" b="1" dirty="0">
                <a:solidFill>
                  <a:schemeClr val="tx1"/>
                </a:solidFill>
              </a:rPr>
              <a:t>Klage auf Zahlung von </a:t>
            </a:r>
            <a:r>
              <a:rPr lang="de-DE" sz="2400" b="1" dirty="0" smtClean="0">
                <a:solidFill>
                  <a:schemeClr val="tx1"/>
                </a:solidFill>
              </a:rPr>
              <a:t>3.000,00 </a:t>
            </a:r>
            <a:r>
              <a:rPr lang="de-DE" sz="2400" b="1" dirty="0">
                <a:solidFill>
                  <a:schemeClr val="tx1"/>
                </a:solidFill>
              </a:rPr>
              <a:t>€ aus </a:t>
            </a:r>
            <a:r>
              <a:rPr lang="de-DE" sz="2400" b="1">
                <a:solidFill>
                  <a:schemeClr val="tx1"/>
                </a:solidFill>
              </a:rPr>
              <a:t>einem </a:t>
            </a:r>
            <a:r>
              <a:rPr lang="de-DE" sz="2400" b="1" smtClean="0">
                <a:solidFill>
                  <a:schemeClr val="tx1"/>
                </a:solidFill>
              </a:rPr>
              <a:t>Kaufvertrag; </a:t>
            </a:r>
            <a:r>
              <a:rPr lang="de-DE" sz="2400" b="1" dirty="0">
                <a:solidFill>
                  <a:schemeClr val="tx1"/>
                </a:solidFill>
              </a:rPr>
              <a:t>Widerklage mit dem Antrag, dass das Bestehen des </a:t>
            </a:r>
            <a:r>
              <a:rPr lang="de-DE" sz="2400" b="1" dirty="0" smtClean="0">
                <a:solidFill>
                  <a:schemeClr val="tx1"/>
                </a:solidFill>
              </a:rPr>
              <a:t>Vertrags </a:t>
            </a:r>
            <a:r>
              <a:rPr lang="de-DE" sz="2400" b="1" dirty="0">
                <a:solidFill>
                  <a:schemeClr val="tx1"/>
                </a:solidFill>
              </a:rPr>
              <a:t>bestritten wird. </a:t>
            </a:r>
            <a:br>
              <a:rPr lang="de-DE" sz="2400" b="1" dirty="0">
                <a:solidFill>
                  <a:schemeClr val="tx1"/>
                </a:solidFill>
              </a:rPr>
            </a:br>
            <a:endParaRPr lang="de-DE" sz="2400" b="1" dirty="0">
              <a:solidFill>
                <a:schemeClr val="tx1"/>
              </a:solidFill>
            </a:endParaRPr>
          </a:p>
          <a:p>
            <a:endParaRPr lang="de-DE" sz="2800" dirty="0"/>
          </a:p>
          <a:p>
            <a:endParaRPr lang="de-DE" sz="2800" dirty="0"/>
          </a:p>
        </p:txBody>
      </p:sp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3768967" y="1450589"/>
            <a:ext cx="5103270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Anspruchshäufung 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435768" y="2694575"/>
            <a:ext cx="8050505" cy="71534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Handelt es sich um denselben Gegenstand? Was folgt für die Streitwertberechnung daraus?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003z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Gefaltete Ecke 7"/>
          <p:cNvSpPr/>
          <p:nvPr/>
        </p:nvSpPr>
        <p:spPr>
          <a:xfrm rot="21087273">
            <a:off x="1217492" y="763170"/>
            <a:ext cx="1850892" cy="1631207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Übung 003z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 rot="21231544">
            <a:off x="9230785" y="1503101"/>
            <a:ext cx="1549369" cy="158532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>
            <a:off x="4083787" y="4492378"/>
            <a:ext cx="1549369" cy="158532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erselbe Gegenstand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1106572" y="3409924"/>
            <a:ext cx="729916" cy="720918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de-DE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de-DE" sz="2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Gefaltete Ecke 12"/>
          <p:cNvSpPr/>
          <p:nvPr/>
        </p:nvSpPr>
        <p:spPr>
          <a:xfrm rot="219895">
            <a:off x="5733488" y="4706224"/>
            <a:ext cx="1549369" cy="1585329"/>
          </a:xfrm>
          <a:prstGeom prst="foldedCorner">
            <a:avLst/>
          </a:prstGeom>
          <a:solidFill>
            <a:srgbClr val="F692BD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Keine Addition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 rot="20656144">
            <a:off x="7671127" y="4296878"/>
            <a:ext cx="1549369" cy="158532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3000 €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09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" grpId="0" animBg="1"/>
      <p:bldP spid="7" grpId="0" animBg="1"/>
      <p:bldP spid="8" grpId="0" animBg="1"/>
      <p:bldP spid="11" grpId="0" animBg="1"/>
      <p:bldP spid="15" grpId="0" animBg="1"/>
      <p:bldP spid="5" grpId="0" animBg="1"/>
      <p:bldP spid="13" grpId="0" animBg="1"/>
      <p:bldP spid="16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</Words>
  <Application>Microsoft Office PowerPoint</Application>
  <PresentationFormat>Breitbild</PresentationFormat>
  <Paragraphs>74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6</cp:revision>
  <dcterms:created xsi:type="dcterms:W3CDTF">2023-05-04T13:22:15Z</dcterms:created>
  <dcterms:modified xsi:type="dcterms:W3CDTF">2023-10-24T10:58:20Z</dcterms:modified>
</cp:coreProperties>
</file>