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62" r:id="rId3"/>
    <p:sldId id="260" r:id="rId4"/>
    <p:sldId id="259" r:id="rId5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C688"/>
    <a:srgbClr val="EED48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3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34" y="4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3987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13784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38949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33738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61110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47693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09715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2218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90714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932534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 smtClean="0"/>
              <a:t>Formatvorlagen des Textmasters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5059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Formatvorlagen des Textmasters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2D92DE-5D27-4010-91AF-5931C8CFB02A}" type="datetimeFigureOut">
              <a:rPr lang="de-DE" smtClean="0"/>
              <a:t>24.10.2023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AC420-1AAA-473A-B39B-358EE2F44E19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9871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1427132" y="3249091"/>
            <a:ext cx="9786938" cy="1663968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015" lvl="1"/>
            <a:r>
              <a:rPr lang="de-DE" sz="2400" b="1" dirty="0" smtClean="0">
                <a:solidFill>
                  <a:schemeClr val="tx1"/>
                </a:solidFill>
              </a:rPr>
              <a:t>Klage </a:t>
            </a:r>
            <a:r>
              <a:rPr lang="de-DE" sz="2400" b="1" dirty="0">
                <a:solidFill>
                  <a:schemeClr val="tx1"/>
                </a:solidFill>
              </a:rPr>
              <a:t>auf Zahlung von 7.500,- € aus einem Kaufvertrag; Widerklage auf Rückzahlung der geleisteten Anzahlung in Höhe von 1.500 €.</a:t>
            </a:r>
            <a:endParaRPr lang="de-DE" sz="2800" b="1" dirty="0">
              <a:solidFill>
                <a:schemeClr val="tx1"/>
              </a:solidFill>
            </a:endParaRP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768967" y="1450589"/>
            <a:ext cx="510327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Anspruchshäufung 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35768" y="2694575"/>
            <a:ext cx="8050505" cy="715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Handelt es sich um denselben Gegenstand? Was folgt für die Streitwertberechnung daraus?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003z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>
            <a:off x="1217492" y="763170"/>
            <a:ext cx="1850892" cy="1631207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Übung 003z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293150">
            <a:off x="9230785" y="1503101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1417593">
            <a:off x="2213847" y="4648119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Einzelwerte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106572" y="3409924"/>
            <a:ext cx="729916" cy="72091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</a:t>
            </a:r>
            <a:r>
              <a: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de-DE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Gefaltete Ecke 12"/>
          <p:cNvSpPr/>
          <p:nvPr/>
        </p:nvSpPr>
        <p:spPr>
          <a:xfrm rot="341994">
            <a:off x="4601142" y="4615067"/>
            <a:ext cx="1549369" cy="1585329"/>
          </a:xfrm>
          <a:prstGeom prst="foldedCorner">
            <a:avLst/>
          </a:prstGeom>
          <a:solidFill>
            <a:srgbClr val="F692BD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Addition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428960">
            <a:off x="7801584" y="4707435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9000 €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824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7" grpId="0" animBg="1"/>
      <p:bldP spid="8" grpId="0" animBg="1"/>
      <p:bldP spid="11" grpId="0" animBg="1"/>
      <p:bldP spid="15" grpId="0" animBg="1"/>
      <p:bldP spid="5" grpId="0" animBg="1"/>
      <p:bldP spid="13" grpId="0" animBg="1"/>
      <p:bldP spid="1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1427133" y="3298857"/>
            <a:ext cx="9786938" cy="2407535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015" lvl="1"/>
            <a:endParaRPr lang="de-DE" sz="2400" b="1" dirty="0" smtClean="0">
              <a:solidFill>
                <a:schemeClr val="tx1"/>
              </a:solidFill>
            </a:endParaRPr>
          </a:p>
          <a:p>
            <a:pPr marL="630015" lvl="1"/>
            <a:r>
              <a:rPr lang="de-DE" sz="2400" b="1" i="1" dirty="0" smtClean="0">
                <a:solidFill>
                  <a:schemeClr val="tx1"/>
                </a:solidFill>
              </a:rPr>
              <a:t>Herr </a:t>
            </a:r>
            <a:r>
              <a:rPr lang="de-DE" sz="2400" b="1" i="1" dirty="0">
                <a:solidFill>
                  <a:schemeClr val="tx1"/>
                </a:solidFill>
              </a:rPr>
              <a:t>Albert und Frau Blume verursachen einen Verkehrsunfall. </a:t>
            </a:r>
          </a:p>
          <a:p>
            <a:pPr marL="630015" lvl="1"/>
            <a:r>
              <a:rPr lang="de-DE" sz="2400" b="1" i="1" dirty="0">
                <a:solidFill>
                  <a:schemeClr val="tx1"/>
                </a:solidFill>
              </a:rPr>
              <a:t>Herr Albert verklagt Frau Blume auf Zahlung von 5.350,00 EUR Schadensersatz für seinen kaputten Wagen. Frau Blume erhebt ihrerseits Widerklage auf Zahlung von 3.000,- € wegen ihres ebenfalls beschädigten Wagens.</a:t>
            </a:r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768967" y="1450589"/>
            <a:ext cx="510327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Anspruchshäufung 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35768" y="2694575"/>
            <a:ext cx="8050505" cy="715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Handelt es sich um denselben Gegenstand? Was folgt für die Streitwertberechnung daraus?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003z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475292">
            <a:off x="1217492" y="763170"/>
            <a:ext cx="1850892" cy="1631207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Übung 003z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20961834">
            <a:off x="9230785" y="1503101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406456">
            <a:off x="405951" y="4327754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Einzelwerte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106572" y="3409924"/>
            <a:ext cx="729916" cy="72091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b)</a:t>
            </a:r>
            <a:endParaRPr lang="de-DE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Gefaltete Ecke 12"/>
          <p:cNvSpPr/>
          <p:nvPr/>
        </p:nvSpPr>
        <p:spPr>
          <a:xfrm rot="21387301">
            <a:off x="10595101" y="3582252"/>
            <a:ext cx="1549369" cy="1585329"/>
          </a:xfrm>
          <a:prstGeom prst="foldedCorner">
            <a:avLst/>
          </a:prstGeom>
          <a:solidFill>
            <a:srgbClr val="F692BD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Addition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426173">
            <a:off x="10107830" y="4700242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8350 €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2271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7" grpId="0" animBg="1"/>
      <p:bldP spid="8" grpId="0" animBg="1"/>
      <p:bldP spid="11" grpId="0" animBg="1"/>
      <p:bldP spid="15" grpId="0" animBg="1"/>
      <p:bldP spid="5" grpId="0" animBg="1"/>
      <p:bldP spid="13" grpId="0" animBg="1"/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1427132" y="3249091"/>
            <a:ext cx="9786938" cy="240972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30015" lvl="1"/>
            <a:r>
              <a:rPr lang="de-DE" sz="2400" b="1" dirty="0" smtClean="0">
                <a:solidFill>
                  <a:schemeClr val="tx1"/>
                </a:solidFill>
              </a:rPr>
              <a:t>Die </a:t>
            </a:r>
            <a:r>
              <a:rPr lang="de-DE" sz="2400" b="1" dirty="0">
                <a:solidFill>
                  <a:schemeClr val="tx1"/>
                </a:solidFill>
              </a:rPr>
              <a:t>Parteien streiten um ein Auto, dessen Wert auf </a:t>
            </a:r>
            <a:r>
              <a:rPr lang="de-DE" sz="2400" b="1" dirty="0" smtClean="0">
                <a:solidFill>
                  <a:schemeClr val="tx1"/>
                </a:solidFill>
              </a:rPr>
              <a:t>90.000</a:t>
            </a:r>
            <a:r>
              <a:rPr lang="de-DE" sz="2400" b="1" dirty="0">
                <a:solidFill>
                  <a:schemeClr val="tx1"/>
                </a:solidFill>
              </a:rPr>
              <a:t>,- € festgesetzt wurde. Der Kläger klagt auf Herausgabe des Autos, der Beklagte widerklagend auf Herausgabe des sich beim Kläger befindlichen des Kfz.-Briefes.</a:t>
            </a:r>
            <a:endParaRPr lang="de-DE" sz="2800" b="1" dirty="0">
              <a:solidFill>
                <a:schemeClr val="tx1"/>
              </a:solidFill>
            </a:endParaRPr>
          </a:p>
          <a:p>
            <a:endParaRPr lang="de-DE" sz="28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768967" y="1450589"/>
            <a:ext cx="510327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Anspruchshäufung 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35768" y="2694575"/>
            <a:ext cx="8050505" cy="715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Handelt es sich um denselben Gegenstand? Was folgt für die Streitwertberechnung daraus?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003z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1087273">
            <a:off x="1217492" y="763170"/>
            <a:ext cx="1850892" cy="1631207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Übung 003z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644386">
            <a:off x="9230785" y="1503101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 rot="21417593">
            <a:off x="2325091" y="4961950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u="sng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</a:t>
            </a:r>
            <a:r>
              <a:rPr lang="de-DE" sz="2000" b="1" u="sng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erselbe Gegenstand</a:t>
            </a:r>
          </a:p>
          <a:p>
            <a:pPr algn="ctr"/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Recht und Besitz am Auto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106572" y="3409924"/>
            <a:ext cx="729916" cy="72091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c)</a:t>
            </a:r>
            <a:endParaRPr lang="de-DE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Gefaltete Ecke 12"/>
          <p:cNvSpPr/>
          <p:nvPr/>
        </p:nvSpPr>
        <p:spPr>
          <a:xfrm rot="20956423">
            <a:off x="6191721" y="4707435"/>
            <a:ext cx="1549369" cy="1585329"/>
          </a:xfrm>
          <a:prstGeom prst="foldedCorner">
            <a:avLst/>
          </a:prstGeom>
          <a:solidFill>
            <a:srgbClr val="F692BD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Keine Addition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1428960">
            <a:off x="7801584" y="4707435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90000 €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6581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7" grpId="0" animBg="1"/>
      <p:bldP spid="8" grpId="0" animBg="1"/>
      <p:bldP spid="11" grpId="0" animBg="1"/>
      <p:bldP spid="15" grpId="0" animBg="1"/>
      <p:bldP spid="5" grpId="0" animBg="1"/>
      <p:bldP spid="13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Abgerundetes Rechteck 13"/>
          <p:cNvSpPr/>
          <p:nvPr/>
        </p:nvSpPr>
        <p:spPr>
          <a:xfrm>
            <a:off x="1471530" y="3340248"/>
            <a:ext cx="9786938" cy="1191293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800" b="1" dirty="0" smtClean="0"/>
          </a:p>
          <a:p>
            <a:endParaRPr lang="de-DE" sz="2800" dirty="0" smtClean="0"/>
          </a:p>
          <a:p>
            <a:pPr marL="630015" lvl="1"/>
            <a:endParaRPr lang="de-DE" sz="2400" b="1" dirty="0" smtClean="0">
              <a:solidFill>
                <a:schemeClr val="tx1"/>
              </a:solidFill>
            </a:endParaRPr>
          </a:p>
          <a:p>
            <a:pPr marL="630015" lvl="1"/>
            <a:r>
              <a:rPr lang="de-DE" sz="2400" b="1" dirty="0">
                <a:solidFill>
                  <a:schemeClr val="tx1"/>
                </a:solidFill>
              </a:rPr>
              <a:t>Klage auf Zahlung von </a:t>
            </a:r>
            <a:r>
              <a:rPr lang="de-DE" sz="2400" b="1" dirty="0" smtClean="0">
                <a:solidFill>
                  <a:schemeClr val="tx1"/>
                </a:solidFill>
              </a:rPr>
              <a:t>3.000,00 </a:t>
            </a:r>
            <a:r>
              <a:rPr lang="de-DE" sz="2400" b="1" dirty="0">
                <a:solidFill>
                  <a:schemeClr val="tx1"/>
                </a:solidFill>
              </a:rPr>
              <a:t>€ aus </a:t>
            </a:r>
            <a:r>
              <a:rPr lang="de-DE" sz="2400" b="1">
                <a:solidFill>
                  <a:schemeClr val="tx1"/>
                </a:solidFill>
              </a:rPr>
              <a:t>einem </a:t>
            </a:r>
            <a:r>
              <a:rPr lang="de-DE" sz="2400" b="1" smtClean="0">
                <a:solidFill>
                  <a:schemeClr val="tx1"/>
                </a:solidFill>
              </a:rPr>
              <a:t>Kaufvertrag; </a:t>
            </a:r>
            <a:r>
              <a:rPr lang="de-DE" sz="2400" b="1" dirty="0">
                <a:solidFill>
                  <a:schemeClr val="tx1"/>
                </a:solidFill>
              </a:rPr>
              <a:t>Widerklage mit dem Antrag, dass das Bestehen des </a:t>
            </a:r>
            <a:r>
              <a:rPr lang="de-DE" sz="2400" b="1" dirty="0" smtClean="0">
                <a:solidFill>
                  <a:schemeClr val="tx1"/>
                </a:solidFill>
              </a:rPr>
              <a:t>Vertrags </a:t>
            </a:r>
            <a:r>
              <a:rPr lang="de-DE" sz="2400" b="1" dirty="0">
                <a:solidFill>
                  <a:schemeClr val="tx1"/>
                </a:solidFill>
              </a:rPr>
              <a:t>bestritten wird. </a:t>
            </a:r>
            <a:br>
              <a:rPr lang="de-DE" sz="2400" b="1" dirty="0">
                <a:solidFill>
                  <a:schemeClr val="tx1"/>
                </a:solidFill>
              </a:rPr>
            </a:br>
            <a:endParaRPr lang="de-DE" sz="2400" b="1" dirty="0">
              <a:solidFill>
                <a:schemeClr val="tx1"/>
              </a:solidFill>
            </a:endParaRPr>
          </a:p>
          <a:p>
            <a:endParaRPr lang="de-DE" sz="2800" dirty="0"/>
          </a:p>
          <a:p>
            <a:endParaRPr lang="de-DE" sz="2800" dirty="0"/>
          </a:p>
        </p:txBody>
      </p:sp>
      <p:sp>
        <p:nvSpPr>
          <p:cNvPr id="2" name="Abgerundetes Rechteck 1"/>
          <p:cNvSpPr/>
          <p:nvPr/>
        </p:nvSpPr>
        <p:spPr>
          <a:xfrm>
            <a:off x="2988912" y="336883"/>
            <a:ext cx="6472988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Kosten im Zivilprozess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Abgerundetes Rechteck 3"/>
          <p:cNvSpPr/>
          <p:nvPr/>
        </p:nvSpPr>
        <p:spPr>
          <a:xfrm>
            <a:off x="3768967" y="1450589"/>
            <a:ext cx="5103270" cy="9144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Anspruchshäufung </a:t>
            </a:r>
            <a:endParaRPr lang="de-DE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Abgerundetes Rechteck 6"/>
          <p:cNvSpPr/>
          <p:nvPr/>
        </p:nvSpPr>
        <p:spPr>
          <a:xfrm>
            <a:off x="435768" y="2694575"/>
            <a:ext cx="8050505" cy="715349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DE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Handelt es sich um denselben Gegenstand? Was folgt für die Streitwertberechnung daraus?</a:t>
            </a:r>
          </a:p>
        </p:txBody>
      </p:sp>
      <p:sp>
        <p:nvSpPr>
          <p:cNvPr id="9" name="Rechteck 8"/>
          <p:cNvSpPr/>
          <p:nvPr/>
        </p:nvSpPr>
        <p:spPr>
          <a:xfrm>
            <a:off x="0" y="6551736"/>
            <a:ext cx="871538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003z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10" name="Rechteck 9"/>
          <p:cNvSpPr/>
          <p:nvPr/>
        </p:nvSpPr>
        <p:spPr>
          <a:xfrm>
            <a:off x="10198229" y="6551736"/>
            <a:ext cx="1993771" cy="30626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 smtClean="0">
                <a:solidFill>
                  <a:schemeClr val="tx1"/>
                </a:solidFill>
              </a:rPr>
              <a:t>KG-Ref.AF Carus</a:t>
            </a:r>
            <a:endParaRPr lang="de-DE" dirty="0">
              <a:solidFill>
                <a:schemeClr val="tx1"/>
              </a:solidFill>
            </a:endParaRPr>
          </a:p>
        </p:txBody>
      </p:sp>
      <p:sp>
        <p:nvSpPr>
          <p:cNvPr id="8" name="Gefaltete Ecke 7"/>
          <p:cNvSpPr/>
          <p:nvPr/>
        </p:nvSpPr>
        <p:spPr>
          <a:xfrm rot="21087273">
            <a:off x="1217492" y="763170"/>
            <a:ext cx="1850892" cy="1631207"/>
          </a:xfrm>
          <a:prstGeom prst="foldedCorner">
            <a:avLst/>
          </a:prstGeom>
          <a:solidFill>
            <a:srgbClr val="EED48A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Übung 003z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1" name="Gefaltete Ecke 10"/>
          <p:cNvSpPr/>
          <p:nvPr/>
        </p:nvSpPr>
        <p:spPr>
          <a:xfrm rot="21231544">
            <a:off x="9230785" y="1503101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Lösung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5" name="Gefaltete Ecke 14"/>
          <p:cNvSpPr/>
          <p:nvPr/>
        </p:nvSpPr>
        <p:spPr>
          <a:xfrm>
            <a:off x="4083787" y="4492378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000" b="1" dirty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d</a:t>
            </a:r>
            <a:r>
              <a:rPr lang="de-DE" sz="20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erselbe Gegenstand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5" name="Ellipse 4"/>
          <p:cNvSpPr/>
          <p:nvPr/>
        </p:nvSpPr>
        <p:spPr>
          <a:xfrm>
            <a:off x="1106572" y="3409924"/>
            <a:ext cx="729916" cy="720918"/>
          </a:xfrm>
          <a:prstGeom prst="ellips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</a:t>
            </a:r>
            <a:r>
              <a:rPr lang="de-DE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de-DE" sz="2400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Gefaltete Ecke 12"/>
          <p:cNvSpPr/>
          <p:nvPr/>
        </p:nvSpPr>
        <p:spPr>
          <a:xfrm rot="219895">
            <a:off x="5733488" y="4706224"/>
            <a:ext cx="1549369" cy="1585329"/>
          </a:xfrm>
          <a:prstGeom prst="foldedCorner">
            <a:avLst/>
          </a:prstGeom>
          <a:solidFill>
            <a:srgbClr val="F692BD"/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Keine Addition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  <p:sp>
        <p:nvSpPr>
          <p:cNvPr id="16" name="Gefaltete Ecke 15"/>
          <p:cNvSpPr/>
          <p:nvPr/>
        </p:nvSpPr>
        <p:spPr>
          <a:xfrm rot="20656144">
            <a:off x="7671127" y="4296878"/>
            <a:ext cx="1549369" cy="1585329"/>
          </a:xfrm>
          <a:prstGeom prst="foldedCorner">
            <a:avLst/>
          </a:prstGeom>
          <a:solidFill>
            <a:schemeClr val="accent6">
              <a:lumMod val="40000"/>
              <a:lumOff val="60000"/>
            </a:schemeClr>
          </a:solidFill>
          <a:ln>
            <a:solidFill>
              <a:schemeClr val="bg1">
                <a:lumMod val="7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sz="2000" b="1" dirty="0" smtClean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  <a:p>
            <a:pPr algn="ctr"/>
            <a:r>
              <a:rPr lang="de-DE" sz="2400" b="1" dirty="0" smtClean="0">
                <a:solidFill>
                  <a:schemeClr val="tx1"/>
                </a:solidFill>
                <a:latin typeface="MV Boli" panose="02000500030200090000" pitchFamily="2" charset="0"/>
                <a:cs typeface="MV Boli" panose="02000500030200090000" pitchFamily="2" charset="0"/>
              </a:rPr>
              <a:t>3000 €</a:t>
            </a:r>
            <a:endParaRPr lang="de-DE" sz="2000" b="1" dirty="0">
              <a:solidFill>
                <a:schemeClr val="tx1"/>
              </a:solidFill>
              <a:latin typeface="MV Boli" panose="02000500030200090000" pitchFamily="2" charset="0"/>
              <a:cs typeface="MV Boli" panose="0200050003020009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096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4" grpId="0" animBg="1"/>
      <p:bldP spid="7" grpId="0" animBg="1"/>
      <p:bldP spid="8" grpId="0" animBg="1"/>
      <p:bldP spid="11" grpId="0" animBg="1"/>
      <p:bldP spid="15" grpId="0" animBg="1"/>
      <p:bldP spid="5" grpId="0" animBg="1"/>
      <p:bldP spid="13" grpId="0" animBg="1"/>
      <p:bldP spid="16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261</Words>
  <Application>Microsoft Office PowerPoint</Application>
  <PresentationFormat>Breitbild</PresentationFormat>
  <Paragraphs>74</Paragraphs>
  <Slides>4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MV Boli</vt:lpstr>
      <vt:lpstr>Office</vt:lpstr>
      <vt:lpstr>PowerPoint-Präsentation</vt:lpstr>
      <vt:lpstr>PowerPoint-Präsentation</vt:lpstr>
      <vt:lpstr>PowerPoint-Präsentation</vt:lpstr>
      <vt:lpstr>PowerPoint-Präsentation</vt:lpstr>
    </vt:vector>
  </TitlesOfParts>
  <Company>ITDZ-Berlin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Carus, Natascha</dc:creator>
  <cp:lastModifiedBy>Carus, Natascha</cp:lastModifiedBy>
  <cp:revision>6</cp:revision>
  <dcterms:created xsi:type="dcterms:W3CDTF">2023-05-04T13:22:15Z</dcterms:created>
  <dcterms:modified xsi:type="dcterms:W3CDTF">2023-10-24T10:58:20Z</dcterms:modified>
</cp:coreProperties>
</file>