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2" r:id="rId3"/>
    <p:sldId id="263" r:id="rId4"/>
    <p:sldId id="272" r:id="rId5"/>
    <p:sldId id="273" r:id="rId6"/>
    <p:sldId id="274" r:id="rId7"/>
    <p:sldId id="275" r:id="rId8"/>
    <p:sldId id="268" r:id="rId9"/>
    <p:sldId id="276" r:id="rId10"/>
    <p:sldId id="270" r:id="rId11"/>
    <p:sldId id="271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A7B4"/>
    <a:srgbClr val="DC9C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28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9858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720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2635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8860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236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1287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0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9935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7986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843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617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FFCE7-B631-4F35-AEF8-13F48FDB6FD8}" type="datetimeFigureOut">
              <a:rPr lang="de-DE" smtClean="0"/>
              <a:t>15.08.2024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69352">
            <a:off x="284783" y="294043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1469036" y="1913500"/>
            <a:ext cx="10148340" cy="637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Eingang Klage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1469036" y="2791910"/>
            <a:ext cx="10148340" cy="5955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Klageerweiterung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1430594" y="3621646"/>
            <a:ext cx="10148340" cy="66914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Beweisbeschluss Zeuge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1420601" y="4525001"/>
            <a:ext cx="10148340" cy="6479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20" name="Gefaltete Ecke 19"/>
          <p:cNvSpPr/>
          <p:nvPr/>
        </p:nvSpPr>
        <p:spPr>
          <a:xfrm rot="345086">
            <a:off x="9499186" y="290504"/>
            <a:ext cx="1977744" cy="1935640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</a:t>
            </a:r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ieviele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KRs müssen erstellt werden ?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 rot="21054758">
            <a:off x="10096669" y="4806455"/>
            <a:ext cx="1236183" cy="1201351"/>
          </a:xfrm>
          <a:prstGeom prst="foldedCorner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= 4 Stück !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81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Abgerundetes Rechteck 43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606401" y="1983750"/>
            <a:ext cx="4188816" cy="8180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 smtClean="0">
              <a:solidFill>
                <a:schemeClr val="tx1"/>
              </a:solidFill>
            </a:endParaRPr>
          </a:p>
          <a:p>
            <a:endParaRPr lang="de-DE" dirty="0" smtClean="0">
              <a:solidFill>
                <a:schemeClr val="tx1"/>
              </a:solidFill>
            </a:endParaRPr>
          </a:p>
          <a:p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9" name="Gefaltete Ecke 8"/>
          <p:cNvSpPr/>
          <p:nvPr/>
        </p:nvSpPr>
        <p:spPr>
          <a:xfrm rot="21054758">
            <a:off x="10384687" y="183811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543201" y="1697661"/>
            <a:ext cx="507417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– </a:t>
            </a:r>
            <a:r>
              <a:rPr lang="de-DE" dirty="0" smtClean="0"/>
              <a:t> </a:t>
            </a:r>
            <a:r>
              <a:rPr lang="de-DE" dirty="0" smtClean="0"/>
              <a:t>50 %           =  233,00 EUR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6516802" y="2066994"/>
            <a:ext cx="4137999" cy="72942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600" u="sng" dirty="0" smtClean="0">
              <a:solidFill>
                <a:schemeClr val="tx1"/>
              </a:solidFill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7186032" y="2302054"/>
            <a:ext cx="346876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u="sng" dirty="0"/>
              <a:t>Bereits gezahlt</a:t>
            </a:r>
            <a:r>
              <a:rPr lang="de-DE" u="sng" dirty="0" smtClean="0"/>
              <a:t>: </a:t>
            </a:r>
            <a:r>
              <a:rPr lang="de-DE" dirty="0" smtClean="0"/>
              <a:t>=  150,00 EUR</a:t>
            </a:r>
            <a:endParaRPr lang="de-DE" dirty="0"/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2543175" y="2315839"/>
            <a:ext cx="2241435" cy="3385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1600" dirty="0" smtClean="0"/>
              <a:t>gezahlt =  </a:t>
            </a:r>
            <a:r>
              <a:rPr lang="de-DE" sz="1600" u="sng" dirty="0" smtClean="0"/>
              <a:t>798,00 EUR</a:t>
            </a:r>
            <a:endParaRPr lang="de-DE" sz="1600" u="sng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 - </a:t>
            </a:r>
            <a:r>
              <a:rPr lang="de-DE" dirty="0" smtClean="0"/>
              <a:t> </a:t>
            </a:r>
            <a:r>
              <a:rPr lang="de-DE" dirty="0" smtClean="0"/>
              <a:t>50 %           =  233,00 EUR</a:t>
            </a:r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606401" y="3462308"/>
            <a:ext cx="4751163" cy="423610"/>
            <a:chOff x="1190005" y="5503902"/>
            <a:chExt cx="4751163" cy="423610"/>
          </a:xfrm>
        </p:grpSpPr>
        <p:sp>
          <p:nvSpPr>
            <p:cNvPr id="4" name="Rechteck 3"/>
            <p:cNvSpPr/>
            <p:nvPr/>
          </p:nvSpPr>
          <p:spPr>
            <a:xfrm>
              <a:off x="1190005" y="5505840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4419349" y="550390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565,00 EUR</a:t>
              </a:r>
              <a:endParaRPr lang="de-DE" dirty="0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905887" y="4601497"/>
            <a:ext cx="4767883" cy="442809"/>
            <a:chOff x="1190005" y="6361812"/>
            <a:chExt cx="4767883" cy="442809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36069" y="6435289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482,00 EUR</a:t>
              </a:r>
              <a:endParaRPr lang="de-DE" dirty="0"/>
            </a:p>
          </p:txBody>
        </p:sp>
      </p:grpSp>
      <p:grpSp>
        <p:nvGrpSpPr>
          <p:cNvPr id="28" name="Gruppieren 27"/>
          <p:cNvGrpSpPr/>
          <p:nvPr/>
        </p:nvGrpSpPr>
        <p:grpSpPr>
          <a:xfrm>
            <a:off x="6896661" y="3005827"/>
            <a:ext cx="4696361" cy="421672"/>
            <a:chOff x="1169906" y="6833232"/>
            <a:chExt cx="4696361" cy="421672"/>
          </a:xfrm>
        </p:grpSpPr>
        <p:sp>
          <p:nvSpPr>
            <p:cNvPr id="29" name="Rechteck 28"/>
            <p:cNvSpPr/>
            <p:nvPr/>
          </p:nvSpPr>
          <p:spPr>
            <a:xfrm>
              <a:off x="1169906" y="683323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0" name="Rectangle 1"/>
            <p:cNvSpPr>
              <a:spLocks noChangeArrowheads="1"/>
            </p:cNvSpPr>
            <p:nvPr/>
          </p:nvSpPr>
          <p:spPr bwMode="auto">
            <a:xfrm>
              <a:off x="4344448" y="6855436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83,00 EUR</a:t>
              </a:r>
              <a:endParaRPr lang="de-DE" dirty="0"/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6921010" y="3651420"/>
            <a:ext cx="4696360" cy="421672"/>
            <a:chOff x="1188655" y="5940140"/>
            <a:chExt cx="4696360" cy="421672"/>
          </a:xfrm>
        </p:grpSpPr>
        <p:sp>
          <p:nvSpPr>
            <p:cNvPr id="32" name="Rechteck 31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vom Kl. </a:t>
              </a:r>
            </a:p>
          </p:txBody>
        </p: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4363196" y="5962833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83,00 EUR</a:t>
              </a:r>
              <a:endParaRPr lang="de-DE" dirty="0"/>
            </a:p>
          </p:txBody>
        </p:sp>
      </p:grpSp>
      <p:grpSp>
        <p:nvGrpSpPr>
          <p:cNvPr id="34" name="Gruppieren 33"/>
          <p:cNvGrpSpPr/>
          <p:nvPr/>
        </p:nvGrpSpPr>
        <p:grpSpPr>
          <a:xfrm>
            <a:off x="6921010" y="4114812"/>
            <a:ext cx="4696360" cy="421672"/>
            <a:chOff x="1190005" y="6361812"/>
            <a:chExt cx="4696360" cy="421672"/>
          </a:xfrm>
        </p:grpSpPr>
        <p:sp>
          <p:nvSpPr>
            <p:cNvPr id="35" name="Rechteck 3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4364546" y="638798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0,00 EUR</a:t>
              </a:r>
              <a:endParaRPr lang="de-DE" dirty="0"/>
            </a:p>
          </p:txBody>
        </p:sp>
      </p:grpSp>
      <p:grpSp>
        <p:nvGrpSpPr>
          <p:cNvPr id="39" name="Gruppieren 38"/>
          <p:cNvGrpSpPr/>
          <p:nvPr/>
        </p:nvGrpSpPr>
        <p:grpSpPr>
          <a:xfrm>
            <a:off x="2803695" y="5173894"/>
            <a:ext cx="3961829" cy="1462051"/>
            <a:chOff x="7261995" y="4752502"/>
            <a:chExt cx="3961829" cy="1462051"/>
          </a:xfrm>
        </p:grpSpPr>
        <p:sp>
          <p:nvSpPr>
            <p:cNvPr id="38" name="Gleichschenkliges Dreieck 37"/>
            <p:cNvSpPr/>
            <p:nvPr/>
          </p:nvSpPr>
          <p:spPr>
            <a:xfrm rot="6549232">
              <a:off x="8559192" y="4827746"/>
              <a:ext cx="928038" cy="777549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/>
            <p:cNvSpPr/>
            <p:nvPr/>
          </p:nvSpPr>
          <p:spPr>
            <a:xfrm>
              <a:off x="7261995" y="5237188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40" name="Gefaltete Ecke 39"/>
          <p:cNvSpPr/>
          <p:nvPr/>
        </p:nvSpPr>
        <p:spPr>
          <a:xfrm>
            <a:off x="4898378" y="2092443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Entschei-dungsschuld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233 €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2" name="Gefaltete Ecke 41"/>
          <p:cNvSpPr/>
          <p:nvPr/>
        </p:nvSpPr>
        <p:spPr>
          <a:xfrm>
            <a:off x="10439219" y="4772867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Antragsschuld – Entscheidungs-schuld =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restl. </a:t>
            </a:r>
            <a:r>
              <a:rPr lang="de-DE" sz="1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Pfeil nach unten 15"/>
          <p:cNvSpPr/>
          <p:nvPr/>
        </p:nvSpPr>
        <p:spPr>
          <a:xfrm rot="15282710">
            <a:off x="5870123" y="3224566"/>
            <a:ext cx="380026" cy="1828424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Gefaltete Ecke 40"/>
          <p:cNvSpPr/>
          <p:nvPr/>
        </p:nvSpPr>
        <p:spPr>
          <a:xfrm rot="21335635">
            <a:off x="6926871" y="4732793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restl. </a:t>
            </a:r>
            <a:r>
              <a:rPr lang="de-DE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150 €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3" name="Gefaltete Ecke 42"/>
          <p:cNvSpPr/>
          <p:nvPr/>
        </p:nvSpPr>
        <p:spPr>
          <a:xfrm>
            <a:off x="4540605" y="126186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Antrags-schuld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466 €…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26" name="Gruppieren 25"/>
          <p:cNvGrpSpPr/>
          <p:nvPr/>
        </p:nvGrpSpPr>
        <p:grpSpPr>
          <a:xfrm>
            <a:off x="890642" y="4070605"/>
            <a:ext cx="4752513" cy="421672"/>
            <a:chOff x="1188655" y="5940140"/>
            <a:chExt cx="4752513" cy="421672"/>
          </a:xfrm>
        </p:grpSpPr>
        <p:sp>
          <p:nvSpPr>
            <p:cNvPr id="24" name="Rechteck 23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auf Bekl. </a:t>
              </a:r>
            </a:p>
          </p:txBody>
        </p:sp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4419349" y="597281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83,00 EUR</a:t>
              </a:r>
              <a:endParaRPr lang="de-DE" dirty="0"/>
            </a:p>
          </p:txBody>
        </p:sp>
      </p:grpSp>
    </p:spTree>
    <p:extLst>
      <p:ext uri="{BB962C8B-B14F-4D97-AF65-F5344CB8AC3E}">
        <p14:creationId xmlns:p14="http://schemas.microsoft.com/office/powerpoint/2010/main" val="296060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14" grpId="0" animBg="1"/>
      <p:bldP spid="20" grpId="0" animBg="1"/>
      <p:bldP spid="15" grpId="0" animBg="1"/>
      <p:bldP spid="40" grpId="0" animBg="1"/>
      <p:bldP spid="42" grpId="0" animBg="1"/>
      <p:bldP spid="16" grpId="0" animBg="1"/>
      <p:bldP spid="41" grpId="0" animBg="1"/>
      <p:bldP spid="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1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/>
              <a:t>Alle Kosten sind nun gem. § 9 Abs. 3 Nr. 2 GKG fällig. Gem. § 28 Abs. 1 </a:t>
            </a:r>
            <a:r>
              <a:rPr lang="de-DE" dirty="0" err="1" smtClean="0"/>
              <a:t>KostVfg</a:t>
            </a:r>
            <a:r>
              <a:rPr lang="de-DE" dirty="0" smtClean="0"/>
              <a:t>. ist nunmehr eine neue Kostenrechnung die Schlusskostenrechnung, zu erstellen.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r>
              <a:rPr lang="de-DE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185265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sind beide Parteien gem. § 29 Nr. </a:t>
            </a:r>
            <a:r>
              <a:rPr lang="de-DE" dirty="0"/>
              <a:t>2</a:t>
            </a:r>
            <a:r>
              <a:rPr lang="de-DE" dirty="0" smtClean="0"/>
              <a:t>  GKG als Übernahmeschuldner (Auch Erstschuldner</a:t>
            </a:r>
          </a:p>
          <a:p>
            <a:r>
              <a:rPr lang="de-DE" dirty="0"/>
              <a:t> </a:t>
            </a:r>
            <a:r>
              <a:rPr lang="de-DE" dirty="0" smtClean="0"/>
              <a:t>    im Sinne von § 31 Abs. 2 S.1 GKG, es gibt allerdings keine offenen Restbeträge.)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3867060"/>
            <a:ext cx="10150979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</a:t>
            </a:r>
            <a:r>
              <a:rPr lang="de-DE" dirty="0"/>
              <a:t>Der von dem Kläger, als Antragsschuldner gem. § 22 I S.1 GKG, geleisteter Vorschuss ist auf die zu 	Kosten der Beklagten, im Rahmen der </a:t>
            </a:r>
            <a:r>
              <a:rPr lang="de-DE" dirty="0" err="1"/>
              <a:t>Mithaft</a:t>
            </a:r>
            <a:r>
              <a:rPr lang="de-DE" dirty="0"/>
              <a:t>, zu verrechnen. </a:t>
            </a:r>
          </a:p>
          <a:p>
            <a:r>
              <a:rPr lang="de-DE" dirty="0" smtClean="0"/>
              <a:t>	Die verbleibende Überzahlung wird gem.  § 29 Abs. 3 + 4 S.1 </a:t>
            </a:r>
            <a:r>
              <a:rPr lang="de-DE" dirty="0" err="1" smtClean="0"/>
              <a:t>KostVfg</a:t>
            </a:r>
            <a:r>
              <a:rPr lang="de-DE" dirty="0" smtClean="0"/>
              <a:t> über den 	Prozessbevollmächtigten mit Kost 18 an den Kläger erstattet.   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42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Klage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113338"/>
              </p:ext>
            </p:extLst>
          </p:nvPr>
        </p:nvGraphicFramePr>
        <p:xfrm>
          <a:off x="1466496" y="1411283"/>
          <a:ext cx="10150879" cy="4472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945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76955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353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9081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944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710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983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Summe: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gezahlt sind: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Rest: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137549" y="2789067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8.460,00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229656" y="2725915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735,00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616804" y="278715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(735,00 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1538352" y="2885702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02409" y="2812998"/>
            <a:ext cx="2304187" cy="10544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Allgemeinen/Verfahrens-gebühr betr. 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treitiges Verfahren/Prozessverfahren</a:t>
            </a:r>
            <a:endParaRPr lang="de-DE" sz="1400" dirty="0">
              <a:solidFill>
                <a:schemeClr val="tx1"/>
              </a:solidFill>
            </a:endParaRP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(3-fach)</a:t>
            </a:r>
          </a:p>
        </p:txBody>
      </p:sp>
      <p:sp>
        <p:nvSpPr>
          <p:cNvPr id="19" name="Rechteck 18"/>
          <p:cNvSpPr/>
          <p:nvPr/>
        </p:nvSpPr>
        <p:spPr>
          <a:xfrm>
            <a:off x="7229656" y="4367578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    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7349578" y="5074789"/>
            <a:ext cx="914400" cy="3519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735,00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7229656" y="4025255"/>
            <a:ext cx="914400" cy="2844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735,00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8630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466392" y="16596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22080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/>
              <a:t>Fälligkeit tritt gem. § 6 Abs. 1 S. 1 Nr. 1 GKG </a:t>
            </a:r>
            <a:r>
              <a:rPr lang="de-DE" u="sng" dirty="0" smtClean="0"/>
              <a:t>mit Eingang der Klage </a:t>
            </a:r>
            <a:r>
              <a:rPr lang="de-DE" dirty="0" smtClean="0"/>
              <a:t>ein.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Klageerweiterung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2376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ist der </a:t>
            </a:r>
            <a:r>
              <a:rPr lang="de-DE" dirty="0" smtClean="0">
                <a:solidFill>
                  <a:srgbClr val="C00000"/>
                </a:solidFill>
              </a:rPr>
              <a:t>Kläger</a:t>
            </a:r>
            <a:r>
              <a:rPr lang="de-DE" dirty="0" smtClean="0"/>
              <a:t> gem. § 22 Abs. 1 Satz 1 GKG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4005559"/>
            <a:ext cx="1015097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Gem. § </a:t>
            </a:r>
            <a:r>
              <a:rPr lang="de-DE" dirty="0"/>
              <a:t>12 Abs. </a:t>
            </a:r>
            <a:r>
              <a:rPr lang="de-DE" dirty="0" smtClean="0"/>
              <a:t>1 </a:t>
            </a:r>
            <a:r>
              <a:rPr lang="de-DE" dirty="0"/>
              <a:t>S. </a:t>
            </a:r>
            <a:r>
              <a:rPr lang="de-DE" dirty="0" smtClean="0"/>
              <a:t>2 </a:t>
            </a:r>
            <a:r>
              <a:rPr lang="de-DE" dirty="0"/>
              <a:t>GKG </a:t>
            </a:r>
            <a:r>
              <a:rPr lang="de-DE" dirty="0" smtClean="0"/>
              <a:t> ist mit Kostennachricht gem. § 26 </a:t>
            </a:r>
            <a:r>
              <a:rPr lang="de-DE" dirty="0" err="1" smtClean="0"/>
              <a:t>KostVfg</a:t>
            </a:r>
            <a:r>
              <a:rPr lang="de-DE" dirty="0" smtClean="0"/>
              <a:t> eine  </a:t>
            </a:r>
          </a:p>
          <a:p>
            <a:r>
              <a:rPr lang="de-DE" dirty="0"/>
              <a:t> </a:t>
            </a:r>
            <a:r>
              <a:rPr lang="de-DE" dirty="0" smtClean="0"/>
              <a:t>   Vorauszahlung anzufordern. Sie wird gem. §§ 4 Abs. 2, 15 Abs. 1 und 26 </a:t>
            </a:r>
          </a:p>
          <a:p>
            <a:r>
              <a:rPr lang="de-DE" dirty="0"/>
              <a:t> </a:t>
            </a:r>
            <a:r>
              <a:rPr lang="de-DE" dirty="0" smtClean="0"/>
              <a:t>   Abs. 1 + 6 </a:t>
            </a:r>
            <a:r>
              <a:rPr lang="de-DE" dirty="0" err="1" smtClean="0"/>
              <a:t>KostVfg</a:t>
            </a:r>
            <a:r>
              <a:rPr lang="de-DE" dirty="0" smtClean="0"/>
              <a:t> über den Prozessbevollmächtigten des </a:t>
            </a:r>
            <a:r>
              <a:rPr lang="de-DE" dirty="0" smtClean="0">
                <a:solidFill>
                  <a:srgbClr val="C00000"/>
                </a:solidFill>
              </a:rPr>
              <a:t>Klägers</a:t>
            </a:r>
            <a:r>
              <a:rPr lang="de-DE" dirty="0" smtClean="0"/>
              <a:t> erfordert.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9133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Klageerweiterung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030147"/>
              </p:ext>
            </p:extLst>
          </p:nvPr>
        </p:nvGraphicFramePr>
        <p:xfrm>
          <a:off x="1466496" y="1411283"/>
          <a:ext cx="10150879" cy="4472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945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76955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353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9081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944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710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983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Summe: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gezahlt sind: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Rest: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137549" y="2789067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9820,00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229656" y="2725915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798,00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616804" y="278715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(,00 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1538352" y="2885702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02409" y="2812998"/>
            <a:ext cx="2304187" cy="10544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Allgemeinen/Verfahrens-gebühr betr. 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treitiges Verfahren/Prozessverfahren</a:t>
            </a:r>
            <a:endParaRPr lang="de-DE" sz="1400" dirty="0">
              <a:solidFill>
                <a:schemeClr val="tx1"/>
              </a:solidFill>
            </a:endParaRP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(3-fach)</a:t>
            </a:r>
          </a:p>
        </p:txBody>
      </p:sp>
      <p:sp>
        <p:nvSpPr>
          <p:cNvPr id="19" name="Rechteck 18"/>
          <p:cNvSpPr/>
          <p:nvPr/>
        </p:nvSpPr>
        <p:spPr>
          <a:xfrm>
            <a:off x="7229656" y="4367578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735,00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7349578" y="5074789"/>
            <a:ext cx="914400" cy="3519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63,00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7229656" y="4025255"/>
            <a:ext cx="914400" cy="2844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798,00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326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22080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/>
              <a:t>Fälligkeit tritt gem. § 6 Abs. 1 S. 1 Nr. 1 GKG </a:t>
            </a:r>
            <a:r>
              <a:rPr lang="de-DE" u="sng" dirty="0" smtClean="0"/>
              <a:t>mit Eingang der Klageerweiterung </a:t>
            </a:r>
            <a:r>
              <a:rPr lang="de-DE" dirty="0" smtClean="0"/>
              <a:t>ein.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Klageerweiterung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2376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ist der </a:t>
            </a:r>
            <a:r>
              <a:rPr lang="de-DE" dirty="0" smtClean="0">
                <a:solidFill>
                  <a:srgbClr val="C00000"/>
                </a:solidFill>
              </a:rPr>
              <a:t>Kläger</a:t>
            </a:r>
            <a:r>
              <a:rPr lang="de-DE" dirty="0" smtClean="0"/>
              <a:t> gem. § 22 Abs. 1 Satz 1 GKG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4005559"/>
            <a:ext cx="1015097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Gem. § </a:t>
            </a:r>
            <a:r>
              <a:rPr lang="de-DE" dirty="0"/>
              <a:t>12 Abs. </a:t>
            </a:r>
            <a:r>
              <a:rPr lang="de-DE" dirty="0" smtClean="0"/>
              <a:t>1 </a:t>
            </a:r>
            <a:r>
              <a:rPr lang="de-DE" dirty="0"/>
              <a:t>S. </a:t>
            </a:r>
            <a:r>
              <a:rPr lang="de-DE" dirty="0" smtClean="0"/>
              <a:t>2 </a:t>
            </a:r>
            <a:r>
              <a:rPr lang="de-DE" dirty="0"/>
              <a:t>GKG </a:t>
            </a:r>
            <a:r>
              <a:rPr lang="de-DE" dirty="0" smtClean="0"/>
              <a:t> ist mit Kostennachricht gem. § 26 </a:t>
            </a:r>
            <a:r>
              <a:rPr lang="de-DE" dirty="0" err="1" smtClean="0"/>
              <a:t>KostVfg</a:t>
            </a:r>
            <a:r>
              <a:rPr lang="de-DE" dirty="0" smtClean="0"/>
              <a:t> eine weitere </a:t>
            </a:r>
          </a:p>
          <a:p>
            <a:r>
              <a:rPr lang="de-DE" dirty="0"/>
              <a:t> </a:t>
            </a:r>
            <a:r>
              <a:rPr lang="de-DE" dirty="0" smtClean="0"/>
              <a:t>   Vorauszahlung nachzufordern. Sie wird ebenfalls gem. §§ 4 Abs. 2, 15 Abs. 1 und 26 </a:t>
            </a:r>
          </a:p>
          <a:p>
            <a:r>
              <a:rPr lang="de-DE" dirty="0"/>
              <a:t> </a:t>
            </a:r>
            <a:r>
              <a:rPr lang="de-DE" dirty="0" smtClean="0"/>
              <a:t>   Abs. 1 + 6 </a:t>
            </a:r>
            <a:r>
              <a:rPr lang="de-DE" dirty="0" err="1" smtClean="0"/>
              <a:t>KostVfg</a:t>
            </a:r>
            <a:r>
              <a:rPr lang="de-DE" dirty="0" smtClean="0"/>
              <a:t> über den Prozessbevollmächtigten des </a:t>
            </a:r>
            <a:r>
              <a:rPr lang="de-DE" dirty="0" smtClean="0">
                <a:solidFill>
                  <a:srgbClr val="C00000"/>
                </a:solidFill>
              </a:rPr>
              <a:t>Klägers</a:t>
            </a:r>
            <a:r>
              <a:rPr lang="de-DE" dirty="0"/>
              <a:t> </a:t>
            </a:r>
            <a:r>
              <a:rPr lang="de-DE" dirty="0" smtClean="0"/>
              <a:t>erfordert.</a:t>
            </a:r>
            <a:endParaRPr lang="de-DE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1618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203854"/>
              </p:ext>
            </p:extLst>
          </p:nvPr>
        </p:nvGraphicFramePr>
        <p:xfrm>
          <a:off x="1469036" y="2051065"/>
          <a:ext cx="8785329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Kostentatbestand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(Gegenstand</a:t>
                      </a:r>
                      <a:r>
                        <a:rPr lang="de-DE" sz="200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des Kostenansatzes)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Betrag/Auslagen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</a:t>
                      </a:r>
                      <a:r>
                        <a:rPr lang="de-DE" sz="20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Beklagter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526458" y="1136665"/>
            <a:ext cx="8727907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Beweisbeschluss Zeuge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02088" y="3558813"/>
            <a:ext cx="2251062" cy="9361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Vorschuss für den Zeugen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5786201" y="3501996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150,00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7311217" y="3547198"/>
            <a:ext cx="2222528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/voll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32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3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Beweisbeschluss Zeuge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1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/>
              <a:t>Fälligkeit der Sachverständigenauslagen tritt gem. § 9 Abs. </a:t>
            </a:r>
            <a:r>
              <a:rPr lang="de-DE" smtClean="0"/>
              <a:t>3 </a:t>
            </a:r>
            <a:r>
              <a:rPr lang="de-DE" dirty="0" smtClean="0"/>
              <a:t>GKG mit Erlass einer Kostenentscheidung oder bei anderweitiger Verfahrensbeendigung ein.</a:t>
            </a:r>
            <a:endParaRPr lang="de-DE" dirty="0"/>
          </a:p>
        </p:txBody>
      </p:sp>
      <p:sp>
        <p:nvSpPr>
          <p:cNvPr id="9" name="Gefaltete Ecke 8"/>
          <p:cNvSpPr/>
          <p:nvPr/>
        </p:nvSpPr>
        <p:spPr>
          <a:xfrm rot="950263">
            <a:off x="10142742" y="60300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r>
              <a:rPr lang="de-DE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2376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ist der Kläger gem. § 17 Abs. 1 S. 1 GKG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3867061"/>
            <a:ext cx="10150979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Die Einforderung erfolgt im Wege des Kostenvorschusses mittels Kostennachricht  </a:t>
            </a:r>
          </a:p>
          <a:p>
            <a:r>
              <a:rPr lang="de-DE" dirty="0" smtClean="0"/>
              <a:t>    gem. §§ 4 Abs. 2,15 Abs. 1 und 26 Abs. 1 + 6 </a:t>
            </a:r>
            <a:r>
              <a:rPr lang="de-DE" dirty="0" err="1" smtClean="0"/>
              <a:t>KostVfg</a:t>
            </a:r>
            <a:r>
              <a:rPr lang="de-DE" dirty="0" smtClean="0"/>
              <a:t> über den Prozessbevollmächtigten des Klägers. Der  </a:t>
            </a:r>
          </a:p>
          <a:p>
            <a:r>
              <a:rPr lang="de-DE" dirty="0"/>
              <a:t> </a:t>
            </a:r>
            <a:r>
              <a:rPr lang="de-DE" dirty="0" smtClean="0"/>
              <a:t>   Beweisbeschluss enthält </a:t>
            </a:r>
            <a:r>
              <a:rPr lang="de-DE" u="sng" dirty="0" smtClean="0"/>
              <a:t>keine</a:t>
            </a:r>
            <a:r>
              <a:rPr lang="de-DE" dirty="0" smtClean="0"/>
              <a:t> Zahlungsfrist, so dass die Kostenrechnung gem. </a:t>
            </a:r>
          </a:p>
          <a:p>
            <a:r>
              <a:rPr lang="de-DE" dirty="0"/>
              <a:t> </a:t>
            </a:r>
            <a:r>
              <a:rPr lang="de-DE" dirty="0" smtClean="0"/>
              <a:t>   § 26 Abs. 3 </a:t>
            </a:r>
            <a:r>
              <a:rPr lang="de-DE" dirty="0" err="1" smtClean="0"/>
              <a:t>KostVfg</a:t>
            </a:r>
            <a:r>
              <a:rPr lang="de-DE" dirty="0" smtClean="0"/>
              <a:t> </a:t>
            </a:r>
            <a:r>
              <a:rPr lang="de-DE" u="sng" dirty="0" smtClean="0"/>
              <a:t>nicht</a:t>
            </a:r>
            <a:r>
              <a:rPr lang="de-DE" dirty="0" smtClean="0"/>
              <a:t> unterbleiben kann.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042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577518"/>
              </p:ext>
            </p:extLst>
          </p:nvPr>
        </p:nvGraphicFramePr>
        <p:xfrm>
          <a:off x="1467765" y="1380484"/>
          <a:ext cx="10150879" cy="44186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486293" y="3155893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1211/3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173984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b="1" dirty="0" smtClean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-fache 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Gebühr)</a:t>
            </a:r>
            <a:endParaRPr lang="de-DE" sz="1400" dirty="0">
              <a:solidFill>
                <a:schemeClr val="tx1"/>
              </a:solidFill>
            </a:endParaRPr>
          </a:p>
          <a:p>
            <a:pPr algn="ctr"/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4828321" y="3169001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9.820,00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923288" y="3108549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266,00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8720387" y="316900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266,00 €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259234" y="3155893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496899" y="3836683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1900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80783" y="4540360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2586950" y="3769537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Vergleichsgebühr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4828320" y="3769537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7079039" y="3742290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3</a:t>
            </a:r>
            <a:r>
              <a:rPr lang="de-DE" b="1" dirty="0" smtClean="0">
                <a:solidFill>
                  <a:schemeClr val="tx1"/>
                </a:solidFill>
              </a:rPr>
              <a:t>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0" name="Rechteck 29"/>
          <p:cNvSpPr/>
          <p:nvPr/>
        </p:nvSpPr>
        <p:spPr>
          <a:xfrm>
            <a:off x="8806751" y="3754670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3</a:t>
            </a:r>
            <a:r>
              <a:rPr lang="de-DE" b="1" dirty="0" smtClean="0">
                <a:solidFill>
                  <a:schemeClr val="tx1"/>
                </a:solidFill>
              </a:rPr>
              <a:t>5,00 €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10259233" y="3784651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35,00 €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86950" y="4342524"/>
            <a:ext cx="1781284" cy="705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Zeugenauslagen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6923288" y="4404331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165,00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8772882" y="4434731"/>
            <a:ext cx="103685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165,00 €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493791" y="5816389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301683" y="5816389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   466,00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3" name="Gefaltete Ecke 42"/>
          <p:cNvSpPr/>
          <p:nvPr/>
        </p:nvSpPr>
        <p:spPr>
          <a:xfrm rot="21116468">
            <a:off x="788258" y="5046351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eim Vergleichs-wert § 36 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III GKG 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beachten!!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4" name="Rechteck 43"/>
          <p:cNvSpPr/>
          <p:nvPr/>
        </p:nvSpPr>
        <p:spPr>
          <a:xfrm>
            <a:off x="10186346" y="4470588"/>
            <a:ext cx="103685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165,00 €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5" name="Abgerundetes Rechteck 44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zur Prüfungsvorbereitung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11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7" grpId="0" animBg="1"/>
      <p:bldP spid="43" grpId="0" animBg="1"/>
      <p:bldP spid="44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9365547" y="1524736"/>
            <a:ext cx="2251824" cy="411469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Nebenrechnungen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862823" y="2097652"/>
            <a:ext cx="1179636" cy="421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8.460</a:t>
            </a:r>
          </a:p>
        </p:txBody>
      </p: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026z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Gefaltete Ecke 23"/>
          <p:cNvSpPr/>
          <p:nvPr/>
        </p:nvSpPr>
        <p:spPr>
          <a:xfrm rot="21054758">
            <a:off x="226910" y="247615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3" name="Gefaltete Ecke 42"/>
          <p:cNvSpPr/>
          <p:nvPr/>
        </p:nvSpPr>
        <p:spPr>
          <a:xfrm>
            <a:off x="431797" y="1936865"/>
            <a:ext cx="808018" cy="74324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VKR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8" name="Rectangle 1"/>
          <p:cNvSpPr>
            <a:spLocks noChangeArrowheads="1"/>
          </p:cNvSpPr>
          <p:nvPr/>
        </p:nvSpPr>
        <p:spPr bwMode="auto">
          <a:xfrm>
            <a:off x="4101918" y="1501044"/>
            <a:ext cx="177431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1-fache Gebühr</a:t>
            </a:r>
            <a:endParaRPr lang="de-DE" dirty="0"/>
          </a:p>
        </p:txBody>
      </p:sp>
      <p:sp>
        <p:nvSpPr>
          <p:cNvPr id="49" name="Rectangle 1"/>
          <p:cNvSpPr>
            <a:spLocks noChangeArrowheads="1"/>
          </p:cNvSpPr>
          <p:nvPr/>
        </p:nvSpPr>
        <p:spPr bwMode="auto">
          <a:xfrm>
            <a:off x="6357438" y="1493634"/>
            <a:ext cx="1774318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3</a:t>
            </a:r>
            <a:r>
              <a:rPr lang="de-DE" dirty="0" smtClean="0"/>
              <a:t>-fache Gebühr</a:t>
            </a:r>
            <a:endParaRPr lang="de-DE" dirty="0"/>
          </a:p>
        </p:txBody>
      </p:sp>
      <p:sp>
        <p:nvSpPr>
          <p:cNvPr id="50" name="Gefaltete Ecke 49"/>
          <p:cNvSpPr/>
          <p:nvPr/>
        </p:nvSpPr>
        <p:spPr>
          <a:xfrm>
            <a:off x="431797" y="2939750"/>
            <a:ext cx="808018" cy="74324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Erw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1" name="Rechteck 50"/>
          <p:cNvSpPr/>
          <p:nvPr/>
        </p:nvSpPr>
        <p:spPr>
          <a:xfrm>
            <a:off x="4617617" y="2128289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245</a:t>
            </a:r>
          </a:p>
        </p:txBody>
      </p:sp>
      <p:sp>
        <p:nvSpPr>
          <p:cNvPr id="52" name="Rechteck 51"/>
          <p:cNvSpPr/>
          <p:nvPr/>
        </p:nvSpPr>
        <p:spPr>
          <a:xfrm>
            <a:off x="6873136" y="2149041"/>
            <a:ext cx="742919" cy="4216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735</a:t>
            </a:r>
          </a:p>
        </p:txBody>
      </p:sp>
      <p:sp>
        <p:nvSpPr>
          <p:cNvPr id="53" name="Rechteck 52"/>
          <p:cNvSpPr/>
          <p:nvPr/>
        </p:nvSpPr>
        <p:spPr>
          <a:xfrm>
            <a:off x="1862823" y="3099149"/>
            <a:ext cx="1179636" cy="421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1.360</a:t>
            </a:r>
          </a:p>
        </p:txBody>
      </p:sp>
      <p:cxnSp>
        <p:nvCxnSpPr>
          <p:cNvPr id="5" name="Gerader Verbinder 4"/>
          <p:cNvCxnSpPr/>
          <p:nvPr/>
        </p:nvCxnSpPr>
        <p:spPr>
          <a:xfrm flipV="1">
            <a:off x="1695796" y="3898669"/>
            <a:ext cx="2186248" cy="617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hteck 55"/>
          <p:cNvSpPr/>
          <p:nvPr/>
        </p:nvSpPr>
        <p:spPr>
          <a:xfrm>
            <a:off x="1862823" y="4100646"/>
            <a:ext cx="1179636" cy="421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9.820</a:t>
            </a:r>
          </a:p>
        </p:txBody>
      </p:sp>
      <p:sp>
        <p:nvSpPr>
          <p:cNvPr id="57" name="Rectangle 1"/>
          <p:cNvSpPr>
            <a:spLocks noChangeArrowheads="1"/>
          </p:cNvSpPr>
          <p:nvPr/>
        </p:nvSpPr>
        <p:spPr bwMode="auto">
          <a:xfrm>
            <a:off x="159187" y="4107185"/>
            <a:ext cx="123735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Gesamt</a:t>
            </a:r>
            <a:endParaRPr lang="de-DE" dirty="0"/>
          </a:p>
        </p:txBody>
      </p:sp>
      <p:sp>
        <p:nvSpPr>
          <p:cNvPr id="58" name="Rechteck 57"/>
          <p:cNvSpPr/>
          <p:nvPr/>
        </p:nvSpPr>
        <p:spPr>
          <a:xfrm>
            <a:off x="4617616" y="4107185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266</a:t>
            </a:r>
            <a:r>
              <a:rPr lang="de-DE" sz="2800" dirty="0" smtClean="0">
                <a:solidFill>
                  <a:schemeClr val="tx1"/>
                </a:solidFill>
              </a:rPr>
              <a:t> </a:t>
            </a:r>
            <a:endParaRPr lang="de-DE" sz="2800" dirty="0" smtClean="0">
              <a:solidFill>
                <a:schemeClr val="tx1"/>
              </a:solidFill>
            </a:endParaRPr>
          </a:p>
        </p:txBody>
      </p:sp>
      <p:sp>
        <p:nvSpPr>
          <p:cNvPr id="59" name="Rechteck 58"/>
          <p:cNvSpPr/>
          <p:nvPr/>
        </p:nvSpPr>
        <p:spPr>
          <a:xfrm>
            <a:off x="6708838" y="4107185"/>
            <a:ext cx="907218" cy="4216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 798 </a:t>
            </a:r>
          </a:p>
        </p:txBody>
      </p:sp>
      <p:cxnSp>
        <p:nvCxnSpPr>
          <p:cNvPr id="60" name="Gerader Verbinder 59"/>
          <p:cNvCxnSpPr/>
          <p:nvPr/>
        </p:nvCxnSpPr>
        <p:spPr>
          <a:xfrm flipV="1">
            <a:off x="1695796" y="4900166"/>
            <a:ext cx="6435960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1"/>
          <p:cNvSpPr>
            <a:spLocks noChangeArrowheads="1"/>
          </p:cNvSpPr>
          <p:nvPr/>
        </p:nvSpPr>
        <p:spPr bwMode="auto">
          <a:xfrm>
            <a:off x="200750" y="5093846"/>
            <a:ext cx="123735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err="1" smtClean="0"/>
              <a:t>Vergl.Geb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62" name="Rechteck 61"/>
          <p:cNvSpPr/>
          <p:nvPr/>
        </p:nvSpPr>
        <p:spPr>
          <a:xfrm>
            <a:off x="1862823" y="5089797"/>
            <a:ext cx="1179636" cy="421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3.500</a:t>
            </a:r>
          </a:p>
        </p:txBody>
      </p:sp>
      <p:sp>
        <p:nvSpPr>
          <p:cNvPr id="63" name="Rechteck 62"/>
          <p:cNvSpPr/>
          <p:nvPr/>
        </p:nvSpPr>
        <p:spPr>
          <a:xfrm>
            <a:off x="3086928" y="5108830"/>
            <a:ext cx="1530687" cy="421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tx1"/>
                </a:solidFill>
              </a:rPr>
              <a:t> 0,25 von 140</a:t>
            </a:r>
          </a:p>
        </p:txBody>
      </p:sp>
      <p:sp>
        <p:nvSpPr>
          <p:cNvPr id="64" name="Rechteck 63"/>
          <p:cNvSpPr/>
          <p:nvPr/>
        </p:nvSpPr>
        <p:spPr>
          <a:xfrm>
            <a:off x="4803307" y="5089797"/>
            <a:ext cx="1780373" cy="421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800" dirty="0" smtClean="0">
              <a:solidFill>
                <a:schemeClr val="tx1"/>
              </a:solidFill>
            </a:endParaRPr>
          </a:p>
          <a:p>
            <a:r>
              <a:rPr lang="de-DE" sz="2800" dirty="0" smtClean="0">
                <a:solidFill>
                  <a:schemeClr val="tx1"/>
                </a:solidFill>
              </a:rPr>
              <a:t>35+266 </a:t>
            </a:r>
            <a:endParaRPr lang="de-DE" sz="2800" dirty="0">
              <a:solidFill>
                <a:schemeClr val="tx1"/>
              </a:solidFill>
            </a:endParaRPr>
          </a:p>
          <a:p>
            <a:endParaRPr lang="de-DE" sz="2800" dirty="0" smtClean="0">
              <a:solidFill>
                <a:schemeClr val="tx1"/>
              </a:solidFill>
            </a:endParaRPr>
          </a:p>
        </p:txBody>
      </p:sp>
      <p:sp>
        <p:nvSpPr>
          <p:cNvPr id="66" name="Rechteck 65"/>
          <p:cNvSpPr/>
          <p:nvPr/>
        </p:nvSpPr>
        <p:spPr>
          <a:xfrm>
            <a:off x="6809992" y="5084142"/>
            <a:ext cx="1619385" cy="421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=301 </a:t>
            </a:r>
          </a:p>
        </p:txBody>
      </p:sp>
      <p:cxnSp>
        <p:nvCxnSpPr>
          <p:cNvPr id="67" name="Gerader Verbinder 66"/>
          <p:cNvCxnSpPr/>
          <p:nvPr/>
        </p:nvCxnSpPr>
        <p:spPr>
          <a:xfrm flipV="1">
            <a:off x="1695796" y="5713959"/>
            <a:ext cx="2186248" cy="617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1"/>
          <p:cNvSpPr>
            <a:spLocks noChangeArrowheads="1"/>
          </p:cNvSpPr>
          <p:nvPr/>
        </p:nvSpPr>
        <p:spPr bwMode="auto">
          <a:xfrm>
            <a:off x="150872" y="5972007"/>
            <a:ext cx="1544923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err="1" smtClean="0"/>
              <a:t>Gesamt+Vergl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69" name="Rechteck 68"/>
          <p:cNvSpPr/>
          <p:nvPr/>
        </p:nvSpPr>
        <p:spPr>
          <a:xfrm>
            <a:off x="1862823" y="5922622"/>
            <a:ext cx="1179636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13.320</a:t>
            </a:r>
          </a:p>
        </p:txBody>
      </p:sp>
      <p:sp>
        <p:nvSpPr>
          <p:cNvPr id="70" name="Rechteck 69"/>
          <p:cNvSpPr/>
          <p:nvPr/>
        </p:nvSpPr>
        <p:spPr>
          <a:xfrm>
            <a:off x="4617616" y="5950909"/>
            <a:ext cx="742919" cy="421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324 </a:t>
            </a:r>
          </a:p>
        </p:txBody>
      </p:sp>
      <p:sp>
        <p:nvSpPr>
          <p:cNvPr id="71" name="Rectangle 1"/>
          <p:cNvSpPr>
            <a:spLocks noChangeArrowheads="1"/>
          </p:cNvSpPr>
          <p:nvPr/>
        </p:nvSpPr>
        <p:spPr bwMode="auto">
          <a:xfrm>
            <a:off x="9653691" y="1671656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b</a:t>
            </a:r>
            <a:r>
              <a:rPr lang="de-DE" dirty="0" smtClean="0"/>
              <a:t>ereits gezahlt:</a:t>
            </a:r>
            <a:endParaRPr lang="de-DE" dirty="0"/>
          </a:p>
        </p:txBody>
      </p:sp>
      <p:sp>
        <p:nvSpPr>
          <p:cNvPr id="16" name="Stern mit 5 Zacken 15"/>
          <p:cNvSpPr/>
          <p:nvPr/>
        </p:nvSpPr>
        <p:spPr>
          <a:xfrm>
            <a:off x="7837538" y="4213171"/>
            <a:ext cx="280567" cy="285610"/>
          </a:xfrm>
          <a:prstGeom prst="star5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1" name="Gruppieren 20"/>
          <p:cNvGrpSpPr/>
          <p:nvPr/>
        </p:nvGrpSpPr>
        <p:grpSpPr>
          <a:xfrm>
            <a:off x="9754777" y="2402020"/>
            <a:ext cx="1529174" cy="1019235"/>
            <a:chOff x="9754777" y="2402020"/>
            <a:chExt cx="1529174" cy="1019235"/>
          </a:xfrm>
        </p:grpSpPr>
        <p:sp>
          <p:nvSpPr>
            <p:cNvPr id="45" name="Gefaltete Ecke 44"/>
            <p:cNvSpPr/>
            <p:nvPr/>
          </p:nvSpPr>
          <p:spPr>
            <a:xfrm>
              <a:off x="9754777" y="2402020"/>
              <a:ext cx="1529174" cy="1019235"/>
            </a:xfrm>
            <a:prstGeom prst="foldedCorner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  <a:p>
              <a:r>
                <a:rPr lang="de-DE" b="1" dirty="0" err="1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Kl</a:t>
              </a:r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:</a:t>
              </a:r>
            </a:p>
            <a:p>
              <a:r>
                <a:rPr lang="de-DE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   798</a:t>
              </a:r>
            </a:p>
          </p:txBody>
        </p:sp>
        <p:sp>
          <p:nvSpPr>
            <p:cNvPr id="73" name="Stern mit 5 Zacken 72"/>
            <p:cNvSpPr/>
            <p:nvPr/>
          </p:nvSpPr>
          <p:spPr>
            <a:xfrm>
              <a:off x="10794446" y="2925625"/>
              <a:ext cx="280567" cy="285610"/>
            </a:xfrm>
            <a:prstGeom prst="star5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1" name="Gefaltete Ecke 40"/>
          <p:cNvSpPr/>
          <p:nvPr/>
        </p:nvSpPr>
        <p:spPr>
          <a:xfrm>
            <a:off x="9792610" y="3723433"/>
            <a:ext cx="1491341" cy="1358141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Bekl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:</a:t>
            </a:r>
          </a:p>
          <a:p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  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150</a:t>
            </a:r>
          </a:p>
          <a:p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Zeugen-vorschuss 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78" name="Gruppieren 77"/>
          <p:cNvGrpSpPr/>
          <p:nvPr/>
        </p:nvGrpSpPr>
        <p:grpSpPr>
          <a:xfrm>
            <a:off x="7285958" y="5665473"/>
            <a:ext cx="2468817" cy="1156735"/>
            <a:chOff x="7128804" y="5680663"/>
            <a:chExt cx="1599559" cy="961870"/>
          </a:xfrm>
        </p:grpSpPr>
        <p:sp>
          <p:nvSpPr>
            <p:cNvPr id="76" name="Ovale Legende 75"/>
            <p:cNvSpPr/>
            <p:nvPr/>
          </p:nvSpPr>
          <p:spPr>
            <a:xfrm>
              <a:off x="7244594" y="5782740"/>
              <a:ext cx="1375703" cy="780817"/>
            </a:xfrm>
            <a:prstGeom prst="wedgeEllipseCallout">
              <a:avLst>
                <a:gd name="adj1" fmla="val -146506"/>
                <a:gd name="adj2" fmla="val -685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7" name="Ovale Legende 76"/>
            <p:cNvSpPr/>
            <p:nvPr/>
          </p:nvSpPr>
          <p:spPr>
            <a:xfrm>
              <a:off x="7128804" y="5680663"/>
              <a:ext cx="1599559" cy="961870"/>
            </a:xfrm>
            <a:prstGeom prst="wedgeEllipseCallout">
              <a:avLst>
                <a:gd name="adj1" fmla="val -53980"/>
                <a:gd name="adj2" fmla="val -6843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Der kleinere Wert wird berechnet!</a:t>
              </a:r>
              <a:endParaRPr lang="de-DE" dirty="0"/>
            </a:p>
          </p:txBody>
        </p:sp>
      </p:grpSp>
    </p:spTree>
    <p:extLst>
      <p:ext uri="{BB962C8B-B14F-4D97-AF65-F5344CB8AC3E}">
        <p14:creationId xmlns:p14="http://schemas.microsoft.com/office/powerpoint/2010/main" val="761676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 animBg="1"/>
      <p:bldP spid="43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6" grpId="0" animBg="1"/>
      <p:bldP spid="57" grpId="0" animBg="1"/>
      <p:bldP spid="58" grpId="0" animBg="1"/>
      <p:bldP spid="59" grpId="0" animBg="1"/>
      <p:bldP spid="61" grpId="0" animBg="1"/>
      <p:bldP spid="62" grpId="0" animBg="1"/>
      <p:bldP spid="63" grpId="0" animBg="1"/>
      <p:bldP spid="64" grpId="0" animBg="1"/>
      <p:bldP spid="66" grpId="0" animBg="1"/>
      <p:bldP spid="68" grpId="0" animBg="1"/>
      <p:bldP spid="69" grpId="0" animBg="1"/>
      <p:bldP spid="70" grpId="0" animBg="1"/>
      <p:bldP spid="71" grpId="0" animBg="1"/>
      <p:bldP spid="16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905</Words>
  <Application>Microsoft Office PowerPoint</Application>
  <PresentationFormat>Breitbild</PresentationFormat>
  <Paragraphs>260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56</cp:revision>
  <dcterms:created xsi:type="dcterms:W3CDTF">2023-07-21T13:04:44Z</dcterms:created>
  <dcterms:modified xsi:type="dcterms:W3CDTF">2024-08-15T09:06:44Z</dcterms:modified>
</cp:coreProperties>
</file>