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63" r:id="rId4"/>
    <p:sldId id="272" r:id="rId5"/>
    <p:sldId id="273" r:id="rId6"/>
    <p:sldId id="274" r:id="rId7"/>
    <p:sldId id="275" r:id="rId8"/>
    <p:sldId id="268" r:id="rId9"/>
    <p:sldId id="276" r:id="rId10"/>
    <p:sldId id="270" r:id="rId11"/>
    <p:sldId id="27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B4"/>
    <a:srgbClr val="DC9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Eingang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30594" y="3621646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20601" y="4525001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ieviele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10096669" y="4806455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4 Stück 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818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</a:t>
            </a:r>
            <a:r>
              <a:rPr lang="de-DE" dirty="0" smtClean="0"/>
              <a:t> </a:t>
            </a:r>
            <a:r>
              <a:rPr lang="de-DE" dirty="0" smtClean="0"/>
              <a:t>50 %           =  233,00 EUR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516802" y="2066994"/>
            <a:ext cx="4137999" cy="7294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u="sng" dirty="0" smtClean="0">
              <a:solidFill>
                <a:schemeClr val="tx1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186032" y="2302054"/>
            <a:ext cx="346876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/>
              <a:t>Bereits gezahlt</a:t>
            </a:r>
            <a:r>
              <a:rPr lang="de-DE" u="sng" dirty="0" smtClean="0"/>
              <a:t>: </a:t>
            </a:r>
            <a:r>
              <a:rPr lang="de-DE" dirty="0" smtClean="0"/>
              <a:t>=  150,00 EUR</a:t>
            </a:r>
            <a:endParaRPr lang="de-DE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543175" y="2315839"/>
            <a:ext cx="2241435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 smtClean="0"/>
              <a:t>gezahlt =  </a:t>
            </a:r>
            <a:r>
              <a:rPr lang="de-DE" sz="1600" u="sng" dirty="0" smtClean="0"/>
              <a:t>798,00 EUR</a:t>
            </a:r>
            <a:endParaRPr lang="de-DE" sz="1600" u="sng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- </a:t>
            </a:r>
            <a:r>
              <a:rPr lang="de-DE" dirty="0" smtClean="0"/>
              <a:t> </a:t>
            </a:r>
            <a:r>
              <a:rPr lang="de-DE" dirty="0" smtClean="0"/>
              <a:t>50 %           =  233,00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06401" y="3462308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565,00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905887" y="4601497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482,00 EUR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896661" y="3005827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83,00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83,00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2803695" y="5173894"/>
            <a:ext cx="3961829" cy="1462051"/>
            <a:chOff x="7261995" y="4752502"/>
            <a:chExt cx="3961829" cy="1462051"/>
          </a:xfrm>
        </p:grpSpPr>
        <p:sp>
          <p:nvSpPr>
            <p:cNvPr id="38" name="Gleichschenkliges Dreieck 37"/>
            <p:cNvSpPr/>
            <p:nvPr/>
          </p:nvSpPr>
          <p:spPr>
            <a:xfrm rot="6549232">
              <a:off x="8559192" y="4827746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7261995" y="5237188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233 €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15282710">
            <a:off x="5870123" y="3224566"/>
            <a:ext cx="380026" cy="1828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926871" y="473279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466 €…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890642" y="40706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83,00 EUR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gem. § 29 Nr. </a:t>
            </a:r>
            <a:r>
              <a:rPr lang="de-DE" dirty="0"/>
              <a:t>2</a:t>
            </a:r>
            <a:r>
              <a:rPr lang="de-DE" dirty="0" smtClean="0"/>
              <a:t>  GKG als Übernahmeschuldner (Auch Erstschuldner</a:t>
            </a:r>
          </a:p>
          <a:p>
            <a:r>
              <a:rPr lang="de-DE" dirty="0"/>
              <a:t> </a:t>
            </a:r>
            <a:r>
              <a:rPr lang="de-DE" dirty="0" smtClean="0"/>
              <a:t>    im Sinne von § 31 Abs. 2 S.1 GKG, es gibt allerdings keine offenen Restbeträge.)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0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Der von dem Kläger,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 smtClean="0"/>
              <a:t>	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	Prozessbevollmächtigten mit Kost 18 an den Kläger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13338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8.460,00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(735,00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  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6392" y="16596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anzufordern. Sie wird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 smtClean="0"/>
              <a:t>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30147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798,00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798,00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Klageerweiterung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weitere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nachzufordern.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/>
              <a:t> </a:t>
            </a:r>
            <a:r>
              <a:rPr lang="de-DE" dirty="0" smtClean="0"/>
              <a:t>erfordert.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6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03854"/>
              </p:ext>
            </p:extLst>
          </p:nvPr>
        </p:nvGraphicFramePr>
        <p:xfrm>
          <a:off x="1469036" y="2051065"/>
          <a:ext cx="8785329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Kostentatbestand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(Gegenstand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 Kostenansatzes)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Betrag/Auslagen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526458" y="1136665"/>
            <a:ext cx="8727907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für den Zeugen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86201" y="3501996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311217" y="3547198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Sachverständigenauslagen tritt gem. § 9 Abs. </a:t>
            </a:r>
            <a:r>
              <a:rPr lang="de-DE" smtClean="0"/>
              <a:t>3 </a:t>
            </a:r>
            <a:r>
              <a:rPr lang="de-DE" dirty="0" smtClean="0"/>
              <a:t>GKG mit Erlass einer Kostenentscheidung oder bei anderweitiger Verfahrensbeendigung ein.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Kläger gem. § 17 Abs. 1 S.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Einforderung erfolgt im Wege des Kostenvorschusses mittels Kostennachricht  </a:t>
            </a:r>
          </a:p>
          <a:p>
            <a:r>
              <a:rPr lang="de-DE" dirty="0" smtClean="0"/>
              <a:t>    gem. §§ 4 Abs. 2,15 Abs. 1 und 26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Klägers. Der  </a:t>
            </a:r>
          </a:p>
          <a:p>
            <a:r>
              <a:rPr lang="de-DE" dirty="0"/>
              <a:t> </a:t>
            </a:r>
            <a:r>
              <a:rPr lang="de-DE" dirty="0" smtClean="0"/>
              <a:t>   Beweisbeschluss enthält </a:t>
            </a:r>
            <a:r>
              <a:rPr lang="de-DE" u="sng" dirty="0" smtClean="0"/>
              <a:t>keine</a:t>
            </a:r>
            <a:r>
              <a:rPr lang="de-DE" dirty="0" smtClean="0"/>
              <a:t> Zahlungsfrist, so dass die Kostenrechnung gem. </a:t>
            </a:r>
          </a:p>
          <a:p>
            <a:r>
              <a:rPr lang="de-DE" dirty="0"/>
              <a:t> </a:t>
            </a:r>
            <a:r>
              <a:rPr lang="de-DE" dirty="0" smtClean="0"/>
              <a:t>   § 26 Abs. 3 </a:t>
            </a:r>
            <a:r>
              <a:rPr lang="de-DE" dirty="0" err="1" smtClean="0"/>
              <a:t>KostVfg</a:t>
            </a:r>
            <a:r>
              <a:rPr lang="de-DE" dirty="0" smtClean="0"/>
              <a:t> </a:t>
            </a:r>
            <a:r>
              <a:rPr lang="de-DE" u="sng" dirty="0" smtClean="0"/>
              <a:t>nicht</a:t>
            </a:r>
            <a:r>
              <a:rPr lang="de-DE" dirty="0" smtClean="0"/>
              <a:t> unterbleiben kann.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04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77518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6293" y="31558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17398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28321" y="316900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9.820,00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3288" y="31085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266,00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20387" y="316900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59234" y="315589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96899" y="383668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80783" y="454036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86950" y="376953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28320" y="376953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79039" y="3742290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</a:t>
            </a:r>
            <a:r>
              <a:rPr lang="de-DE" b="1" dirty="0" smtClean="0">
                <a:solidFill>
                  <a:schemeClr val="tx1"/>
                </a:solidFill>
              </a:rPr>
              <a:t>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806751" y="3754670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</a:t>
            </a:r>
            <a:r>
              <a:rPr lang="de-DE" b="1" dirty="0" smtClean="0">
                <a:solidFill>
                  <a:schemeClr val="tx1"/>
                </a:solidFill>
              </a:rPr>
              <a:t>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259233" y="378465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6950" y="4342524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23288" y="440433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165,00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72882" y="4434731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165,00 €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466,00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788258" y="5046351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III GKG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0186346" y="4470588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165,00 €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43" grpId="0" animBg="1"/>
      <p:bldP spid="4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8.460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Erw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245</a:t>
            </a:r>
          </a:p>
        </p:txBody>
      </p:sp>
      <p:sp>
        <p:nvSpPr>
          <p:cNvPr id="52" name="Rechteck 51"/>
          <p:cNvSpPr/>
          <p:nvPr/>
        </p:nvSpPr>
        <p:spPr>
          <a:xfrm>
            <a:off x="6873136" y="2149041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735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1.360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9.820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266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6708838" y="4107185"/>
            <a:ext cx="907218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798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3.500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8" y="5108830"/>
            <a:ext cx="1530687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140</a:t>
            </a:r>
          </a:p>
        </p:txBody>
      </p:sp>
      <p:sp>
        <p:nvSpPr>
          <p:cNvPr id="64" name="Rechteck 63"/>
          <p:cNvSpPr/>
          <p:nvPr/>
        </p:nvSpPr>
        <p:spPr>
          <a:xfrm>
            <a:off x="4803307" y="5089797"/>
            <a:ext cx="1780373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35+266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=301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13.320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324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37538" y="4213171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798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1" name="Gefaltete Ecke 40"/>
          <p:cNvSpPr/>
          <p:nvPr/>
        </p:nvSpPr>
        <p:spPr>
          <a:xfrm>
            <a:off x="9792610" y="3723433"/>
            <a:ext cx="1491341" cy="1358141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150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Zeugen-vorschuss 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wird berechnet!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7616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Breitbild</PresentationFormat>
  <Paragraphs>260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56</cp:revision>
  <dcterms:created xsi:type="dcterms:W3CDTF">2023-07-21T13:04:44Z</dcterms:created>
  <dcterms:modified xsi:type="dcterms:W3CDTF">2024-08-15T09:06:44Z</dcterms:modified>
</cp:coreProperties>
</file>