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3" r:id="rId2"/>
    <p:sldId id="324" r:id="rId3"/>
    <p:sldId id="325" r:id="rId4"/>
    <p:sldId id="326" r:id="rId5"/>
    <p:sldId id="327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35" r:id="rId14"/>
    <p:sldId id="336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334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2871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5181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79567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5157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4673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7404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9654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5029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2377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548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1015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137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39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3375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8277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2566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03400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55D3F9-7638-49BB-A9A6-AEBEE86E3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79" y="696187"/>
            <a:ext cx="10515600" cy="2852737"/>
          </a:xfrm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 Arial Narrow"/>
              </a:rPr>
              <a:t>Das Betreuungsverfahren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D1BC54D-7333-4F79-84E5-BAA9D6AE1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665" y="3452449"/>
            <a:ext cx="10515600" cy="1500187"/>
          </a:xfrm>
        </p:spPr>
        <p:txBody>
          <a:bodyPr>
            <a:normAutofit/>
          </a:bodyPr>
          <a:lstStyle/>
          <a:p>
            <a:r>
              <a:rPr lang="de-DE" sz="2000" b="1" dirty="0">
                <a:solidFill>
                  <a:schemeClr val="bg1"/>
                </a:solidFill>
                <a:latin typeface=" Arial Narrow"/>
              </a:rPr>
              <a:t>Vom Antrag/ Anregung bis zur Beendigung</a:t>
            </a:r>
          </a:p>
        </p:txBody>
      </p:sp>
    </p:spTree>
    <p:extLst>
      <p:ext uri="{BB962C8B-B14F-4D97-AF65-F5344CB8AC3E}">
        <p14:creationId xmlns:p14="http://schemas.microsoft.com/office/powerpoint/2010/main" val="75590065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28650" y="716904"/>
            <a:ext cx="106489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Funktionelle Zuständigkeit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23900" y="1933575"/>
            <a:ext cx="535305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Richter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Erstbestellung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Genehmigungen bei ärztlichen Maßnahmen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Betreuerwechsel ohne Vorschlag des Betroffenen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Bestellung eines Kontrollbetreuers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     (§ 15 (1) Nr.1RPflG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i.V.m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. § 1820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     Abs. 3 BGB)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 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5572125" y="1933574"/>
            <a:ext cx="62103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Rechtspfleger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Betreuerwechsel mit Vorschlag des Betroffenen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Genehmigungen vermögensrechtlicher Art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Genehmigungen bei Wohnungskündigung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Aufsicht über Betreuer</a:t>
            </a:r>
          </a:p>
        </p:txBody>
      </p:sp>
    </p:spTree>
    <p:extLst>
      <p:ext uri="{BB962C8B-B14F-4D97-AF65-F5344CB8AC3E}">
        <p14:creationId xmlns:p14="http://schemas.microsoft.com/office/powerpoint/2010/main" val="2633408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88571" y="2211977"/>
            <a:ext cx="9779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Antrag/Anregung</a:t>
            </a:r>
          </a:p>
        </p:txBody>
      </p:sp>
    </p:spTree>
    <p:extLst>
      <p:ext uri="{BB962C8B-B14F-4D97-AF65-F5344CB8AC3E}">
        <p14:creationId xmlns:p14="http://schemas.microsoft.com/office/powerpoint/2010/main" val="1082637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48937" y="487680"/>
            <a:ext cx="10615749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Antrag gem. §23 </a:t>
            </a:r>
            <a:r>
              <a:rPr kumimoji="0" lang="de-D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FamFG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Nur Betroffener kann Antrag stellen !!! (§1814 Abs. 4 BGB)</a:t>
            </a:r>
          </a:p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Antrag ist an keine bestimmte Form gebunden</a:t>
            </a:r>
          </a:p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Antrag muss beschieden werden; Anregung nicht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041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88274" y="748937"/>
            <a:ext cx="1024998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Anregung gem. § 24 </a:t>
            </a:r>
            <a:r>
              <a:rPr kumimoji="0" lang="de-D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FamFG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Grundsätzlich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amtswegiges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Verfahren (§ 26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FamFG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)</a:t>
            </a:r>
          </a:p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  Anregung zur Verfahrenseinleitung Jeder kann das Verfahren anregen</a:t>
            </a:r>
          </a:p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Bsp.: Angehörige, Krankenhäuser, Polizei, Behörden</a:t>
            </a:r>
          </a:p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Anregender nicht zwingend auch am Verfahren beteiligt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793631" y="2566741"/>
            <a:ext cx="90088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5400" b="1" i="0" u="none" strike="noStrike" kern="1200" cap="none" spc="0" normalizeH="0" baseline="0" noProof="0" dirty="0">
                <a:ln w="22225">
                  <a:solidFill>
                    <a:srgbClr val="A50E82"/>
                  </a:solidFill>
                  <a:prstDash val="solid"/>
                </a:ln>
                <a:solidFill>
                  <a:srgbClr val="A50E82">
                    <a:lumMod val="40000"/>
                    <a:lumOff val="6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43870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 </a:t>
            </a:r>
            <a:r>
              <a:rPr lang="de-DE" dirty="0">
                <a:latin typeface=" Arial Narrow"/>
              </a:rPr>
              <a:t> </a:t>
            </a:r>
            <a:r>
              <a:rPr lang="de-DE" sz="4000" b="1" dirty="0">
                <a:solidFill>
                  <a:schemeClr val="bg1"/>
                </a:solidFill>
                <a:latin typeface=" Arial Narrow"/>
              </a:rPr>
              <a:t>Und wenn es `mal eilig wird…..</a:t>
            </a:r>
            <a:br>
              <a:rPr lang="de-DE" sz="4000" b="1" dirty="0">
                <a:solidFill>
                  <a:schemeClr val="bg1"/>
                </a:solidFill>
                <a:latin typeface=" Arial Narrow"/>
              </a:rPr>
            </a:br>
            <a:r>
              <a:rPr lang="de-DE" sz="4000" b="1" dirty="0">
                <a:solidFill>
                  <a:schemeClr val="bg1"/>
                </a:solidFill>
                <a:latin typeface=" Arial Narrow"/>
              </a:rPr>
              <a:t> Das Eilverfahren in Betreuungssachen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b="1" dirty="0">
                <a:solidFill>
                  <a:schemeClr val="bg1"/>
                </a:solidFill>
                <a:latin typeface="Arial Narrow" panose="020B0606020202030204" pitchFamily="34" charset="0"/>
              </a:rPr>
              <a:t>Unterscheidung nach § 300 und § 301 </a:t>
            </a:r>
            <a:r>
              <a:rPr lang="de-DE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FamFG</a:t>
            </a:r>
            <a:r>
              <a:rPr lang="de-DE" b="1" dirty="0">
                <a:solidFill>
                  <a:schemeClr val="bg1"/>
                </a:solidFill>
                <a:latin typeface="Arial Narrow" panose="020B0606020202030204" pitchFamily="34" charset="0"/>
              </a:rPr>
              <a:t> im Hinblick auf die Dringlichkeit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b="1" dirty="0">
                <a:solidFill>
                  <a:schemeClr val="bg1"/>
                </a:solidFill>
                <a:latin typeface="Arial Narrow" panose="020B0606020202030204" pitchFamily="34" charset="0"/>
              </a:rPr>
              <a:t>Voraussetzungen für den Erlass regelt § 300 </a:t>
            </a:r>
            <a:r>
              <a:rPr lang="de-DE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FamFG</a:t>
            </a:r>
            <a:endParaRPr lang="de-DE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b="1" dirty="0">
                <a:solidFill>
                  <a:schemeClr val="bg1"/>
                </a:solidFill>
                <a:latin typeface="Arial Narrow" panose="020B0606020202030204" pitchFamily="34" charset="0"/>
              </a:rPr>
              <a:t>Tritt spätestens nach 6 Monaten außer Kraft/  Verlängerung möglich auf maximal 1 Jahr (§302 </a:t>
            </a:r>
            <a:r>
              <a:rPr lang="de-DE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FamFG</a:t>
            </a:r>
            <a:r>
              <a:rPr lang="de-DE" b="1" dirty="0">
                <a:solidFill>
                  <a:schemeClr val="bg1"/>
                </a:solidFill>
                <a:latin typeface="Arial Narrow" panose="020B060602020203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b="1" dirty="0">
                <a:solidFill>
                  <a:schemeClr val="bg1"/>
                </a:solidFill>
                <a:latin typeface="Arial Narrow" panose="020B0606020202030204" pitchFamily="34" charset="0"/>
              </a:rPr>
              <a:t>Beschwerde innerhalb von 2 Wochen möglich (§ 63 Abs. 2 S. 1 </a:t>
            </a:r>
            <a:r>
              <a:rPr lang="de-DE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FamFG</a:t>
            </a:r>
            <a:r>
              <a:rPr lang="de-DE" b="1" dirty="0">
                <a:solidFill>
                  <a:schemeClr val="bg1"/>
                </a:solidFill>
                <a:latin typeface="Arial Narrow" panose="020B0606020202030204" pitchFamily="34" charset="0"/>
              </a:rPr>
              <a:t>)!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882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76005" y="618630"/>
            <a:ext cx="11512627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Neben den Familiensachen regelt das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FamFG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auch die Verfahren der freiwilligen Gerichtbarkeit. Dazu gehört auch das Betreuungsverfahren und das Verfahren über die Unterbringung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Im Betreuungsverfahren wird derjenige, für den ein Betreuer bestellt werden soll „Betroffener“ genannt. Erst nach Anordnung durch Beschluss wechselt die Bezeichnung zu „Betreuter“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Der rechtliche Betreuer wird gemeinhin als „Betreuer“ bezeichnet. Bezüglich der weiteren Beteiligten im Verfahren gelten die üblichen Begriffe des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FamFG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Bei Betreuungssachen wird das Registerzeichen „XVII“ vergeben. Die Unterbringungssachen nach dem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PsychKg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der Länder werden unter „XIV“ geführt.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Während die Betreuungssachen die Verfahren betreffend der §§1814 ff BGB umschließen, sind Unterbringungssachen die Verfahren über die Unterbringung psychisch Kranker nach den Bestimmungen der Länder (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PsychKG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524840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815248" y="465972"/>
            <a:ext cx="1054314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Bildung des Aktenzeichens</a:t>
            </a:r>
            <a:br>
              <a:rPr kumimoji="0" lang="de-DE" sz="36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kumimoji="0" lang="de-DE" sz="3600" b="1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Gemäß §§ 2, 29 </a:t>
            </a: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i.V.m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. Anlage 1 </a:t>
            </a: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AktO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ist das Registerzeichen für die Betreuungssachen die „XVII“ (römisch17).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Sofern das Gericht über mehrere Abteilungen verfügt, ist die Abteilung (siehe GVP) voranzustellen. Es folgen die fortlaufende Nummer sowie die Jahreszahl.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</a:b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Folglich sieht ein Aktenzeichen in Betreuungssachen beispielsweise wie folgt aus:     54 XVII 123/26.</a:t>
            </a:r>
          </a:p>
        </p:txBody>
      </p:sp>
    </p:spTree>
    <p:extLst>
      <p:ext uri="{BB962C8B-B14F-4D97-AF65-F5344CB8AC3E}">
        <p14:creationId xmlns:p14="http://schemas.microsoft.com/office/powerpoint/2010/main" val="2661106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85825" y="923925"/>
            <a:ext cx="936307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Zuständigkeiten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294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85825" y="923925"/>
            <a:ext cx="93630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Zuständigkeiten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19125" y="2066925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Sachliche Zuständigkeit</a:t>
            </a:r>
          </a:p>
        </p:txBody>
      </p:sp>
    </p:spTree>
    <p:extLst>
      <p:ext uri="{BB962C8B-B14F-4D97-AF65-F5344CB8AC3E}">
        <p14:creationId xmlns:p14="http://schemas.microsoft.com/office/powerpoint/2010/main" val="1485917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85825" y="923925"/>
            <a:ext cx="93630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Zuständigkeiten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19125" y="2066925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Sachliche Zuständigkeit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6509170" y="2590145"/>
            <a:ext cx="4772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Örtliche Zuständigkeit</a:t>
            </a:r>
          </a:p>
        </p:txBody>
      </p:sp>
    </p:spTree>
    <p:extLst>
      <p:ext uri="{BB962C8B-B14F-4D97-AF65-F5344CB8AC3E}">
        <p14:creationId xmlns:p14="http://schemas.microsoft.com/office/powerpoint/2010/main" val="2385177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85825" y="923925"/>
            <a:ext cx="936307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Zuständigkeiten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19125" y="2066925"/>
            <a:ext cx="51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Sachliche Zuständigkeit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6543675" y="2590145"/>
            <a:ext cx="4772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Örtliche Zuständigkeit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019425" y="4610100"/>
            <a:ext cx="5353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Funktionelle Zuständigkeit</a:t>
            </a:r>
          </a:p>
        </p:txBody>
      </p:sp>
    </p:spTree>
    <p:extLst>
      <p:ext uri="{BB962C8B-B14F-4D97-AF65-F5344CB8AC3E}">
        <p14:creationId xmlns:p14="http://schemas.microsoft.com/office/powerpoint/2010/main" val="1730547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19150" y="809625"/>
            <a:ext cx="9782175" cy="3034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Sachliche Zuständigkeit </a:t>
            </a: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(Prüfung obliegt dem Richter!!!)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Amtsgericht als Betreuungsgericht (§ 23a Abs. 2 Nr. 1 GVG)</a:t>
            </a:r>
          </a:p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Betreuungsgericht ist Abteilung des Amtsgerichts (§ 23c GVG)</a:t>
            </a:r>
          </a:p>
        </p:txBody>
      </p:sp>
    </p:spTree>
    <p:extLst>
      <p:ext uri="{BB962C8B-B14F-4D97-AF65-F5344CB8AC3E}">
        <p14:creationId xmlns:p14="http://schemas.microsoft.com/office/powerpoint/2010/main" val="1231272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923925" y="695325"/>
            <a:ext cx="1046797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Örtliche Zuständigkeit (§ 272 </a:t>
            </a:r>
            <a:r>
              <a:rPr kumimoji="0" lang="de-D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FamFG</a:t>
            </a: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514350" marR="0" lvl="0" indent="-5143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Anhängigkeit der Betreuung</a:t>
            </a:r>
          </a:p>
          <a:p>
            <a:pPr marL="514350" marR="0" lvl="0" indent="-5143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Gewöhnlicher Aufenthalt</a:t>
            </a:r>
          </a:p>
          <a:p>
            <a:pPr marL="514350" marR="0" lvl="0" indent="-5143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Bedürfnis der Fürsorge</a:t>
            </a:r>
          </a:p>
          <a:p>
            <a:pPr marL="514350" marR="0" lvl="0" indent="-5143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AG Schöneberg, wenn Betroffener Deutscher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8454462"/>
      </p:ext>
    </p:extLst>
  </p:cSld>
  <p:clrMapOvr>
    <a:masterClrMapping/>
  </p:clrMapOvr>
</p:sld>
</file>

<file path=ppt/theme/theme1.xml><?xml version="1.0" encoding="utf-8"?>
<a:theme xmlns:a="http://schemas.openxmlformats.org/drawingml/2006/main" name="Segment">
  <a:themeElements>
    <a:clrScheme name="Segmen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gmen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g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480</Words>
  <Application>Microsoft Office PowerPoint</Application>
  <PresentationFormat>Breitbild</PresentationFormat>
  <Paragraphs>69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1" baseType="lpstr">
      <vt:lpstr> Arial Narrow</vt:lpstr>
      <vt:lpstr>Arial</vt:lpstr>
      <vt:lpstr>Arial Narrow</vt:lpstr>
      <vt:lpstr>Century Gothic</vt:lpstr>
      <vt:lpstr>Wingdings</vt:lpstr>
      <vt:lpstr>Wingdings 3</vt:lpstr>
      <vt:lpstr>Segment</vt:lpstr>
      <vt:lpstr>Das Betreuungsverfahren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  Und wenn es `mal eilig wird…..  Das Eilverfahren in Betreuungssachen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2026-05-10T15:56:29Z</dcterms:created>
  <dcterms:modified xsi:type="dcterms:W3CDTF">2026-05-10T15:57:25Z</dcterms:modified>
</cp:coreProperties>
</file>