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70" r:id="rId7"/>
    <p:sldId id="263" r:id="rId8"/>
    <p:sldId id="271" r:id="rId9"/>
    <p:sldId id="272" r:id="rId10"/>
    <p:sldId id="262" r:id="rId11"/>
    <p:sldId id="274" r:id="rId12"/>
    <p:sldId id="273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37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32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43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8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96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57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11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32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20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6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15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58188-16B8-490C-AA97-C34B0608AD49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58C7-A41A-4E0D-8660-F107BD4D9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9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3118104" y="2578608"/>
            <a:ext cx="5550408" cy="258775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ist die Entkräftung eines Anspruchs durch Zeitablauf</a:t>
            </a:r>
          </a:p>
        </p:txBody>
      </p:sp>
    </p:spTree>
    <p:extLst>
      <p:ext uri="{BB962C8B-B14F-4D97-AF65-F5344CB8AC3E}">
        <p14:creationId xmlns:p14="http://schemas.microsoft.com/office/powerpoint/2010/main" val="1336927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276856" y="164592"/>
            <a:ext cx="7232904" cy="1261872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 – Hemmung </a:t>
            </a:r>
            <a:r>
              <a:rPr lang="de-DE" sz="4800" dirty="0" smtClean="0"/>
              <a:t>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3118104" y="2386584"/>
            <a:ext cx="5550408" cy="307238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Hemmungszeitraum wird in die Verjährungsfrist </a:t>
            </a:r>
            <a:r>
              <a:rPr lang="de-DE" sz="36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nicht</a:t>
            </a:r>
            <a:r>
              <a:rPr lang="de-DE" sz="3600" dirty="0">
                <a:solidFill>
                  <a:schemeClr val="bg1"/>
                </a:solidFill>
              </a:rPr>
              <a:t> eingerechnet </a:t>
            </a: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dirty="0">
                <a:solidFill>
                  <a:schemeClr val="bg1"/>
                </a:solidFill>
              </a:rPr>
              <a:t>(§ 209 BGB)</a:t>
            </a:r>
          </a:p>
        </p:txBody>
      </p:sp>
      <p:sp>
        <p:nvSpPr>
          <p:cNvPr id="5" name="Ellipse 4"/>
          <p:cNvSpPr/>
          <p:nvPr/>
        </p:nvSpPr>
        <p:spPr>
          <a:xfrm>
            <a:off x="1170432" y="1719072"/>
            <a:ext cx="3026664" cy="1207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Wirkung!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51875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276856" y="164592"/>
            <a:ext cx="7232904" cy="1261872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 – Neubeginn </a:t>
            </a:r>
            <a:endParaRPr lang="de-DE" sz="4800" dirty="0" smtClean="0"/>
          </a:p>
        </p:txBody>
      </p:sp>
      <p:sp>
        <p:nvSpPr>
          <p:cNvPr id="3" name="Abgerundetes Rechteck 2"/>
          <p:cNvSpPr/>
          <p:nvPr/>
        </p:nvSpPr>
        <p:spPr>
          <a:xfrm>
            <a:off x="2935224" y="2560320"/>
            <a:ext cx="6153912" cy="307238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Verjährungsfrist beginnt im Ganzen </a:t>
            </a:r>
            <a:r>
              <a:rPr lang="de-DE" sz="36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</a:t>
            </a:r>
            <a:r>
              <a:rPr lang="de-DE" sz="3600" dirty="0">
                <a:solidFill>
                  <a:schemeClr val="bg1"/>
                </a:solidFill>
              </a:rPr>
              <a:t> und zwar mit dem auf das Anerkenntnis/ die Zahlung </a:t>
            </a:r>
            <a:r>
              <a:rPr lang="de-DE" sz="36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folgenden Tag</a:t>
            </a:r>
          </a:p>
        </p:txBody>
      </p:sp>
      <p:sp>
        <p:nvSpPr>
          <p:cNvPr id="5" name="Ellipse 4"/>
          <p:cNvSpPr/>
          <p:nvPr/>
        </p:nvSpPr>
        <p:spPr>
          <a:xfrm>
            <a:off x="1170432" y="1719072"/>
            <a:ext cx="3026664" cy="12070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Wirkung!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692020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952244" y="182880"/>
            <a:ext cx="7918704" cy="155448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 – Neubeginn </a:t>
            </a:r>
            <a:endParaRPr lang="de-DE" sz="4800" dirty="0" smtClean="0"/>
          </a:p>
          <a:p>
            <a:pPr algn="ctr"/>
            <a:r>
              <a:rPr lang="de-DE" sz="4800" dirty="0" smtClean="0"/>
              <a:t>(§ </a:t>
            </a:r>
            <a:r>
              <a:rPr lang="de-DE" sz="4800" dirty="0"/>
              <a:t>212 Abs. 1 BGB)</a:t>
            </a:r>
            <a:endParaRPr lang="de-DE" sz="4800" dirty="0" smtClean="0"/>
          </a:p>
        </p:txBody>
      </p:sp>
      <p:sp>
        <p:nvSpPr>
          <p:cNvPr id="3" name="Abgerundetes Rechteck 2"/>
          <p:cNvSpPr/>
          <p:nvPr/>
        </p:nvSpPr>
        <p:spPr>
          <a:xfrm>
            <a:off x="1952244" y="2007108"/>
            <a:ext cx="7918704" cy="116586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durch Schuldanerkenntnis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952244" y="3621024"/>
            <a:ext cx="7918704" cy="18196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Vornahme oder Beantragung einer </a:t>
            </a:r>
            <a:r>
              <a:rPr lang="de-DE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gerichtlichen Vollstreckungsmaßnahme</a:t>
            </a:r>
            <a:endParaRPr lang="de-DE" sz="36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36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9324641" y="4724459"/>
            <a:ext cx="1741134" cy="1678901"/>
            <a:chOff x="7938754" y="866834"/>
            <a:chExt cx="1741134" cy="1678901"/>
          </a:xfrm>
        </p:grpSpPr>
        <p:sp>
          <p:nvSpPr>
            <p:cNvPr id="6" name="Gefaltete Ecke 5"/>
            <p:cNvSpPr/>
            <p:nvPr/>
          </p:nvSpPr>
          <p:spPr>
            <a:xfrm rot="20931224">
              <a:off x="7938754" y="866834"/>
              <a:ext cx="1741134" cy="1678901"/>
            </a:xfrm>
            <a:prstGeom prst="foldedCorner">
              <a:avLst/>
            </a:prstGeom>
            <a:solidFill>
              <a:srgbClr val="EED48A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pPr algn="ctr"/>
              <a:r>
                <a:rPr lang="de-DE" sz="2800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…noch wach?</a:t>
              </a:r>
            </a:p>
            <a:p>
              <a:pPr algn="ctr"/>
              <a:endPara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4" name="Smiley 3"/>
            <p:cNvSpPr/>
            <p:nvPr/>
          </p:nvSpPr>
          <p:spPr>
            <a:xfrm rot="21003389">
              <a:off x="8516427" y="1891450"/>
              <a:ext cx="585787" cy="587931"/>
            </a:xfrm>
            <a:prstGeom prst="smileyFace">
              <a:avLst/>
            </a:prstGeom>
            <a:solidFill>
              <a:srgbClr val="EED48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33676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685800" y="2029968"/>
            <a:ext cx="8481060" cy="4489704"/>
            <a:chOff x="685800" y="2029968"/>
            <a:chExt cx="8481060" cy="4489704"/>
          </a:xfrm>
        </p:grpSpPr>
        <p:sp>
          <p:nvSpPr>
            <p:cNvPr id="3" name="Abgerundetes Rechteck 2"/>
            <p:cNvSpPr/>
            <p:nvPr/>
          </p:nvSpPr>
          <p:spPr>
            <a:xfrm>
              <a:off x="2619756" y="2029968"/>
              <a:ext cx="6547104" cy="4489704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4000" dirty="0"/>
                <a:t>Sie gibt dem Verpflichteten eine </a:t>
              </a:r>
              <a:r>
                <a:rPr lang="de-DE" sz="400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Einrede</a:t>
              </a:r>
              <a:r>
                <a:rPr lang="de-DE" sz="4000" dirty="0"/>
                <a:t>, die ihn berechtigt, die Leistung dauerhaft zu verweigern </a:t>
              </a:r>
              <a:endParaRPr lang="de-DE" sz="4000" dirty="0" smtClean="0"/>
            </a:p>
            <a:p>
              <a:r>
                <a:rPr lang="de-DE" sz="4000" dirty="0" smtClean="0"/>
                <a:t>(§ </a:t>
              </a:r>
              <a:r>
                <a:rPr lang="de-DE" sz="4000" dirty="0"/>
                <a:t>214 Abs. 1 BGB).</a:t>
              </a:r>
            </a:p>
          </p:txBody>
        </p:sp>
        <p:sp>
          <p:nvSpPr>
            <p:cNvPr id="5" name="Richtungspfeil 4"/>
            <p:cNvSpPr/>
            <p:nvPr/>
          </p:nvSpPr>
          <p:spPr>
            <a:xfrm>
              <a:off x="685800" y="2340864"/>
              <a:ext cx="2304288" cy="66751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Wirkung</a:t>
              </a:r>
            </a:p>
          </p:txBody>
        </p:sp>
      </p:grpSp>
      <p:sp>
        <p:nvSpPr>
          <p:cNvPr id="6" name="Gefaltete Ecke 5"/>
          <p:cNvSpPr/>
          <p:nvPr/>
        </p:nvSpPr>
        <p:spPr>
          <a:xfrm rot="20931224">
            <a:off x="8846743" y="3962269"/>
            <a:ext cx="2170111" cy="205570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Einrede=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echts-hemmende Einwendung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03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685800" y="2340864"/>
            <a:ext cx="8510778" cy="3922776"/>
            <a:chOff x="685800" y="2340864"/>
            <a:chExt cx="8510778" cy="3922776"/>
          </a:xfrm>
        </p:grpSpPr>
        <p:sp>
          <p:nvSpPr>
            <p:cNvPr id="3" name="Abgerundetes Rechteck 2"/>
            <p:cNvSpPr/>
            <p:nvPr/>
          </p:nvSpPr>
          <p:spPr>
            <a:xfrm>
              <a:off x="2590038" y="2441448"/>
              <a:ext cx="6606540" cy="382219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4000" dirty="0" smtClean="0"/>
                <a:t>Rechtsfrieden</a:t>
              </a:r>
            </a:p>
            <a:p>
              <a:endParaRPr lang="de-DE" sz="4000" dirty="0" smtClean="0"/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de-DE" sz="4000" dirty="0"/>
                <a:t>Schutz des Schuldners vor 	veralteten Ansprüchen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endParaRPr lang="de-DE" sz="4000" dirty="0"/>
            </a:p>
          </p:txBody>
        </p:sp>
        <p:sp>
          <p:nvSpPr>
            <p:cNvPr id="5" name="Richtungspfeil 4"/>
            <p:cNvSpPr/>
            <p:nvPr/>
          </p:nvSpPr>
          <p:spPr>
            <a:xfrm>
              <a:off x="685800" y="2340864"/>
              <a:ext cx="2304288" cy="66751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Zweck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2870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484632" y="2340864"/>
            <a:ext cx="8711946" cy="3922776"/>
            <a:chOff x="484632" y="2340864"/>
            <a:chExt cx="8711946" cy="3922776"/>
          </a:xfrm>
        </p:grpSpPr>
        <p:sp>
          <p:nvSpPr>
            <p:cNvPr id="3" name="Abgerundetes Rechteck 2"/>
            <p:cNvSpPr/>
            <p:nvPr/>
          </p:nvSpPr>
          <p:spPr>
            <a:xfrm>
              <a:off x="2590038" y="2441448"/>
              <a:ext cx="6606540" cy="382219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4000" dirty="0"/>
                <a:t>nur auf Tun oder Unterlassen gerichtete Ansprüche können verjähren </a:t>
              </a:r>
              <a:endParaRPr lang="de-DE" sz="4000" dirty="0" smtClean="0"/>
            </a:p>
            <a:p>
              <a:r>
                <a:rPr lang="de-DE" sz="4000" dirty="0" smtClean="0"/>
                <a:t>(§ </a:t>
              </a:r>
              <a:r>
                <a:rPr lang="de-DE" sz="4000" dirty="0"/>
                <a:t>194 Abs. 1 BGB)</a:t>
              </a:r>
            </a:p>
          </p:txBody>
        </p:sp>
        <p:sp>
          <p:nvSpPr>
            <p:cNvPr id="5" name="Richtungspfeil 4"/>
            <p:cNvSpPr/>
            <p:nvPr/>
          </p:nvSpPr>
          <p:spPr>
            <a:xfrm>
              <a:off x="484632" y="2340864"/>
              <a:ext cx="2706624" cy="667512"/>
            </a:xfrm>
            <a:prstGeom prst="homePlat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Gegenstand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070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118104" y="512064"/>
            <a:ext cx="5550408" cy="120700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484632" y="2340864"/>
            <a:ext cx="8711946" cy="3922776"/>
            <a:chOff x="484632" y="2340864"/>
            <a:chExt cx="8711946" cy="3922776"/>
          </a:xfrm>
        </p:grpSpPr>
        <p:sp>
          <p:nvSpPr>
            <p:cNvPr id="3" name="Abgerundetes Rechteck 2"/>
            <p:cNvSpPr/>
            <p:nvPr/>
          </p:nvSpPr>
          <p:spPr>
            <a:xfrm>
              <a:off x="2590038" y="2441448"/>
              <a:ext cx="6606540" cy="382219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4000" dirty="0"/>
                <a:t>einige Ansprüche verjähren </a:t>
              </a:r>
              <a:r>
                <a:rPr lang="de-DE" sz="400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nicht </a:t>
              </a:r>
            </a:p>
            <a:p>
              <a:r>
                <a:rPr lang="de-DE" sz="4000" dirty="0"/>
                <a:t>z. B. §§ 194 Abs. 2, 758,  898, </a:t>
              </a:r>
              <a:br>
                <a:rPr lang="de-DE" sz="4000" dirty="0"/>
              </a:br>
              <a:r>
                <a:rPr lang="de-DE" sz="4000" dirty="0"/>
                <a:t>902 Abs. 1, 924 BGB</a:t>
              </a:r>
            </a:p>
          </p:txBody>
        </p:sp>
        <p:sp>
          <p:nvSpPr>
            <p:cNvPr id="5" name="Richtungspfeil 4"/>
            <p:cNvSpPr/>
            <p:nvPr/>
          </p:nvSpPr>
          <p:spPr>
            <a:xfrm>
              <a:off x="484632" y="2340864"/>
              <a:ext cx="2706624" cy="667512"/>
            </a:xfrm>
            <a:prstGeom prst="homePlat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Ausnahmen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112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853" y="1368337"/>
            <a:ext cx="10394581" cy="4962574"/>
          </a:xfrm>
          <a:prstGeom prst="rect">
            <a:avLst/>
          </a:prstGeom>
        </p:spPr>
      </p:pic>
      <p:sp>
        <p:nvSpPr>
          <p:cNvPr id="4" name="Abgerundetes Rechteck 3"/>
          <p:cNvSpPr/>
          <p:nvPr/>
        </p:nvSpPr>
        <p:spPr>
          <a:xfrm>
            <a:off x="2852928" y="97321"/>
            <a:ext cx="5468112" cy="850392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Verjährungsfristen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9174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075688" y="182880"/>
            <a:ext cx="7635240" cy="155448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Verjährungsfristen – </a:t>
            </a:r>
            <a:r>
              <a:rPr lang="de-DE" sz="4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</a:t>
            </a:r>
            <a:r>
              <a:rPr lang="de-DE" sz="4800" dirty="0"/>
              <a:t> (§ 199 Abs. 1 BGB)</a:t>
            </a:r>
            <a:endParaRPr lang="de-DE" sz="4800" dirty="0" smtClean="0"/>
          </a:p>
        </p:txBody>
      </p:sp>
      <p:sp>
        <p:nvSpPr>
          <p:cNvPr id="3" name="Abgerundetes Rechteck 2"/>
          <p:cNvSpPr/>
          <p:nvPr/>
        </p:nvSpPr>
        <p:spPr>
          <a:xfrm>
            <a:off x="2039112" y="1860804"/>
            <a:ext cx="7671816" cy="144018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>
                <a:solidFill>
                  <a:schemeClr val="bg1"/>
                </a:solidFill>
              </a:rPr>
              <a:t>regelmäßige Verjährung - mit dem Schluss des Jahres in </a:t>
            </a:r>
            <a:r>
              <a:rPr lang="de-DE" sz="3600" dirty="0" smtClean="0">
                <a:solidFill>
                  <a:schemeClr val="bg1"/>
                </a:solidFill>
              </a:rPr>
              <a:t>dem …</a:t>
            </a:r>
            <a:endParaRPr lang="de-DE" sz="3600" dirty="0">
              <a:solidFill>
                <a:schemeClr val="bg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75688" y="3429000"/>
            <a:ext cx="7603236" cy="914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dirty="0" smtClean="0"/>
              <a:t>1. der </a:t>
            </a:r>
            <a:r>
              <a:rPr lang="de-DE" sz="3200" dirty="0"/>
              <a:t>Anspruch entstanden ist und 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2089404" y="4471416"/>
            <a:ext cx="7621524" cy="202996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dirty="0" smtClean="0"/>
              <a:t>2. der </a:t>
            </a:r>
            <a:r>
              <a:rPr lang="de-DE" sz="3200" dirty="0"/>
              <a:t>Gläubiger von den </a:t>
            </a:r>
            <a:r>
              <a:rPr lang="de-DE" sz="3200" dirty="0" smtClean="0"/>
              <a:t>Anspruch </a:t>
            </a:r>
          </a:p>
          <a:p>
            <a:r>
              <a:rPr lang="de-DE" sz="3200" dirty="0"/>
              <a:t> </a:t>
            </a:r>
            <a:r>
              <a:rPr lang="de-DE" sz="3200" dirty="0" smtClean="0"/>
              <a:t>   begründenden </a:t>
            </a:r>
            <a:r>
              <a:rPr lang="de-DE" sz="3200" dirty="0"/>
              <a:t>Umständen und </a:t>
            </a:r>
            <a:r>
              <a:rPr lang="de-DE" sz="3200" dirty="0" smtClean="0"/>
              <a:t>der </a:t>
            </a:r>
          </a:p>
          <a:p>
            <a:r>
              <a:rPr lang="de-DE" sz="3200" dirty="0"/>
              <a:t> </a:t>
            </a:r>
            <a:r>
              <a:rPr lang="de-DE" sz="3200" dirty="0" smtClean="0"/>
              <a:t>   </a:t>
            </a:r>
            <a:r>
              <a:rPr lang="de-DE" sz="3200" dirty="0"/>
              <a:t>Person des Schuldners Kenntnis erlangt</a:t>
            </a:r>
            <a:r>
              <a:rPr lang="de-DE" sz="3200" dirty="0" smtClean="0"/>
              <a:t>,</a:t>
            </a:r>
          </a:p>
          <a:p>
            <a:r>
              <a:rPr lang="de-DE" sz="3200" dirty="0"/>
              <a:t> </a:t>
            </a:r>
            <a:r>
              <a:rPr lang="de-DE" sz="3200" dirty="0" smtClean="0"/>
              <a:t>   </a:t>
            </a:r>
            <a:r>
              <a:rPr lang="de-DE" sz="3200" dirty="0"/>
              <a:t>bzw. erlangen musste</a:t>
            </a:r>
          </a:p>
        </p:txBody>
      </p:sp>
    </p:spTree>
    <p:extLst>
      <p:ext uri="{BB962C8B-B14F-4D97-AF65-F5344CB8AC3E}">
        <p14:creationId xmlns:p14="http://schemas.microsoft.com/office/powerpoint/2010/main" val="1174158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871216" y="271056"/>
            <a:ext cx="6793992" cy="1923503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Verjährungsfristen</a:t>
            </a:r>
          </a:p>
          <a:p>
            <a:pPr algn="ctr"/>
            <a:r>
              <a:rPr lang="de-DE" sz="4000" dirty="0"/>
              <a:t>Leistungsverweigerungsrecht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836" y="2456535"/>
            <a:ext cx="10614056" cy="353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0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075688" y="182880"/>
            <a:ext cx="7635240" cy="155448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/>
              <a:t>Verjährung - Hemmung</a:t>
            </a:r>
            <a:endParaRPr lang="de-DE" sz="4800" dirty="0" smtClean="0"/>
          </a:p>
        </p:txBody>
      </p:sp>
      <p:sp>
        <p:nvSpPr>
          <p:cNvPr id="3" name="Abgerundetes Rechteck 2"/>
          <p:cNvSpPr/>
          <p:nvPr/>
        </p:nvSpPr>
        <p:spPr>
          <a:xfrm>
            <a:off x="2071116" y="1860804"/>
            <a:ext cx="7639812" cy="74066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dirty="0">
                <a:solidFill>
                  <a:schemeClr val="bg1"/>
                </a:solidFill>
              </a:rPr>
              <a:t>Vergleichsverhandlungen (§ 203 BGB)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089404" y="2724912"/>
            <a:ext cx="7621524" cy="6903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dirty="0"/>
              <a:t>Rechtsverfolgung (§ 204 BGB) 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2089404" y="3541014"/>
            <a:ext cx="7621524" cy="65836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dirty="0"/>
              <a:t>Leistungsverweigerung (§ 205 BGB)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089404" y="4325112"/>
            <a:ext cx="7621524" cy="83896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dirty="0"/>
              <a:t>Verhinderung der Rechtsverfolgung durch höhere Gewalt (§ 206 BGB)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2089404" y="5289804"/>
            <a:ext cx="7621524" cy="66751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dirty="0"/>
              <a:t>familienrechtliche Gründe (§ 207 BGB) </a:t>
            </a:r>
          </a:p>
        </p:txBody>
      </p:sp>
      <p:sp>
        <p:nvSpPr>
          <p:cNvPr id="8" name="Gefaltete Ecke 7"/>
          <p:cNvSpPr/>
          <p:nvPr/>
        </p:nvSpPr>
        <p:spPr>
          <a:xfrm rot="20931224">
            <a:off x="9159791" y="2733250"/>
            <a:ext cx="1741134" cy="1678901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Wer liest § 205 vor…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 rot="180759">
            <a:off x="9262731" y="5018711"/>
            <a:ext cx="1741134" cy="1678901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Wer liest § 207 vor…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36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Breitbild</PresentationFormat>
  <Paragraphs>54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14</cp:revision>
  <dcterms:created xsi:type="dcterms:W3CDTF">2022-03-14T14:29:37Z</dcterms:created>
  <dcterms:modified xsi:type="dcterms:W3CDTF">2023-07-25T13:35:54Z</dcterms:modified>
</cp:coreProperties>
</file>