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70" r:id="rId3"/>
    <p:sldId id="257" r:id="rId4"/>
    <p:sldId id="259" r:id="rId5"/>
    <p:sldId id="260" r:id="rId6"/>
    <p:sldId id="261" r:id="rId7"/>
    <p:sldId id="262" r:id="rId8"/>
    <p:sldId id="263" r:id="rId9"/>
    <p:sldId id="264" r:id="rId10"/>
    <p:sldId id="265" r:id="rId11"/>
    <p:sldId id="266" r:id="rId12"/>
    <p:sldId id="272" r:id="rId13"/>
    <p:sldId id="267" r:id="rId14"/>
    <p:sldId id="268" r:id="rId1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86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6E7B"/>
    <a:srgbClr val="C8B85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94660"/>
  </p:normalViewPr>
  <p:slideViewPr>
    <p:cSldViewPr snapToGrid="0" showGuides="1">
      <p:cViewPr varScale="1">
        <p:scale>
          <a:sx n="47" d="100"/>
          <a:sy n="47" d="100"/>
        </p:scale>
        <p:origin x="234" y="6"/>
      </p:cViewPr>
      <p:guideLst>
        <p:guide orient="horz" pos="2183"/>
        <p:guide pos="386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7B620593-A3D7-4ACC-838F-7C446F5BC3F4}" type="datetimeFigureOut">
              <a:rPr lang="de-DE" smtClean="0"/>
              <a:t>13.10.2023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025B12B-3EFB-473C-894C-86C52C0390DC}" type="slidenum">
              <a:rPr lang="de-DE" smtClean="0"/>
              <a:t>‹Nr.›</a:t>
            </a:fld>
            <a:endParaRPr lang="de-DE"/>
          </a:p>
        </p:txBody>
      </p:sp>
    </p:spTree>
    <p:extLst>
      <p:ext uri="{BB962C8B-B14F-4D97-AF65-F5344CB8AC3E}">
        <p14:creationId xmlns:p14="http://schemas.microsoft.com/office/powerpoint/2010/main" val="3571879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7B620593-A3D7-4ACC-838F-7C446F5BC3F4}" type="datetimeFigureOut">
              <a:rPr lang="de-DE" smtClean="0"/>
              <a:t>13.10.2023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025B12B-3EFB-473C-894C-86C52C0390DC}" type="slidenum">
              <a:rPr lang="de-DE" smtClean="0"/>
              <a:t>‹Nr.›</a:t>
            </a:fld>
            <a:endParaRPr lang="de-DE"/>
          </a:p>
        </p:txBody>
      </p:sp>
    </p:spTree>
    <p:extLst>
      <p:ext uri="{BB962C8B-B14F-4D97-AF65-F5344CB8AC3E}">
        <p14:creationId xmlns:p14="http://schemas.microsoft.com/office/powerpoint/2010/main" val="1147292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7B620593-A3D7-4ACC-838F-7C446F5BC3F4}" type="datetimeFigureOut">
              <a:rPr lang="de-DE" smtClean="0"/>
              <a:t>13.10.2023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025B12B-3EFB-473C-894C-86C52C0390DC}" type="slidenum">
              <a:rPr lang="de-DE" smtClean="0"/>
              <a:t>‹Nr.›</a:t>
            </a:fld>
            <a:endParaRPr lang="de-DE"/>
          </a:p>
        </p:txBody>
      </p:sp>
    </p:spTree>
    <p:extLst>
      <p:ext uri="{BB962C8B-B14F-4D97-AF65-F5344CB8AC3E}">
        <p14:creationId xmlns:p14="http://schemas.microsoft.com/office/powerpoint/2010/main" val="1972695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7B620593-A3D7-4ACC-838F-7C446F5BC3F4}" type="datetimeFigureOut">
              <a:rPr lang="de-DE" smtClean="0"/>
              <a:t>13.10.2023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025B12B-3EFB-473C-894C-86C52C0390DC}" type="slidenum">
              <a:rPr lang="de-DE" smtClean="0"/>
              <a:t>‹Nr.›</a:t>
            </a:fld>
            <a:endParaRPr lang="de-DE"/>
          </a:p>
        </p:txBody>
      </p:sp>
    </p:spTree>
    <p:extLst>
      <p:ext uri="{BB962C8B-B14F-4D97-AF65-F5344CB8AC3E}">
        <p14:creationId xmlns:p14="http://schemas.microsoft.com/office/powerpoint/2010/main" val="3423140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7B620593-A3D7-4ACC-838F-7C446F5BC3F4}" type="datetimeFigureOut">
              <a:rPr lang="de-DE" smtClean="0"/>
              <a:t>13.10.2023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025B12B-3EFB-473C-894C-86C52C0390DC}" type="slidenum">
              <a:rPr lang="de-DE" smtClean="0"/>
              <a:t>‹Nr.›</a:t>
            </a:fld>
            <a:endParaRPr lang="de-DE"/>
          </a:p>
        </p:txBody>
      </p:sp>
    </p:spTree>
    <p:extLst>
      <p:ext uri="{BB962C8B-B14F-4D97-AF65-F5344CB8AC3E}">
        <p14:creationId xmlns:p14="http://schemas.microsoft.com/office/powerpoint/2010/main" val="963835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7B620593-A3D7-4ACC-838F-7C446F5BC3F4}" type="datetimeFigureOut">
              <a:rPr lang="de-DE" smtClean="0"/>
              <a:t>13.10.2023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E025B12B-3EFB-473C-894C-86C52C0390DC}" type="slidenum">
              <a:rPr lang="de-DE" smtClean="0"/>
              <a:t>‹Nr.›</a:t>
            </a:fld>
            <a:endParaRPr lang="de-DE"/>
          </a:p>
        </p:txBody>
      </p:sp>
    </p:spTree>
    <p:extLst>
      <p:ext uri="{BB962C8B-B14F-4D97-AF65-F5344CB8AC3E}">
        <p14:creationId xmlns:p14="http://schemas.microsoft.com/office/powerpoint/2010/main" val="29910774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7B620593-A3D7-4ACC-838F-7C446F5BC3F4}" type="datetimeFigureOut">
              <a:rPr lang="de-DE" smtClean="0"/>
              <a:t>13.10.2023</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E025B12B-3EFB-473C-894C-86C52C0390DC}" type="slidenum">
              <a:rPr lang="de-DE" smtClean="0"/>
              <a:t>‹Nr.›</a:t>
            </a:fld>
            <a:endParaRPr lang="de-DE"/>
          </a:p>
        </p:txBody>
      </p:sp>
    </p:spTree>
    <p:extLst>
      <p:ext uri="{BB962C8B-B14F-4D97-AF65-F5344CB8AC3E}">
        <p14:creationId xmlns:p14="http://schemas.microsoft.com/office/powerpoint/2010/main" val="1954470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7B620593-A3D7-4ACC-838F-7C446F5BC3F4}" type="datetimeFigureOut">
              <a:rPr lang="de-DE" smtClean="0"/>
              <a:t>13.10.2023</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E025B12B-3EFB-473C-894C-86C52C0390DC}" type="slidenum">
              <a:rPr lang="de-DE" smtClean="0"/>
              <a:t>‹Nr.›</a:t>
            </a:fld>
            <a:endParaRPr lang="de-DE"/>
          </a:p>
        </p:txBody>
      </p:sp>
    </p:spTree>
    <p:extLst>
      <p:ext uri="{BB962C8B-B14F-4D97-AF65-F5344CB8AC3E}">
        <p14:creationId xmlns:p14="http://schemas.microsoft.com/office/powerpoint/2010/main" val="2372921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7B620593-A3D7-4ACC-838F-7C446F5BC3F4}" type="datetimeFigureOut">
              <a:rPr lang="de-DE" smtClean="0"/>
              <a:t>13.10.2023</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E025B12B-3EFB-473C-894C-86C52C0390DC}" type="slidenum">
              <a:rPr lang="de-DE" smtClean="0"/>
              <a:t>‹Nr.›</a:t>
            </a:fld>
            <a:endParaRPr lang="de-DE"/>
          </a:p>
        </p:txBody>
      </p:sp>
    </p:spTree>
    <p:extLst>
      <p:ext uri="{BB962C8B-B14F-4D97-AF65-F5344CB8AC3E}">
        <p14:creationId xmlns:p14="http://schemas.microsoft.com/office/powerpoint/2010/main" val="3283289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7B620593-A3D7-4ACC-838F-7C446F5BC3F4}" type="datetimeFigureOut">
              <a:rPr lang="de-DE" smtClean="0"/>
              <a:t>13.10.2023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E025B12B-3EFB-473C-894C-86C52C0390DC}" type="slidenum">
              <a:rPr lang="de-DE" smtClean="0"/>
              <a:t>‹Nr.›</a:t>
            </a:fld>
            <a:endParaRPr lang="de-DE"/>
          </a:p>
        </p:txBody>
      </p:sp>
    </p:spTree>
    <p:extLst>
      <p:ext uri="{BB962C8B-B14F-4D97-AF65-F5344CB8AC3E}">
        <p14:creationId xmlns:p14="http://schemas.microsoft.com/office/powerpoint/2010/main" val="1478356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7B620593-A3D7-4ACC-838F-7C446F5BC3F4}" type="datetimeFigureOut">
              <a:rPr lang="de-DE" smtClean="0"/>
              <a:t>13.10.2023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E025B12B-3EFB-473C-894C-86C52C0390DC}" type="slidenum">
              <a:rPr lang="de-DE" smtClean="0"/>
              <a:t>‹Nr.›</a:t>
            </a:fld>
            <a:endParaRPr lang="de-DE"/>
          </a:p>
        </p:txBody>
      </p:sp>
    </p:spTree>
    <p:extLst>
      <p:ext uri="{BB962C8B-B14F-4D97-AF65-F5344CB8AC3E}">
        <p14:creationId xmlns:p14="http://schemas.microsoft.com/office/powerpoint/2010/main" val="14189373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620593-A3D7-4ACC-838F-7C446F5BC3F4}" type="datetimeFigureOut">
              <a:rPr lang="de-DE" smtClean="0"/>
              <a:t>13.10.2023</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25B12B-3EFB-473C-894C-86C52C0390DC}" type="slidenum">
              <a:rPr lang="de-DE" smtClean="0"/>
              <a:t>‹Nr.›</a:t>
            </a:fld>
            <a:endParaRPr lang="de-DE"/>
          </a:p>
        </p:txBody>
      </p:sp>
    </p:spTree>
    <p:extLst>
      <p:ext uri="{BB962C8B-B14F-4D97-AF65-F5344CB8AC3E}">
        <p14:creationId xmlns:p14="http://schemas.microsoft.com/office/powerpoint/2010/main" val="9209377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bgerundetes Rechteck 4"/>
          <p:cNvSpPr/>
          <p:nvPr/>
        </p:nvSpPr>
        <p:spPr>
          <a:xfrm>
            <a:off x="417095" y="2701284"/>
            <a:ext cx="3633538" cy="914400"/>
          </a:xfrm>
          <a:prstGeom prst="roundRect">
            <a:avLst/>
          </a:prstGeom>
          <a:solidFill>
            <a:schemeClr val="accent6">
              <a:lumMod val="60000"/>
              <a:lumOff val="40000"/>
            </a:schemeClr>
          </a:solidFill>
          <a:ln>
            <a:solidFill>
              <a:schemeClr val="accent6">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Landgericht</a:t>
            </a:r>
          </a:p>
          <a:p>
            <a:pPr algn="ctr"/>
            <a:r>
              <a:rPr lang="de-DE" dirty="0" smtClean="0"/>
              <a:t>Kammer mit 1/3 Richtern</a:t>
            </a:r>
            <a:endParaRPr lang="de-DE" dirty="0"/>
          </a:p>
        </p:txBody>
      </p:sp>
      <p:sp>
        <p:nvSpPr>
          <p:cNvPr id="24" name="Rechteck 23"/>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31</a:t>
            </a:r>
            <a:endParaRPr lang="de-DE" sz="1400" dirty="0">
              <a:solidFill>
                <a:schemeClr val="bg1">
                  <a:lumMod val="50000"/>
                </a:schemeClr>
              </a:solidFill>
            </a:endParaRPr>
          </a:p>
        </p:txBody>
      </p:sp>
      <p:sp>
        <p:nvSpPr>
          <p:cNvPr id="7" name="Abgerundetes Rechteck 6"/>
          <p:cNvSpPr/>
          <p:nvPr/>
        </p:nvSpPr>
        <p:spPr>
          <a:xfrm>
            <a:off x="417095" y="5756499"/>
            <a:ext cx="3882189" cy="914400"/>
          </a:xfrm>
          <a:prstGeom prst="roundRect">
            <a:avLst/>
          </a:prstGeom>
          <a:solidFill>
            <a:schemeClr val="accent6">
              <a:lumMod val="75000"/>
            </a:schemeClr>
          </a:solidFill>
          <a:ln>
            <a:solidFill>
              <a:schemeClr val="accent6">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Bundesgerichtshof </a:t>
            </a:r>
          </a:p>
          <a:p>
            <a:pPr algn="ctr"/>
            <a:r>
              <a:rPr lang="de-DE" dirty="0" smtClean="0"/>
              <a:t>Senat mit 5 Richtern</a:t>
            </a:r>
            <a:endParaRPr lang="de-DE" dirty="0"/>
          </a:p>
        </p:txBody>
      </p:sp>
      <p:sp>
        <p:nvSpPr>
          <p:cNvPr id="2" name="Abgerundetes Rechteck 1"/>
          <p:cNvSpPr/>
          <p:nvPr/>
        </p:nvSpPr>
        <p:spPr>
          <a:xfrm>
            <a:off x="417095" y="1168465"/>
            <a:ext cx="5165558" cy="914400"/>
          </a:xfrm>
          <a:prstGeom prst="roundRect">
            <a:avLst/>
          </a:prstGeom>
          <a:solidFill>
            <a:schemeClr val="accent6">
              <a:lumMod val="40000"/>
              <a:lumOff val="60000"/>
            </a:schemeClr>
          </a:solidFill>
          <a:ln>
            <a:solidFill>
              <a:schemeClr val="accent6">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Amtsgericht</a:t>
            </a:r>
          </a:p>
          <a:p>
            <a:pPr algn="ctr"/>
            <a:r>
              <a:rPr lang="de-DE" dirty="0" smtClean="0"/>
              <a:t>Abteilung mit 1 Richter</a:t>
            </a:r>
            <a:endParaRPr lang="de-DE" dirty="0"/>
          </a:p>
        </p:txBody>
      </p:sp>
      <p:sp>
        <p:nvSpPr>
          <p:cNvPr id="3" name="Abgerundetes Rechteck 2"/>
          <p:cNvSpPr/>
          <p:nvPr/>
        </p:nvSpPr>
        <p:spPr>
          <a:xfrm>
            <a:off x="1386514" y="635381"/>
            <a:ext cx="9418972" cy="529388"/>
          </a:xfrm>
          <a:prstGeom prst="round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sz="3200" b="1" dirty="0"/>
              <a:t>Die Instanzenzüge der Ordentlichen Gerichtsbarkeit </a:t>
            </a:r>
            <a:endParaRPr lang="de-DE" sz="3200" dirty="0"/>
          </a:p>
        </p:txBody>
      </p:sp>
      <p:sp>
        <p:nvSpPr>
          <p:cNvPr id="8" name="Rechteck 7"/>
          <p:cNvSpPr/>
          <p:nvPr/>
        </p:nvSpPr>
        <p:spPr>
          <a:xfrm>
            <a:off x="6721641" y="1168465"/>
            <a:ext cx="4283242" cy="9144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de-DE" b="1" dirty="0" smtClean="0"/>
              <a:t>I. Instanz </a:t>
            </a:r>
            <a:r>
              <a:rPr lang="de-DE" dirty="0" smtClean="0"/>
              <a:t>bis 5.000,-- € Streitwert oder bei Sonderregelung (bspw. Mieter für Wohnraum)</a:t>
            </a:r>
            <a:endParaRPr lang="de-DE" dirty="0"/>
          </a:p>
        </p:txBody>
      </p:sp>
      <p:sp>
        <p:nvSpPr>
          <p:cNvPr id="9" name="Rechteck 8"/>
          <p:cNvSpPr/>
          <p:nvPr/>
        </p:nvSpPr>
        <p:spPr>
          <a:xfrm>
            <a:off x="6721641" y="2693775"/>
            <a:ext cx="4283242" cy="9144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de-DE" b="1" dirty="0" smtClean="0"/>
              <a:t>I. Instanz </a:t>
            </a:r>
            <a:r>
              <a:rPr lang="de-DE" dirty="0" smtClean="0"/>
              <a:t>über 5.000,-- € Streitwert oder bei Sonderregelung </a:t>
            </a:r>
          </a:p>
          <a:p>
            <a:r>
              <a:rPr lang="de-DE" b="1" dirty="0" smtClean="0"/>
              <a:t>II. Instanz </a:t>
            </a:r>
            <a:r>
              <a:rPr lang="de-DE" dirty="0" smtClean="0"/>
              <a:t>bei Berufung</a:t>
            </a:r>
            <a:endParaRPr lang="de-DE" dirty="0"/>
          </a:p>
        </p:txBody>
      </p:sp>
      <p:grpSp>
        <p:nvGrpSpPr>
          <p:cNvPr id="27" name="Gruppieren 26"/>
          <p:cNvGrpSpPr/>
          <p:nvPr/>
        </p:nvGrpSpPr>
        <p:grpSpPr>
          <a:xfrm>
            <a:off x="1516918" y="4999174"/>
            <a:ext cx="6217607" cy="748746"/>
            <a:chOff x="1691231" y="4972710"/>
            <a:chExt cx="6217607" cy="748746"/>
          </a:xfrm>
        </p:grpSpPr>
        <p:sp>
          <p:nvSpPr>
            <p:cNvPr id="12" name="Abgerundetes Rechteck 11"/>
            <p:cNvSpPr/>
            <p:nvPr/>
          </p:nvSpPr>
          <p:spPr>
            <a:xfrm>
              <a:off x="2350251" y="5079315"/>
              <a:ext cx="5558587" cy="609600"/>
            </a:xfrm>
            <a:prstGeom prst="roundRect">
              <a:avLst/>
            </a:prstGeom>
            <a:solidFill>
              <a:schemeClr val="accent6">
                <a:lumMod val="75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de-DE" b="1" dirty="0" smtClean="0"/>
                <a:t>Revision</a:t>
              </a:r>
            </a:p>
            <a:p>
              <a:pPr algn="ctr"/>
              <a:r>
                <a:rPr lang="de-DE" dirty="0" smtClean="0"/>
                <a:t>(wenn zugelassen, sonst Nichtzulassungsbeschwerde)</a:t>
              </a:r>
              <a:endParaRPr lang="de-DE" dirty="0"/>
            </a:p>
          </p:txBody>
        </p:sp>
        <p:sp>
          <p:nvSpPr>
            <p:cNvPr id="14" name="Pfeil nach unten 13"/>
            <p:cNvSpPr/>
            <p:nvPr/>
          </p:nvSpPr>
          <p:spPr>
            <a:xfrm>
              <a:off x="1691231" y="4972710"/>
              <a:ext cx="484632" cy="748746"/>
            </a:xfrm>
            <a:prstGeom prst="downArrow">
              <a:avLst/>
            </a:prstGeom>
            <a:solidFill>
              <a:schemeClr val="accent6">
                <a:lumMod val="75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de-DE"/>
            </a:p>
          </p:txBody>
        </p:sp>
      </p:grpSp>
      <p:sp>
        <p:nvSpPr>
          <p:cNvPr id="18" name="Rechteck 17"/>
          <p:cNvSpPr/>
          <p:nvPr/>
        </p:nvSpPr>
        <p:spPr>
          <a:xfrm>
            <a:off x="8655982" y="6064638"/>
            <a:ext cx="3352800" cy="649705"/>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de-DE" b="1" u="sng" dirty="0" smtClean="0"/>
              <a:t>Vorschriften</a:t>
            </a:r>
          </a:p>
          <a:p>
            <a:pPr algn="ctr"/>
            <a:r>
              <a:rPr lang="de-DE" dirty="0" smtClean="0"/>
              <a:t>GVG, ZPO + Sonderregelungen</a:t>
            </a:r>
            <a:endParaRPr lang="de-DE" dirty="0"/>
          </a:p>
        </p:txBody>
      </p:sp>
      <p:sp>
        <p:nvSpPr>
          <p:cNvPr id="6" name="Abgerundetes Rechteck 5"/>
          <p:cNvSpPr/>
          <p:nvPr/>
        </p:nvSpPr>
        <p:spPr>
          <a:xfrm>
            <a:off x="1295649" y="4199587"/>
            <a:ext cx="4784561" cy="914400"/>
          </a:xfrm>
          <a:prstGeom prst="roundRect">
            <a:avLst/>
          </a:prstGeom>
          <a:solidFill>
            <a:schemeClr val="accent6"/>
          </a:solidFill>
          <a:ln>
            <a:solidFill>
              <a:schemeClr val="accent6">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Oberlandesgericht</a:t>
            </a:r>
          </a:p>
          <a:p>
            <a:pPr algn="ctr"/>
            <a:r>
              <a:rPr lang="de-DE" dirty="0" smtClean="0"/>
              <a:t>(Kammergericht)</a:t>
            </a:r>
          </a:p>
          <a:p>
            <a:pPr algn="ctr"/>
            <a:r>
              <a:rPr lang="de-DE" dirty="0" smtClean="0"/>
              <a:t>Senat mit 3 Richtern</a:t>
            </a:r>
            <a:endParaRPr lang="de-DE" dirty="0"/>
          </a:p>
        </p:txBody>
      </p:sp>
      <p:grpSp>
        <p:nvGrpSpPr>
          <p:cNvPr id="25" name="Gruppieren 24"/>
          <p:cNvGrpSpPr/>
          <p:nvPr/>
        </p:nvGrpSpPr>
        <p:grpSpPr>
          <a:xfrm>
            <a:off x="1551087" y="3608390"/>
            <a:ext cx="6267612" cy="719893"/>
            <a:chOff x="1466913" y="3554004"/>
            <a:chExt cx="6267612" cy="719893"/>
          </a:xfrm>
        </p:grpSpPr>
        <p:sp>
          <p:nvSpPr>
            <p:cNvPr id="11" name="Abgerundetes Rechteck 10"/>
            <p:cNvSpPr/>
            <p:nvPr/>
          </p:nvSpPr>
          <p:spPr>
            <a:xfrm>
              <a:off x="2119433" y="3598835"/>
              <a:ext cx="5615092" cy="543722"/>
            </a:xfrm>
            <a:prstGeom prst="roundRect">
              <a:avLst/>
            </a:prstGeom>
            <a:solidFill>
              <a:schemeClr val="accent6"/>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de-DE" b="1" dirty="0" smtClean="0"/>
                <a:t>Berufung</a:t>
              </a:r>
              <a:r>
                <a:rPr lang="de-DE" dirty="0" smtClean="0"/>
                <a:t> </a:t>
              </a:r>
            </a:p>
            <a:p>
              <a:pPr algn="ctr"/>
              <a:r>
                <a:rPr lang="de-DE" dirty="0" smtClean="0"/>
                <a:t>(wenn Landgericht I. Instanz ist)</a:t>
              </a:r>
            </a:p>
          </p:txBody>
        </p:sp>
        <p:sp>
          <p:nvSpPr>
            <p:cNvPr id="26" name="Pfeil nach unten 25"/>
            <p:cNvSpPr/>
            <p:nvPr/>
          </p:nvSpPr>
          <p:spPr>
            <a:xfrm>
              <a:off x="1466913" y="3554004"/>
              <a:ext cx="484632" cy="719893"/>
            </a:xfrm>
            <a:prstGeom prst="downArrow">
              <a:avLst/>
            </a:prstGeom>
            <a:solidFill>
              <a:schemeClr val="accent6">
                <a:lumMod val="75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de-DE"/>
            </a:p>
          </p:txBody>
        </p:sp>
      </p:grpSp>
      <p:grpSp>
        <p:nvGrpSpPr>
          <p:cNvPr id="22" name="Gruppieren 21"/>
          <p:cNvGrpSpPr/>
          <p:nvPr/>
        </p:nvGrpSpPr>
        <p:grpSpPr>
          <a:xfrm>
            <a:off x="723532" y="2073433"/>
            <a:ext cx="6907275" cy="719893"/>
            <a:chOff x="723532" y="2073433"/>
            <a:chExt cx="6907275" cy="719893"/>
          </a:xfrm>
        </p:grpSpPr>
        <p:sp>
          <p:nvSpPr>
            <p:cNvPr id="10" name="Abgerundetes Rechteck 9"/>
            <p:cNvSpPr/>
            <p:nvPr/>
          </p:nvSpPr>
          <p:spPr>
            <a:xfrm>
              <a:off x="2072219" y="2136627"/>
              <a:ext cx="5558588" cy="553452"/>
            </a:xfrm>
            <a:prstGeom prst="roundRect">
              <a:avLst/>
            </a:prstGeom>
            <a:solidFill>
              <a:schemeClr val="accent6">
                <a:lumMod val="60000"/>
                <a:lumOff val="40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de-DE" b="1" dirty="0" smtClean="0"/>
                <a:t>Berufung</a:t>
              </a:r>
            </a:p>
            <a:p>
              <a:pPr algn="ctr"/>
              <a:r>
                <a:rPr lang="de-DE" dirty="0" smtClean="0"/>
                <a:t>(wenn Beschwer über 600,-- € oder zugelassen)</a:t>
              </a:r>
              <a:endParaRPr lang="de-DE" dirty="0"/>
            </a:p>
          </p:txBody>
        </p:sp>
        <p:sp>
          <p:nvSpPr>
            <p:cNvPr id="28" name="Pfeil nach unten 27"/>
            <p:cNvSpPr/>
            <p:nvPr/>
          </p:nvSpPr>
          <p:spPr>
            <a:xfrm>
              <a:off x="723532" y="2073433"/>
              <a:ext cx="484632" cy="719893"/>
            </a:xfrm>
            <a:prstGeom prst="downArrow">
              <a:avLst/>
            </a:prstGeom>
            <a:solidFill>
              <a:schemeClr val="accent6">
                <a:lumMod val="75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de-DE"/>
            </a:p>
          </p:txBody>
        </p:sp>
      </p:grpSp>
      <p:grpSp>
        <p:nvGrpSpPr>
          <p:cNvPr id="23" name="Gruppieren 22"/>
          <p:cNvGrpSpPr/>
          <p:nvPr/>
        </p:nvGrpSpPr>
        <p:grpSpPr>
          <a:xfrm>
            <a:off x="502994" y="3610515"/>
            <a:ext cx="733714" cy="2156667"/>
            <a:chOff x="459743" y="3675644"/>
            <a:chExt cx="719358" cy="2156667"/>
          </a:xfrm>
        </p:grpSpPr>
        <p:sp>
          <p:nvSpPr>
            <p:cNvPr id="19" name="Abgerundetes Rechteck 18"/>
            <p:cNvSpPr/>
            <p:nvPr/>
          </p:nvSpPr>
          <p:spPr>
            <a:xfrm rot="16200000">
              <a:off x="-420736" y="4566405"/>
              <a:ext cx="2097842" cy="336884"/>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de-DE" dirty="0" smtClean="0"/>
                <a:t>Sprungrevision</a:t>
              </a:r>
              <a:endParaRPr lang="de-DE" dirty="0"/>
            </a:p>
          </p:txBody>
        </p:sp>
        <p:sp>
          <p:nvSpPr>
            <p:cNvPr id="13" name="Pfeil nach unten 12"/>
            <p:cNvSpPr/>
            <p:nvPr/>
          </p:nvSpPr>
          <p:spPr>
            <a:xfrm>
              <a:off x="694469" y="3675644"/>
              <a:ext cx="484632" cy="2156667"/>
            </a:xfrm>
            <a:prstGeom prst="downArrow">
              <a:avLst/>
            </a:prstGeom>
            <a:solidFill>
              <a:schemeClr val="accent6">
                <a:lumMod val="75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de-DE"/>
            </a:p>
          </p:txBody>
        </p:sp>
      </p:grpSp>
      <p:sp>
        <p:nvSpPr>
          <p:cNvPr id="29" name="Abgerundetes Rechteck 28"/>
          <p:cNvSpPr/>
          <p:nvPr/>
        </p:nvSpPr>
        <p:spPr>
          <a:xfrm>
            <a:off x="2999874" y="26451"/>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30" name="Gefaltete Ecke 29"/>
          <p:cNvSpPr/>
          <p:nvPr/>
        </p:nvSpPr>
        <p:spPr>
          <a:xfrm rot="230943">
            <a:off x="10289427" y="1478310"/>
            <a:ext cx="1032116" cy="93601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b="1" dirty="0" smtClean="0">
                <a:solidFill>
                  <a:schemeClr val="tx1"/>
                </a:solidFill>
                <a:latin typeface="MV Boli" panose="02000500030200090000" pitchFamily="2" charset="0"/>
                <a:cs typeface="MV Boli" panose="02000500030200090000" pitchFamily="2" charset="0"/>
              </a:rPr>
              <a:t>§ 23 GVG</a:t>
            </a:r>
            <a:endParaRPr lang="de-DE" sz="2000" b="1" dirty="0">
              <a:solidFill>
                <a:schemeClr val="tx1"/>
              </a:solidFill>
              <a:latin typeface="MV Boli" panose="02000500030200090000" pitchFamily="2" charset="0"/>
              <a:cs typeface="MV Boli" panose="02000500030200090000" pitchFamily="2" charset="0"/>
            </a:endParaRPr>
          </a:p>
        </p:txBody>
      </p:sp>
      <p:sp>
        <p:nvSpPr>
          <p:cNvPr id="31" name="Gefaltete Ecke 30"/>
          <p:cNvSpPr/>
          <p:nvPr/>
        </p:nvSpPr>
        <p:spPr>
          <a:xfrm>
            <a:off x="7310764" y="2003444"/>
            <a:ext cx="1032116" cy="93601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b="1" dirty="0" smtClean="0">
                <a:solidFill>
                  <a:schemeClr val="tx1"/>
                </a:solidFill>
                <a:latin typeface="MV Boli" panose="02000500030200090000" pitchFamily="2" charset="0"/>
                <a:cs typeface="MV Boli" panose="02000500030200090000" pitchFamily="2" charset="0"/>
              </a:rPr>
              <a:t>§ 72 GVG</a:t>
            </a:r>
            <a:endParaRPr lang="de-DE" sz="2000" b="1" dirty="0">
              <a:solidFill>
                <a:schemeClr val="tx1"/>
              </a:solidFill>
              <a:latin typeface="MV Boli" panose="02000500030200090000" pitchFamily="2" charset="0"/>
              <a:cs typeface="MV Boli" panose="02000500030200090000" pitchFamily="2" charset="0"/>
            </a:endParaRPr>
          </a:p>
        </p:txBody>
      </p:sp>
      <p:sp>
        <p:nvSpPr>
          <p:cNvPr id="32" name="Gefaltete Ecke 31"/>
          <p:cNvSpPr/>
          <p:nvPr/>
        </p:nvSpPr>
        <p:spPr>
          <a:xfrm rot="230943">
            <a:off x="10638805" y="3075563"/>
            <a:ext cx="1032116" cy="93601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b="1" dirty="0" smtClean="0">
                <a:solidFill>
                  <a:schemeClr val="tx1"/>
                </a:solidFill>
                <a:latin typeface="MV Boli" panose="02000500030200090000" pitchFamily="2" charset="0"/>
                <a:cs typeface="MV Boli" panose="02000500030200090000" pitchFamily="2" charset="0"/>
              </a:rPr>
              <a:t>§ 71 GVG</a:t>
            </a:r>
            <a:endParaRPr lang="de-DE" sz="2000" b="1" dirty="0">
              <a:solidFill>
                <a:schemeClr val="tx1"/>
              </a:solidFill>
              <a:latin typeface="MV Boli" panose="02000500030200090000" pitchFamily="2" charset="0"/>
              <a:cs typeface="MV Boli" panose="02000500030200090000" pitchFamily="2" charset="0"/>
            </a:endParaRPr>
          </a:p>
        </p:txBody>
      </p:sp>
      <p:sp>
        <p:nvSpPr>
          <p:cNvPr id="33" name="Gefaltete Ecke 32"/>
          <p:cNvSpPr/>
          <p:nvPr/>
        </p:nvSpPr>
        <p:spPr>
          <a:xfrm>
            <a:off x="6651775" y="3786757"/>
            <a:ext cx="1032116" cy="93601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b="1" dirty="0" smtClean="0">
                <a:solidFill>
                  <a:schemeClr val="tx1"/>
                </a:solidFill>
                <a:latin typeface="MV Boli" panose="02000500030200090000" pitchFamily="2" charset="0"/>
                <a:cs typeface="MV Boli" panose="02000500030200090000" pitchFamily="2" charset="0"/>
              </a:rPr>
              <a:t>§ 119 GVG</a:t>
            </a:r>
            <a:endParaRPr lang="de-DE" sz="2000" b="1" dirty="0">
              <a:solidFill>
                <a:schemeClr val="tx1"/>
              </a:solidFill>
              <a:latin typeface="MV Boli" panose="02000500030200090000" pitchFamily="2" charset="0"/>
              <a:cs typeface="MV Boli" panose="02000500030200090000" pitchFamily="2" charset="0"/>
            </a:endParaRPr>
          </a:p>
        </p:txBody>
      </p:sp>
      <p:sp>
        <p:nvSpPr>
          <p:cNvPr id="34" name="Gefaltete Ecke 33"/>
          <p:cNvSpPr/>
          <p:nvPr/>
        </p:nvSpPr>
        <p:spPr>
          <a:xfrm>
            <a:off x="7605862" y="4901352"/>
            <a:ext cx="1032116" cy="93601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b="1" dirty="0" smtClean="0">
                <a:solidFill>
                  <a:schemeClr val="tx1"/>
                </a:solidFill>
                <a:latin typeface="MV Boli" panose="02000500030200090000" pitchFamily="2" charset="0"/>
                <a:cs typeface="MV Boli" panose="02000500030200090000" pitchFamily="2" charset="0"/>
              </a:rPr>
              <a:t>§ 133</a:t>
            </a:r>
          </a:p>
          <a:p>
            <a:pPr algn="ctr"/>
            <a:r>
              <a:rPr lang="de-DE" sz="2000" b="1" dirty="0" smtClean="0">
                <a:solidFill>
                  <a:schemeClr val="tx1"/>
                </a:solidFill>
                <a:latin typeface="MV Boli" panose="02000500030200090000" pitchFamily="2" charset="0"/>
                <a:cs typeface="MV Boli" panose="02000500030200090000" pitchFamily="2" charset="0"/>
              </a:rPr>
              <a:t>GVG</a:t>
            </a:r>
            <a:endParaRPr lang="de-DE" sz="2000" b="1" dirty="0">
              <a:solidFill>
                <a:schemeClr val="tx1"/>
              </a:solidFill>
              <a:latin typeface="MV Boli" panose="02000500030200090000" pitchFamily="2" charset="0"/>
              <a:cs typeface="MV Boli" panose="02000500030200090000" pitchFamily="2" charset="0"/>
            </a:endParaRPr>
          </a:p>
        </p:txBody>
      </p:sp>
      <p:sp>
        <p:nvSpPr>
          <p:cNvPr id="35" name="Gefaltete Ecke 34"/>
          <p:cNvSpPr/>
          <p:nvPr/>
        </p:nvSpPr>
        <p:spPr>
          <a:xfrm rot="21392524">
            <a:off x="8665267" y="4931627"/>
            <a:ext cx="1032116" cy="93601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b="1" dirty="0" smtClean="0">
                <a:solidFill>
                  <a:schemeClr val="tx1"/>
                </a:solidFill>
                <a:latin typeface="MV Boli" panose="02000500030200090000" pitchFamily="2" charset="0"/>
                <a:cs typeface="MV Boli" panose="02000500030200090000" pitchFamily="2" charset="0"/>
              </a:rPr>
              <a:t>§ 542</a:t>
            </a:r>
          </a:p>
          <a:p>
            <a:pPr algn="ctr"/>
            <a:r>
              <a:rPr lang="de-DE" sz="2000" b="1" dirty="0" smtClean="0">
                <a:solidFill>
                  <a:schemeClr val="tx1"/>
                </a:solidFill>
                <a:latin typeface="MV Boli" panose="02000500030200090000" pitchFamily="2" charset="0"/>
                <a:cs typeface="MV Boli" panose="02000500030200090000" pitchFamily="2" charset="0"/>
              </a:rPr>
              <a:t>ZPO</a:t>
            </a:r>
            <a:endParaRPr lang="de-DE" sz="20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71185486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2"/>
                                        </p:tgtEl>
                                        <p:attrNameLst>
                                          <p:attrName>style.visibility</p:attrName>
                                        </p:attrNameLst>
                                      </p:cBhvr>
                                      <p:to>
                                        <p:strVal val="visible"/>
                                      </p:to>
                                    </p:set>
                                    <p:anim calcmode="lin" valueType="num">
                                      <p:cBhvr additive="base">
                                        <p:cTn id="19" dur="500" fill="hold"/>
                                        <p:tgtEl>
                                          <p:spTgt spid="22"/>
                                        </p:tgtEl>
                                        <p:attrNameLst>
                                          <p:attrName>ppt_x</p:attrName>
                                        </p:attrNameLst>
                                      </p:cBhvr>
                                      <p:tavLst>
                                        <p:tav tm="0">
                                          <p:val>
                                            <p:strVal val="#ppt_x"/>
                                          </p:val>
                                        </p:tav>
                                        <p:tav tm="100000">
                                          <p:val>
                                            <p:strVal val="#ppt_x"/>
                                          </p:val>
                                        </p:tav>
                                      </p:tavLst>
                                    </p:anim>
                                    <p:anim calcmode="lin" valueType="num">
                                      <p:cBhvr additive="base">
                                        <p:cTn id="20"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5"/>
                                        </p:tgtEl>
                                        <p:attrNameLst>
                                          <p:attrName>style.visibility</p:attrName>
                                        </p:attrNameLst>
                                      </p:cBhvr>
                                      <p:to>
                                        <p:strVal val="visible"/>
                                      </p:to>
                                    </p:set>
                                    <p:anim calcmode="lin" valueType="num">
                                      <p:cBhvr additive="base">
                                        <p:cTn id="37" dur="500" fill="hold"/>
                                        <p:tgtEl>
                                          <p:spTgt spid="25"/>
                                        </p:tgtEl>
                                        <p:attrNameLst>
                                          <p:attrName>ppt_x</p:attrName>
                                        </p:attrNameLst>
                                      </p:cBhvr>
                                      <p:tavLst>
                                        <p:tav tm="0">
                                          <p:val>
                                            <p:strVal val="#ppt_x"/>
                                          </p:val>
                                        </p:tav>
                                        <p:tav tm="100000">
                                          <p:val>
                                            <p:strVal val="#ppt_x"/>
                                          </p:val>
                                        </p:tav>
                                      </p:tavLst>
                                    </p:anim>
                                    <p:anim calcmode="lin" valueType="num">
                                      <p:cBhvr additive="base">
                                        <p:cTn id="38"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gtEl>
                                        <p:attrNameLst>
                                          <p:attrName>style.visibility</p:attrName>
                                        </p:attrNameLst>
                                      </p:cBhvr>
                                      <p:to>
                                        <p:strVal val="visible"/>
                                      </p:to>
                                    </p:set>
                                    <p:anim calcmode="lin" valueType="num">
                                      <p:cBhvr additive="base">
                                        <p:cTn id="43" dur="500" fill="hold"/>
                                        <p:tgtEl>
                                          <p:spTgt spid="6"/>
                                        </p:tgtEl>
                                        <p:attrNameLst>
                                          <p:attrName>ppt_x</p:attrName>
                                        </p:attrNameLst>
                                      </p:cBhvr>
                                      <p:tavLst>
                                        <p:tav tm="0">
                                          <p:val>
                                            <p:strVal val="#ppt_x"/>
                                          </p:val>
                                        </p:tav>
                                        <p:tav tm="100000">
                                          <p:val>
                                            <p:strVal val="#ppt_x"/>
                                          </p:val>
                                        </p:tav>
                                      </p:tavLst>
                                    </p:anim>
                                    <p:anim calcmode="lin" valueType="num">
                                      <p:cBhvr additive="base">
                                        <p:cTn id="4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7"/>
                                        </p:tgtEl>
                                        <p:attrNameLst>
                                          <p:attrName>style.visibility</p:attrName>
                                        </p:attrNameLst>
                                      </p:cBhvr>
                                      <p:to>
                                        <p:strVal val="visible"/>
                                      </p:to>
                                    </p:set>
                                    <p:anim calcmode="lin" valueType="num">
                                      <p:cBhvr additive="base">
                                        <p:cTn id="49" dur="500" fill="hold"/>
                                        <p:tgtEl>
                                          <p:spTgt spid="27"/>
                                        </p:tgtEl>
                                        <p:attrNameLst>
                                          <p:attrName>ppt_x</p:attrName>
                                        </p:attrNameLst>
                                      </p:cBhvr>
                                      <p:tavLst>
                                        <p:tav tm="0">
                                          <p:val>
                                            <p:strVal val="#ppt_x"/>
                                          </p:val>
                                        </p:tav>
                                        <p:tav tm="100000">
                                          <p:val>
                                            <p:strVal val="#ppt_x"/>
                                          </p:val>
                                        </p:tav>
                                      </p:tavLst>
                                    </p:anim>
                                    <p:anim calcmode="lin" valueType="num">
                                      <p:cBhvr additive="base">
                                        <p:cTn id="50"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23"/>
                                        </p:tgtEl>
                                        <p:attrNameLst>
                                          <p:attrName>style.visibility</p:attrName>
                                        </p:attrNameLst>
                                      </p:cBhvr>
                                      <p:to>
                                        <p:strVal val="visible"/>
                                      </p:to>
                                    </p:set>
                                    <p:anim calcmode="lin" valueType="num">
                                      <p:cBhvr additive="base">
                                        <p:cTn id="55" dur="500" fill="hold"/>
                                        <p:tgtEl>
                                          <p:spTgt spid="23"/>
                                        </p:tgtEl>
                                        <p:attrNameLst>
                                          <p:attrName>ppt_x</p:attrName>
                                        </p:attrNameLst>
                                      </p:cBhvr>
                                      <p:tavLst>
                                        <p:tav tm="0">
                                          <p:val>
                                            <p:strVal val="#ppt_x"/>
                                          </p:val>
                                        </p:tav>
                                        <p:tav tm="100000">
                                          <p:val>
                                            <p:strVal val="#ppt_x"/>
                                          </p:val>
                                        </p:tav>
                                      </p:tavLst>
                                    </p:anim>
                                    <p:anim calcmode="lin" valueType="num">
                                      <p:cBhvr additive="base">
                                        <p:cTn id="56"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7"/>
                                        </p:tgtEl>
                                        <p:attrNameLst>
                                          <p:attrName>style.visibility</p:attrName>
                                        </p:attrNameLst>
                                      </p:cBhvr>
                                      <p:to>
                                        <p:strVal val="visible"/>
                                      </p:to>
                                    </p:set>
                                    <p:anim calcmode="lin" valueType="num">
                                      <p:cBhvr additive="base">
                                        <p:cTn id="61" dur="500" fill="hold"/>
                                        <p:tgtEl>
                                          <p:spTgt spid="7"/>
                                        </p:tgtEl>
                                        <p:attrNameLst>
                                          <p:attrName>ppt_x</p:attrName>
                                        </p:attrNameLst>
                                      </p:cBhvr>
                                      <p:tavLst>
                                        <p:tav tm="0">
                                          <p:val>
                                            <p:strVal val="#ppt_x"/>
                                          </p:val>
                                        </p:tav>
                                        <p:tav tm="100000">
                                          <p:val>
                                            <p:strVal val="#ppt_x"/>
                                          </p:val>
                                        </p:tav>
                                      </p:tavLst>
                                    </p:anim>
                                    <p:anim calcmode="lin" valueType="num">
                                      <p:cBhvr additive="base">
                                        <p:cTn id="6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8"/>
                                        </p:tgtEl>
                                        <p:attrNameLst>
                                          <p:attrName>style.visibility</p:attrName>
                                        </p:attrNameLst>
                                      </p:cBhvr>
                                      <p:to>
                                        <p:strVal val="visible"/>
                                      </p:to>
                                    </p:set>
                                    <p:anim calcmode="lin" valueType="num">
                                      <p:cBhvr additive="base">
                                        <p:cTn id="67" dur="500" fill="hold"/>
                                        <p:tgtEl>
                                          <p:spTgt spid="18"/>
                                        </p:tgtEl>
                                        <p:attrNameLst>
                                          <p:attrName>ppt_x</p:attrName>
                                        </p:attrNameLst>
                                      </p:cBhvr>
                                      <p:tavLst>
                                        <p:tav tm="0">
                                          <p:val>
                                            <p:strVal val="#ppt_x"/>
                                          </p:val>
                                        </p:tav>
                                        <p:tav tm="100000">
                                          <p:val>
                                            <p:strVal val="#ppt_x"/>
                                          </p:val>
                                        </p:tav>
                                      </p:tavLst>
                                    </p:anim>
                                    <p:anim calcmode="lin" valueType="num">
                                      <p:cBhvr additive="base">
                                        <p:cTn id="6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31" presetClass="entr" presetSubtype="0" fill="hold" grpId="0" nodeType="clickEffect">
                                  <p:stCondLst>
                                    <p:cond delay="0"/>
                                  </p:stCondLst>
                                  <p:childTnLst>
                                    <p:set>
                                      <p:cBhvr>
                                        <p:cTn id="72" dur="1" fill="hold">
                                          <p:stCondLst>
                                            <p:cond delay="0"/>
                                          </p:stCondLst>
                                        </p:cTn>
                                        <p:tgtEl>
                                          <p:spTgt spid="30"/>
                                        </p:tgtEl>
                                        <p:attrNameLst>
                                          <p:attrName>style.visibility</p:attrName>
                                        </p:attrNameLst>
                                      </p:cBhvr>
                                      <p:to>
                                        <p:strVal val="visible"/>
                                      </p:to>
                                    </p:set>
                                    <p:anim calcmode="lin" valueType="num">
                                      <p:cBhvr>
                                        <p:cTn id="73" dur="1000" fill="hold"/>
                                        <p:tgtEl>
                                          <p:spTgt spid="30"/>
                                        </p:tgtEl>
                                        <p:attrNameLst>
                                          <p:attrName>ppt_w</p:attrName>
                                        </p:attrNameLst>
                                      </p:cBhvr>
                                      <p:tavLst>
                                        <p:tav tm="0">
                                          <p:val>
                                            <p:fltVal val="0"/>
                                          </p:val>
                                        </p:tav>
                                        <p:tav tm="100000">
                                          <p:val>
                                            <p:strVal val="#ppt_w"/>
                                          </p:val>
                                        </p:tav>
                                      </p:tavLst>
                                    </p:anim>
                                    <p:anim calcmode="lin" valueType="num">
                                      <p:cBhvr>
                                        <p:cTn id="74" dur="1000" fill="hold"/>
                                        <p:tgtEl>
                                          <p:spTgt spid="30"/>
                                        </p:tgtEl>
                                        <p:attrNameLst>
                                          <p:attrName>ppt_h</p:attrName>
                                        </p:attrNameLst>
                                      </p:cBhvr>
                                      <p:tavLst>
                                        <p:tav tm="0">
                                          <p:val>
                                            <p:fltVal val="0"/>
                                          </p:val>
                                        </p:tav>
                                        <p:tav tm="100000">
                                          <p:val>
                                            <p:strVal val="#ppt_h"/>
                                          </p:val>
                                        </p:tav>
                                      </p:tavLst>
                                    </p:anim>
                                    <p:anim calcmode="lin" valueType="num">
                                      <p:cBhvr>
                                        <p:cTn id="75" dur="1000" fill="hold"/>
                                        <p:tgtEl>
                                          <p:spTgt spid="30"/>
                                        </p:tgtEl>
                                        <p:attrNameLst>
                                          <p:attrName>style.rotation</p:attrName>
                                        </p:attrNameLst>
                                      </p:cBhvr>
                                      <p:tavLst>
                                        <p:tav tm="0">
                                          <p:val>
                                            <p:fltVal val="90"/>
                                          </p:val>
                                        </p:tav>
                                        <p:tav tm="100000">
                                          <p:val>
                                            <p:fltVal val="0"/>
                                          </p:val>
                                        </p:tav>
                                      </p:tavLst>
                                    </p:anim>
                                    <p:animEffect transition="in" filter="fade">
                                      <p:cBhvr>
                                        <p:cTn id="76" dur="1000"/>
                                        <p:tgtEl>
                                          <p:spTgt spid="30"/>
                                        </p:tgtEl>
                                      </p:cBhvr>
                                    </p:animEffect>
                                  </p:childTnLst>
                                </p:cTn>
                              </p:par>
                            </p:childTnLst>
                          </p:cTn>
                        </p:par>
                      </p:childTnLst>
                    </p:cTn>
                  </p:par>
                  <p:par>
                    <p:cTn id="77" fill="hold">
                      <p:stCondLst>
                        <p:cond delay="indefinite"/>
                      </p:stCondLst>
                      <p:childTnLst>
                        <p:par>
                          <p:cTn id="78" fill="hold">
                            <p:stCondLst>
                              <p:cond delay="0"/>
                            </p:stCondLst>
                            <p:childTnLst>
                              <p:par>
                                <p:cTn id="79" presetID="31" presetClass="entr" presetSubtype="0" fill="hold" grpId="0" nodeType="clickEffect">
                                  <p:stCondLst>
                                    <p:cond delay="0"/>
                                  </p:stCondLst>
                                  <p:childTnLst>
                                    <p:set>
                                      <p:cBhvr>
                                        <p:cTn id="80" dur="1" fill="hold">
                                          <p:stCondLst>
                                            <p:cond delay="0"/>
                                          </p:stCondLst>
                                        </p:cTn>
                                        <p:tgtEl>
                                          <p:spTgt spid="31"/>
                                        </p:tgtEl>
                                        <p:attrNameLst>
                                          <p:attrName>style.visibility</p:attrName>
                                        </p:attrNameLst>
                                      </p:cBhvr>
                                      <p:to>
                                        <p:strVal val="visible"/>
                                      </p:to>
                                    </p:set>
                                    <p:anim calcmode="lin" valueType="num">
                                      <p:cBhvr>
                                        <p:cTn id="81" dur="1000" fill="hold"/>
                                        <p:tgtEl>
                                          <p:spTgt spid="31"/>
                                        </p:tgtEl>
                                        <p:attrNameLst>
                                          <p:attrName>ppt_w</p:attrName>
                                        </p:attrNameLst>
                                      </p:cBhvr>
                                      <p:tavLst>
                                        <p:tav tm="0">
                                          <p:val>
                                            <p:fltVal val="0"/>
                                          </p:val>
                                        </p:tav>
                                        <p:tav tm="100000">
                                          <p:val>
                                            <p:strVal val="#ppt_w"/>
                                          </p:val>
                                        </p:tav>
                                      </p:tavLst>
                                    </p:anim>
                                    <p:anim calcmode="lin" valueType="num">
                                      <p:cBhvr>
                                        <p:cTn id="82" dur="1000" fill="hold"/>
                                        <p:tgtEl>
                                          <p:spTgt spid="31"/>
                                        </p:tgtEl>
                                        <p:attrNameLst>
                                          <p:attrName>ppt_h</p:attrName>
                                        </p:attrNameLst>
                                      </p:cBhvr>
                                      <p:tavLst>
                                        <p:tav tm="0">
                                          <p:val>
                                            <p:fltVal val="0"/>
                                          </p:val>
                                        </p:tav>
                                        <p:tav tm="100000">
                                          <p:val>
                                            <p:strVal val="#ppt_h"/>
                                          </p:val>
                                        </p:tav>
                                      </p:tavLst>
                                    </p:anim>
                                    <p:anim calcmode="lin" valueType="num">
                                      <p:cBhvr>
                                        <p:cTn id="83" dur="1000" fill="hold"/>
                                        <p:tgtEl>
                                          <p:spTgt spid="31"/>
                                        </p:tgtEl>
                                        <p:attrNameLst>
                                          <p:attrName>style.rotation</p:attrName>
                                        </p:attrNameLst>
                                      </p:cBhvr>
                                      <p:tavLst>
                                        <p:tav tm="0">
                                          <p:val>
                                            <p:fltVal val="90"/>
                                          </p:val>
                                        </p:tav>
                                        <p:tav tm="100000">
                                          <p:val>
                                            <p:fltVal val="0"/>
                                          </p:val>
                                        </p:tav>
                                      </p:tavLst>
                                    </p:anim>
                                    <p:animEffect transition="in" filter="fade">
                                      <p:cBhvr>
                                        <p:cTn id="84" dur="1000"/>
                                        <p:tgtEl>
                                          <p:spTgt spid="31"/>
                                        </p:tgtEl>
                                      </p:cBhvr>
                                    </p:animEffect>
                                  </p:childTnLst>
                                </p:cTn>
                              </p:par>
                            </p:childTnLst>
                          </p:cTn>
                        </p:par>
                      </p:childTnLst>
                    </p:cTn>
                  </p:par>
                  <p:par>
                    <p:cTn id="85" fill="hold">
                      <p:stCondLst>
                        <p:cond delay="indefinite"/>
                      </p:stCondLst>
                      <p:childTnLst>
                        <p:par>
                          <p:cTn id="86" fill="hold">
                            <p:stCondLst>
                              <p:cond delay="0"/>
                            </p:stCondLst>
                            <p:childTnLst>
                              <p:par>
                                <p:cTn id="87" presetID="31" presetClass="entr" presetSubtype="0" fill="hold" grpId="0" nodeType="clickEffect">
                                  <p:stCondLst>
                                    <p:cond delay="0"/>
                                  </p:stCondLst>
                                  <p:childTnLst>
                                    <p:set>
                                      <p:cBhvr>
                                        <p:cTn id="88" dur="1" fill="hold">
                                          <p:stCondLst>
                                            <p:cond delay="0"/>
                                          </p:stCondLst>
                                        </p:cTn>
                                        <p:tgtEl>
                                          <p:spTgt spid="32"/>
                                        </p:tgtEl>
                                        <p:attrNameLst>
                                          <p:attrName>style.visibility</p:attrName>
                                        </p:attrNameLst>
                                      </p:cBhvr>
                                      <p:to>
                                        <p:strVal val="visible"/>
                                      </p:to>
                                    </p:set>
                                    <p:anim calcmode="lin" valueType="num">
                                      <p:cBhvr>
                                        <p:cTn id="89" dur="1000" fill="hold"/>
                                        <p:tgtEl>
                                          <p:spTgt spid="32"/>
                                        </p:tgtEl>
                                        <p:attrNameLst>
                                          <p:attrName>ppt_w</p:attrName>
                                        </p:attrNameLst>
                                      </p:cBhvr>
                                      <p:tavLst>
                                        <p:tav tm="0">
                                          <p:val>
                                            <p:fltVal val="0"/>
                                          </p:val>
                                        </p:tav>
                                        <p:tav tm="100000">
                                          <p:val>
                                            <p:strVal val="#ppt_w"/>
                                          </p:val>
                                        </p:tav>
                                      </p:tavLst>
                                    </p:anim>
                                    <p:anim calcmode="lin" valueType="num">
                                      <p:cBhvr>
                                        <p:cTn id="90" dur="1000" fill="hold"/>
                                        <p:tgtEl>
                                          <p:spTgt spid="32"/>
                                        </p:tgtEl>
                                        <p:attrNameLst>
                                          <p:attrName>ppt_h</p:attrName>
                                        </p:attrNameLst>
                                      </p:cBhvr>
                                      <p:tavLst>
                                        <p:tav tm="0">
                                          <p:val>
                                            <p:fltVal val="0"/>
                                          </p:val>
                                        </p:tav>
                                        <p:tav tm="100000">
                                          <p:val>
                                            <p:strVal val="#ppt_h"/>
                                          </p:val>
                                        </p:tav>
                                      </p:tavLst>
                                    </p:anim>
                                    <p:anim calcmode="lin" valueType="num">
                                      <p:cBhvr>
                                        <p:cTn id="91" dur="1000" fill="hold"/>
                                        <p:tgtEl>
                                          <p:spTgt spid="32"/>
                                        </p:tgtEl>
                                        <p:attrNameLst>
                                          <p:attrName>style.rotation</p:attrName>
                                        </p:attrNameLst>
                                      </p:cBhvr>
                                      <p:tavLst>
                                        <p:tav tm="0">
                                          <p:val>
                                            <p:fltVal val="90"/>
                                          </p:val>
                                        </p:tav>
                                        <p:tav tm="100000">
                                          <p:val>
                                            <p:fltVal val="0"/>
                                          </p:val>
                                        </p:tav>
                                      </p:tavLst>
                                    </p:anim>
                                    <p:animEffect transition="in" filter="fade">
                                      <p:cBhvr>
                                        <p:cTn id="92" dur="1000"/>
                                        <p:tgtEl>
                                          <p:spTgt spid="32"/>
                                        </p:tgtEl>
                                      </p:cBhvr>
                                    </p:animEffect>
                                  </p:childTnLst>
                                </p:cTn>
                              </p:par>
                            </p:childTnLst>
                          </p:cTn>
                        </p:par>
                      </p:childTnLst>
                    </p:cTn>
                  </p:par>
                  <p:par>
                    <p:cTn id="93" fill="hold">
                      <p:stCondLst>
                        <p:cond delay="indefinite"/>
                      </p:stCondLst>
                      <p:childTnLst>
                        <p:par>
                          <p:cTn id="94" fill="hold">
                            <p:stCondLst>
                              <p:cond delay="0"/>
                            </p:stCondLst>
                            <p:childTnLst>
                              <p:par>
                                <p:cTn id="95" presetID="31" presetClass="entr" presetSubtype="0" fill="hold" grpId="0" nodeType="clickEffect">
                                  <p:stCondLst>
                                    <p:cond delay="0"/>
                                  </p:stCondLst>
                                  <p:childTnLst>
                                    <p:set>
                                      <p:cBhvr>
                                        <p:cTn id="96" dur="1" fill="hold">
                                          <p:stCondLst>
                                            <p:cond delay="0"/>
                                          </p:stCondLst>
                                        </p:cTn>
                                        <p:tgtEl>
                                          <p:spTgt spid="33"/>
                                        </p:tgtEl>
                                        <p:attrNameLst>
                                          <p:attrName>style.visibility</p:attrName>
                                        </p:attrNameLst>
                                      </p:cBhvr>
                                      <p:to>
                                        <p:strVal val="visible"/>
                                      </p:to>
                                    </p:set>
                                    <p:anim calcmode="lin" valueType="num">
                                      <p:cBhvr>
                                        <p:cTn id="97" dur="1000" fill="hold"/>
                                        <p:tgtEl>
                                          <p:spTgt spid="33"/>
                                        </p:tgtEl>
                                        <p:attrNameLst>
                                          <p:attrName>ppt_w</p:attrName>
                                        </p:attrNameLst>
                                      </p:cBhvr>
                                      <p:tavLst>
                                        <p:tav tm="0">
                                          <p:val>
                                            <p:fltVal val="0"/>
                                          </p:val>
                                        </p:tav>
                                        <p:tav tm="100000">
                                          <p:val>
                                            <p:strVal val="#ppt_w"/>
                                          </p:val>
                                        </p:tav>
                                      </p:tavLst>
                                    </p:anim>
                                    <p:anim calcmode="lin" valueType="num">
                                      <p:cBhvr>
                                        <p:cTn id="98" dur="1000" fill="hold"/>
                                        <p:tgtEl>
                                          <p:spTgt spid="33"/>
                                        </p:tgtEl>
                                        <p:attrNameLst>
                                          <p:attrName>ppt_h</p:attrName>
                                        </p:attrNameLst>
                                      </p:cBhvr>
                                      <p:tavLst>
                                        <p:tav tm="0">
                                          <p:val>
                                            <p:fltVal val="0"/>
                                          </p:val>
                                        </p:tav>
                                        <p:tav tm="100000">
                                          <p:val>
                                            <p:strVal val="#ppt_h"/>
                                          </p:val>
                                        </p:tav>
                                      </p:tavLst>
                                    </p:anim>
                                    <p:anim calcmode="lin" valueType="num">
                                      <p:cBhvr>
                                        <p:cTn id="99" dur="1000" fill="hold"/>
                                        <p:tgtEl>
                                          <p:spTgt spid="33"/>
                                        </p:tgtEl>
                                        <p:attrNameLst>
                                          <p:attrName>style.rotation</p:attrName>
                                        </p:attrNameLst>
                                      </p:cBhvr>
                                      <p:tavLst>
                                        <p:tav tm="0">
                                          <p:val>
                                            <p:fltVal val="90"/>
                                          </p:val>
                                        </p:tav>
                                        <p:tav tm="100000">
                                          <p:val>
                                            <p:fltVal val="0"/>
                                          </p:val>
                                        </p:tav>
                                      </p:tavLst>
                                    </p:anim>
                                    <p:animEffect transition="in" filter="fade">
                                      <p:cBhvr>
                                        <p:cTn id="100" dur="1000"/>
                                        <p:tgtEl>
                                          <p:spTgt spid="33"/>
                                        </p:tgtEl>
                                      </p:cBhvr>
                                    </p:animEffect>
                                  </p:childTnLst>
                                </p:cTn>
                              </p:par>
                            </p:childTnLst>
                          </p:cTn>
                        </p:par>
                      </p:childTnLst>
                    </p:cTn>
                  </p:par>
                  <p:par>
                    <p:cTn id="101" fill="hold">
                      <p:stCondLst>
                        <p:cond delay="indefinite"/>
                      </p:stCondLst>
                      <p:childTnLst>
                        <p:par>
                          <p:cTn id="102" fill="hold">
                            <p:stCondLst>
                              <p:cond delay="0"/>
                            </p:stCondLst>
                            <p:childTnLst>
                              <p:par>
                                <p:cTn id="103" presetID="31" presetClass="entr" presetSubtype="0" fill="hold" grpId="0" nodeType="clickEffect">
                                  <p:stCondLst>
                                    <p:cond delay="0"/>
                                  </p:stCondLst>
                                  <p:childTnLst>
                                    <p:set>
                                      <p:cBhvr>
                                        <p:cTn id="104" dur="1" fill="hold">
                                          <p:stCondLst>
                                            <p:cond delay="0"/>
                                          </p:stCondLst>
                                        </p:cTn>
                                        <p:tgtEl>
                                          <p:spTgt spid="34"/>
                                        </p:tgtEl>
                                        <p:attrNameLst>
                                          <p:attrName>style.visibility</p:attrName>
                                        </p:attrNameLst>
                                      </p:cBhvr>
                                      <p:to>
                                        <p:strVal val="visible"/>
                                      </p:to>
                                    </p:set>
                                    <p:anim calcmode="lin" valueType="num">
                                      <p:cBhvr>
                                        <p:cTn id="105" dur="1000" fill="hold"/>
                                        <p:tgtEl>
                                          <p:spTgt spid="34"/>
                                        </p:tgtEl>
                                        <p:attrNameLst>
                                          <p:attrName>ppt_w</p:attrName>
                                        </p:attrNameLst>
                                      </p:cBhvr>
                                      <p:tavLst>
                                        <p:tav tm="0">
                                          <p:val>
                                            <p:fltVal val="0"/>
                                          </p:val>
                                        </p:tav>
                                        <p:tav tm="100000">
                                          <p:val>
                                            <p:strVal val="#ppt_w"/>
                                          </p:val>
                                        </p:tav>
                                      </p:tavLst>
                                    </p:anim>
                                    <p:anim calcmode="lin" valueType="num">
                                      <p:cBhvr>
                                        <p:cTn id="106" dur="1000" fill="hold"/>
                                        <p:tgtEl>
                                          <p:spTgt spid="34"/>
                                        </p:tgtEl>
                                        <p:attrNameLst>
                                          <p:attrName>ppt_h</p:attrName>
                                        </p:attrNameLst>
                                      </p:cBhvr>
                                      <p:tavLst>
                                        <p:tav tm="0">
                                          <p:val>
                                            <p:fltVal val="0"/>
                                          </p:val>
                                        </p:tav>
                                        <p:tav tm="100000">
                                          <p:val>
                                            <p:strVal val="#ppt_h"/>
                                          </p:val>
                                        </p:tav>
                                      </p:tavLst>
                                    </p:anim>
                                    <p:anim calcmode="lin" valueType="num">
                                      <p:cBhvr>
                                        <p:cTn id="107" dur="1000" fill="hold"/>
                                        <p:tgtEl>
                                          <p:spTgt spid="34"/>
                                        </p:tgtEl>
                                        <p:attrNameLst>
                                          <p:attrName>style.rotation</p:attrName>
                                        </p:attrNameLst>
                                      </p:cBhvr>
                                      <p:tavLst>
                                        <p:tav tm="0">
                                          <p:val>
                                            <p:fltVal val="90"/>
                                          </p:val>
                                        </p:tav>
                                        <p:tav tm="100000">
                                          <p:val>
                                            <p:fltVal val="0"/>
                                          </p:val>
                                        </p:tav>
                                      </p:tavLst>
                                    </p:anim>
                                    <p:animEffect transition="in" filter="fade">
                                      <p:cBhvr>
                                        <p:cTn id="108" dur="1000"/>
                                        <p:tgtEl>
                                          <p:spTgt spid="34"/>
                                        </p:tgtEl>
                                      </p:cBhvr>
                                    </p:animEffect>
                                  </p:childTnLst>
                                </p:cTn>
                              </p:par>
                            </p:childTnLst>
                          </p:cTn>
                        </p:par>
                      </p:childTnLst>
                    </p:cTn>
                  </p:par>
                  <p:par>
                    <p:cTn id="109" fill="hold">
                      <p:stCondLst>
                        <p:cond delay="indefinite"/>
                      </p:stCondLst>
                      <p:childTnLst>
                        <p:par>
                          <p:cTn id="110" fill="hold">
                            <p:stCondLst>
                              <p:cond delay="0"/>
                            </p:stCondLst>
                            <p:childTnLst>
                              <p:par>
                                <p:cTn id="111" presetID="31" presetClass="entr" presetSubtype="0" fill="hold" grpId="0" nodeType="clickEffect">
                                  <p:stCondLst>
                                    <p:cond delay="0"/>
                                  </p:stCondLst>
                                  <p:childTnLst>
                                    <p:set>
                                      <p:cBhvr>
                                        <p:cTn id="112" dur="1" fill="hold">
                                          <p:stCondLst>
                                            <p:cond delay="0"/>
                                          </p:stCondLst>
                                        </p:cTn>
                                        <p:tgtEl>
                                          <p:spTgt spid="35"/>
                                        </p:tgtEl>
                                        <p:attrNameLst>
                                          <p:attrName>style.visibility</p:attrName>
                                        </p:attrNameLst>
                                      </p:cBhvr>
                                      <p:to>
                                        <p:strVal val="visible"/>
                                      </p:to>
                                    </p:set>
                                    <p:anim calcmode="lin" valueType="num">
                                      <p:cBhvr>
                                        <p:cTn id="113" dur="1000" fill="hold"/>
                                        <p:tgtEl>
                                          <p:spTgt spid="35"/>
                                        </p:tgtEl>
                                        <p:attrNameLst>
                                          <p:attrName>ppt_w</p:attrName>
                                        </p:attrNameLst>
                                      </p:cBhvr>
                                      <p:tavLst>
                                        <p:tav tm="0">
                                          <p:val>
                                            <p:fltVal val="0"/>
                                          </p:val>
                                        </p:tav>
                                        <p:tav tm="100000">
                                          <p:val>
                                            <p:strVal val="#ppt_w"/>
                                          </p:val>
                                        </p:tav>
                                      </p:tavLst>
                                    </p:anim>
                                    <p:anim calcmode="lin" valueType="num">
                                      <p:cBhvr>
                                        <p:cTn id="114" dur="1000" fill="hold"/>
                                        <p:tgtEl>
                                          <p:spTgt spid="35"/>
                                        </p:tgtEl>
                                        <p:attrNameLst>
                                          <p:attrName>ppt_h</p:attrName>
                                        </p:attrNameLst>
                                      </p:cBhvr>
                                      <p:tavLst>
                                        <p:tav tm="0">
                                          <p:val>
                                            <p:fltVal val="0"/>
                                          </p:val>
                                        </p:tav>
                                        <p:tav tm="100000">
                                          <p:val>
                                            <p:strVal val="#ppt_h"/>
                                          </p:val>
                                        </p:tav>
                                      </p:tavLst>
                                    </p:anim>
                                    <p:anim calcmode="lin" valueType="num">
                                      <p:cBhvr>
                                        <p:cTn id="115" dur="1000" fill="hold"/>
                                        <p:tgtEl>
                                          <p:spTgt spid="35"/>
                                        </p:tgtEl>
                                        <p:attrNameLst>
                                          <p:attrName>style.rotation</p:attrName>
                                        </p:attrNameLst>
                                      </p:cBhvr>
                                      <p:tavLst>
                                        <p:tav tm="0">
                                          <p:val>
                                            <p:fltVal val="90"/>
                                          </p:val>
                                        </p:tav>
                                        <p:tav tm="100000">
                                          <p:val>
                                            <p:fltVal val="0"/>
                                          </p:val>
                                        </p:tav>
                                      </p:tavLst>
                                    </p:anim>
                                    <p:animEffect transition="in" filter="fade">
                                      <p:cBhvr>
                                        <p:cTn id="116" dur="10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2" grpId="0" animBg="1"/>
      <p:bldP spid="8" grpId="0" animBg="1"/>
      <p:bldP spid="9" grpId="0" animBg="1"/>
      <p:bldP spid="18" grpId="0" animBg="1"/>
      <p:bldP spid="6" grpId="0" animBg="1"/>
      <p:bldP spid="30" grpId="0" animBg="1"/>
      <p:bldP spid="31" grpId="0" animBg="1"/>
      <p:bldP spid="32" grpId="0" animBg="1"/>
      <p:bldP spid="33" grpId="0" animBg="1"/>
      <p:bldP spid="34" grpId="0" animBg="1"/>
      <p:bldP spid="3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39</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4" name="Abgerundetes Rechteck 3"/>
          <p:cNvSpPr/>
          <p:nvPr/>
        </p:nvSpPr>
        <p:spPr>
          <a:xfrm>
            <a:off x="2971799" y="114301"/>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2" name="Abgerundetes Rechteck 1"/>
          <p:cNvSpPr/>
          <p:nvPr/>
        </p:nvSpPr>
        <p:spPr>
          <a:xfrm>
            <a:off x="2103682" y="1065659"/>
            <a:ext cx="7708407" cy="4553210"/>
          </a:xfrm>
          <a:prstGeom prst="roundRect">
            <a:avLst/>
          </a:prstGeom>
          <a:solidFill>
            <a:srgbClr val="F26E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sz="2000" b="1" i="1" dirty="0" smtClean="0"/>
              <a:t>Erwachsenenstrafverfahren </a:t>
            </a:r>
            <a:endParaRPr lang="de-DE" sz="2000" dirty="0"/>
          </a:p>
          <a:p>
            <a:r>
              <a:rPr lang="de-DE" sz="2000" dirty="0"/>
              <a:t>Im Bereich des Erwachsenenstrafrechts sind in erster Instanz nach </a:t>
            </a:r>
            <a:endParaRPr lang="de-DE" sz="2000" dirty="0" smtClean="0"/>
          </a:p>
          <a:p>
            <a:r>
              <a:rPr lang="de-DE" sz="2000" dirty="0" smtClean="0"/>
              <a:t>§ </a:t>
            </a:r>
            <a:r>
              <a:rPr lang="de-DE" sz="2000" dirty="0"/>
              <a:t>24 GVG die </a:t>
            </a:r>
            <a:r>
              <a:rPr lang="de-DE" sz="2000" b="1" dirty="0"/>
              <a:t>Amtsgerichte</a:t>
            </a:r>
            <a:r>
              <a:rPr lang="de-DE" sz="2000" dirty="0"/>
              <a:t> zuständig, wenn nicht </a:t>
            </a:r>
            <a:endParaRPr lang="de-DE" sz="2000" dirty="0" smtClean="0"/>
          </a:p>
          <a:p>
            <a:r>
              <a:rPr lang="de-DE" sz="2000" dirty="0" smtClean="0"/>
              <a:t>a) die </a:t>
            </a:r>
            <a:r>
              <a:rPr lang="de-DE" sz="2000" dirty="0"/>
              <a:t>Zuständigkeit des </a:t>
            </a:r>
            <a:r>
              <a:rPr lang="de-DE" sz="2000" b="1" dirty="0"/>
              <a:t>Landgerichts oder des OLG </a:t>
            </a:r>
            <a:r>
              <a:rPr lang="de-DE" sz="2000" dirty="0" smtClean="0"/>
              <a:t>aufgrund</a:t>
            </a:r>
          </a:p>
          <a:p>
            <a:r>
              <a:rPr lang="de-DE" sz="2000" dirty="0"/>
              <a:t> </a:t>
            </a:r>
            <a:r>
              <a:rPr lang="de-DE" sz="2000" dirty="0" smtClean="0"/>
              <a:t>       spezieller </a:t>
            </a:r>
            <a:r>
              <a:rPr lang="de-DE" sz="2000" dirty="0"/>
              <a:t>Zuständigkeitsnormen begründet ist, </a:t>
            </a:r>
          </a:p>
          <a:p>
            <a:r>
              <a:rPr lang="de-DE" sz="2000" dirty="0"/>
              <a:t>b) im Einzelfall eine höhere Strafe als vier Jahre Freiheitsstrafe </a:t>
            </a:r>
            <a:r>
              <a:rPr lang="de-DE" sz="2000" dirty="0" smtClean="0"/>
              <a:t>oder</a:t>
            </a:r>
          </a:p>
          <a:p>
            <a:r>
              <a:rPr lang="de-DE" sz="2000" dirty="0"/>
              <a:t> </a:t>
            </a:r>
            <a:r>
              <a:rPr lang="de-DE" sz="2000" dirty="0" smtClean="0"/>
              <a:t>    </a:t>
            </a:r>
            <a:r>
              <a:rPr lang="de-DE" sz="2000" dirty="0"/>
              <a:t>die Unterbringung in einem psychiatrischen Krankenhaus oder </a:t>
            </a:r>
            <a:r>
              <a:rPr lang="de-DE" sz="2000" dirty="0" smtClean="0"/>
              <a:t>die</a:t>
            </a:r>
          </a:p>
          <a:p>
            <a:r>
              <a:rPr lang="de-DE" sz="2000" dirty="0"/>
              <a:t> </a:t>
            </a:r>
            <a:r>
              <a:rPr lang="de-DE" sz="2000" dirty="0" smtClean="0"/>
              <a:t>    Sicherungsverwahrung </a:t>
            </a:r>
            <a:r>
              <a:rPr lang="de-DE" sz="2000" dirty="0"/>
              <a:t>zu erwarten ist (generelle </a:t>
            </a:r>
            <a:r>
              <a:rPr lang="de-DE" sz="2000" dirty="0" smtClean="0"/>
              <a:t>Zuständigkeit</a:t>
            </a:r>
          </a:p>
          <a:p>
            <a:r>
              <a:rPr lang="de-DE" sz="2000" dirty="0"/>
              <a:t> </a:t>
            </a:r>
            <a:r>
              <a:rPr lang="de-DE" sz="2000" dirty="0" smtClean="0"/>
              <a:t>    </a:t>
            </a:r>
            <a:r>
              <a:rPr lang="de-DE" sz="2000" dirty="0"/>
              <a:t>des Landgerichts), </a:t>
            </a:r>
          </a:p>
          <a:p>
            <a:r>
              <a:rPr lang="de-DE" sz="2000" dirty="0"/>
              <a:t>c) die </a:t>
            </a:r>
            <a:r>
              <a:rPr lang="de-DE" sz="2000" b="1" dirty="0"/>
              <a:t>Staatsanwaltschaft</a:t>
            </a:r>
            <a:r>
              <a:rPr lang="de-DE" sz="2000" dirty="0"/>
              <a:t> wegen der </a:t>
            </a:r>
            <a:r>
              <a:rPr lang="de-DE" sz="2000" b="1" dirty="0"/>
              <a:t>besonderen Bedeutung </a:t>
            </a:r>
            <a:r>
              <a:rPr lang="de-DE" sz="2000" b="1" dirty="0" smtClean="0"/>
              <a:t>des</a:t>
            </a:r>
          </a:p>
          <a:p>
            <a:r>
              <a:rPr lang="de-DE" sz="2000" b="1" dirty="0"/>
              <a:t> </a:t>
            </a:r>
            <a:r>
              <a:rPr lang="de-DE" sz="2000" b="1" dirty="0" smtClean="0"/>
              <a:t>    </a:t>
            </a:r>
            <a:r>
              <a:rPr lang="de-DE" sz="2000" b="1" dirty="0"/>
              <a:t>Falles Anklage zum Landgericht</a:t>
            </a:r>
            <a:r>
              <a:rPr lang="de-DE" sz="2000" dirty="0"/>
              <a:t> erhebt. </a:t>
            </a:r>
          </a:p>
        </p:txBody>
      </p:sp>
      <p:sp>
        <p:nvSpPr>
          <p:cNvPr id="5" name="Abgerundetes Rechteck 4"/>
          <p:cNvSpPr/>
          <p:nvPr/>
        </p:nvSpPr>
        <p:spPr>
          <a:xfrm>
            <a:off x="457200" y="899019"/>
            <a:ext cx="5815014" cy="40642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Strafgerichtsbarkeit </a:t>
            </a:r>
            <a:endParaRPr lang="de-DE" sz="2400" dirty="0"/>
          </a:p>
        </p:txBody>
      </p:sp>
      <p:sp>
        <p:nvSpPr>
          <p:cNvPr id="20" name="Gefaltete Ecke 19"/>
          <p:cNvSpPr/>
          <p:nvPr/>
        </p:nvSpPr>
        <p:spPr>
          <a:xfrm rot="21232012">
            <a:off x="603316" y="4695626"/>
            <a:ext cx="1431096" cy="137338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24 GVG</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455199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p:cTn id="7" dur="1000" fill="hold"/>
                                        <p:tgtEl>
                                          <p:spTgt spid="20"/>
                                        </p:tgtEl>
                                        <p:attrNameLst>
                                          <p:attrName>ppt_w</p:attrName>
                                        </p:attrNameLst>
                                      </p:cBhvr>
                                      <p:tavLst>
                                        <p:tav tm="0">
                                          <p:val>
                                            <p:fltVal val="0"/>
                                          </p:val>
                                        </p:tav>
                                        <p:tav tm="100000">
                                          <p:val>
                                            <p:strVal val="#ppt_w"/>
                                          </p:val>
                                        </p:tav>
                                      </p:tavLst>
                                    </p:anim>
                                    <p:anim calcmode="lin" valueType="num">
                                      <p:cBhvr>
                                        <p:cTn id="8" dur="1000" fill="hold"/>
                                        <p:tgtEl>
                                          <p:spTgt spid="20"/>
                                        </p:tgtEl>
                                        <p:attrNameLst>
                                          <p:attrName>ppt_h</p:attrName>
                                        </p:attrNameLst>
                                      </p:cBhvr>
                                      <p:tavLst>
                                        <p:tav tm="0">
                                          <p:val>
                                            <p:fltVal val="0"/>
                                          </p:val>
                                        </p:tav>
                                        <p:tav tm="100000">
                                          <p:val>
                                            <p:strVal val="#ppt_h"/>
                                          </p:val>
                                        </p:tav>
                                      </p:tavLst>
                                    </p:anim>
                                    <p:anim calcmode="lin" valueType="num">
                                      <p:cBhvr>
                                        <p:cTn id="9" dur="1000" fill="hold"/>
                                        <p:tgtEl>
                                          <p:spTgt spid="20"/>
                                        </p:tgtEl>
                                        <p:attrNameLst>
                                          <p:attrName>style.rotation</p:attrName>
                                        </p:attrNameLst>
                                      </p:cBhvr>
                                      <p:tavLst>
                                        <p:tav tm="0">
                                          <p:val>
                                            <p:fltVal val="90"/>
                                          </p:val>
                                        </p:tav>
                                        <p:tav tm="100000">
                                          <p:val>
                                            <p:fltVal val="0"/>
                                          </p:val>
                                        </p:tav>
                                      </p:tavLst>
                                    </p:anim>
                                    <p:animEffect transition="in" filter="fade">
                                      <p:cBhvr>
                                        <p:cTn id="10" dur="1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40</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4" name="Abgerundetes Rechteck 3"/>
          <p:cNvSpPr/>
          <p:nvPr/>
        </p:nvSpPr>
        <p:spPr>
          <a:xfrm>
            <a:off x="2971799" y="114301"/>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2" name="Abgerundetes Rechteck 1"/>
          <p:cNvSpPr/>
          <p:nvPr/>
        </p:nvSpPr>
        <p:spPr>
          <a:xfrm>
            <a:off x="2103682" y="1065659"/>
            <a:ext cx="7708407" cy="4553210"/>
          </a:xfrm>
          <a:prstGeom prst="roundRect">
            <a:avLst/>
          </a:prstGeom>
          <a:solidFill>
            <a:srgbClr val="F26E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000" dirty="0"/>
          </a:p>
          <a:p>
            <a:pPr marL="342900" indent="-342900">
              <a:buFont typeface="Arial" panose="020B0604020202020204" pitchFamily="34" charset="0"/>
              <a:buChar char="•"/>
            </a:pPr>
            <a:r>
              <a:rPr lang="de-DE" sz="2000" b="1" i="1" dirty="0"/>
              <a:t>Jugendstrafverfahren </a:t>
            </a:r>
            <a:endParaRPr lang="de-DE" sz="2000" dirty="0"/>
          </a:p>
          <a:p>
            <a:r>
              <a:rPr lang="de-DE" sz="2000" dirty="0" smtClean="0"/>
              <a:t>	Im </a:t>
            </a:r>
            <a:r>
              <a:rPr lang="de-DE" sz="2000" dirty="0"/>
              <a:t>Bereich der Jugendgerichtsbarkeit ist in erster Instanz </a:t>
            </a:r>
            <a:r>
              <a:rPr lang="de-DE" sz="2000" dirty="0" smtClean="0"/>
              <a:t>	der </a:t>
            </a:r>
            <a:r>
              <a:rPr lang="de-DE" sz="2000" dirty="0"/>
              <a:t>Jugendrichter für alle Verfahren zuständig, in denen die </a:t>
            </a:r>
            <a:r>
              <a:rPr lang="de-DE" sz="2000" dirty="0" smtClean="0"/>
              <a:t>	Staatsanwaltschaft </a:t>
            </a:r>
            <a:r>
              <a:rPr lang="de-DE" sz="2000" dirty="0"/>
              <a:t>keine Jugendstrafe erwartet. </a:t>
            </a:r>
            <a:endParaRPr lang="de-DE" sz="2000" dirty="0" smtClean="0"/>
          </a:p>
          <a:p>
            <a:endParaRPr lang="de-DE" sz="2000" dirty="0"/>
          </a:p>
          <a:p>
            <a:pPr marL="342900" indent="-342900">
              <a:buFont typeface="Arial" panose="020B0604020202020204" pitchFamily="34" charset="0"/>
              <a:buChar char="•"/>
            </a:pPr>
            <a:r>
              <a:rPr lang="de-DE" sz="2000" b="1" i="1" dirty="0" smtClean="0"/>
              <a:t>Bußgeldsachen </a:t>
            </a:r>
            <a:r>
              <a:rPr lang="de-DE" sz="2000" b="1" i="1" dirty="0"/>
              <a:t>- </a:t>
            </a:r>
            <a:r>
              <a:rPr lang="de-DE" sz="2000" b="1" i="1" dirty="0" err="1"/>
              <a:t>Ordnungswidrigkeitenverfahren</a:t>
            </a:r>
            <a:r>
              <a:rPr lang="de-DE" sz="2000" b="1" i="1" dirty="0"/>
              <a:t> </a:t>
            </a:r>
            <a:endParaRPr lang="de-DE" sz="2000" dirty="0"/>
          </a:p>
          <a:p>
            <a:r>
              <a:rPr lang="de-DE" sz="2000" dirty="0" smtClean="0"/>
              <a:t>	Das </a:t>
            </a:r>
            <a:r>
              <a:rPr lang="de-DE" sz="2000" dirty="0"/>
              <a:t>Verfahren ist in dem Gesetz über Ordnungswidrigkeiten </a:t>
            </a:r>
            <a:r>
              <a:rPr lang="de-DE" sz="2000" dirty="0" smtClean="0"/>
              <a:t>	(</a:t>
            </a:r>
            <a:r>
              <a:rPr lang="de-DE" sz="2000" dirty="0"/>
              <a:t>OWiG) geregelt. </a:t>
            </a:r>
          </a:p>
        </p:txBody>
      </p:sp>
      <p:sp>
        <p:nvSpPr>
          <p:cNvPr id="5" name="Abgerundetes Rechteck 4"/>
          <p:cNvSpPr/>
          <p:nvPr/>
        </p:nvSpPr>
        <p:spPr>
          <a:xfrm>
            <a:off x="457200" y="899019"/>
            <a:ext cx="5815014" cy="40642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Strafgerichtsbarkeit </a:t>
            </a:r>
            <a:endParaRPr lang="de-DE" sz="2400" dirty="0"/>
          </a:p>
        </p:txBody>
      </p:sp>
    </p:spTree>
    <p:extLst>
      <p:ext uri="{BB962C8B-B14F-4D97-AF65-F5344CB8AC3E}">
        <p14:creationId xmlns:p14="http://schemas.microsoft.com/office/powerpoint/2010/main" val="21911317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 name="Rechteck 211"/>
          <p:cNvSpPr/>
          <p:nvPr/>
        </p:nvSpPr>
        <p:spPr>
          <a:xfrm>
            <a:off x="324851" y="241627"/>
            <a:ext cx="3546590" cy="1214474"/>
          </a:xfrm>
          <a:prstGeom prst="rect">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5" name="Rechteck 194"/>
          <p:cNvSpPr/>
          <p:nvPr/>
        </p:nvSpPr>
        <p:spPr>
          <a:xfrm>
            <a:off x="1822790" y="1517033"/>
            <a:ext cx="2432355" cy="1302901"/>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5" name="Rechteck 174"/>
          <p:cNvSpPr/>
          <p:nvPr/>
        </p:nvSpPr>
        <p:spPr>
          <a:xfrm>
            <a:off x="3968735" y="1697387"/>
            <a:ext cx="6904840" cy="1548764"/>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02" name="Gerade Verbindung mit Pfeil 101"/>
          <p:cNvCxnSpPr/>
          <p:nvPr/>
        </p:nvCxnSpPr>
        <p:spPr>
          <a:xfrm flipH="1" flipV="1">
            <a:off x="3300036" y="2505506"/>
            <a:ext cx="97" cy="68187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1" name="Gerader Verbinder 90"/>
          <p:cNvCxnSpPr/>
          <p:nvPr/>
        </p:nvCxnSpPr>
        <p:spPr>
          <a:xfrm>
            <a:off x="3276647" y="6561222"/>
            <a:ext cx="1558556"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Gerader Verbinder 86"/>
          <p:cNvCxnSpPr>
            <a:stCxn id="18" idx="3"/>
          </p:cNvCxnSpPr>
          <p:nvPr/>
        </p:nvCxnSpPr>
        <p:spPr>
          <a:xfrm flipV="1">
            <a:off x="6038276" y="6522390"/>
            <a:ext cx="1527517" cy="22917"/>
          </a:xfrm>
          <a:prstGeom prst="line">
            <a:avLst/>
          </a:prstGeom>
          <a:ln w="762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2" name="Abgerundetes Rechteck 1"/>
          <p:cNvSpPr/>
          <p:nvPr/>
        </p:nvSpPr>
        <p:spPr>
          <a:xfrm>
            <a:off x="3618418" y="84100"/>
            <a:ext cx="5043488" cy="37147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t>Gerichtliche Spruchkörper</a:t>
            </a:r>
            <a:endParaRPr lang="de-DE" sz="2400" dirty="0"/>
          </a:p>
        </p:txBody>
      </p:sp>
      <p:sp>
        <p:nvSpPr>
          <p:cNvPr id="17" name="Abgerundetes Rechteck 16"/>
          <p:cNvSpPr/>
          <p:nvPr/>
        </p:nvSpPr>
        <p:spPr>
          <a:xfrm>
            <a:off x="4396812" y="457332"/>
            <a:ext cx="3571875" cy="414338"/>
          </a:xfrm>
          <a:prstGeom prst="roundRect">
            <a:avLst/>
          </a:prstGeom>
          <a:solidFill>
            <a:schemeClr val="bg1">
              <a:lumMod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t>Zivilrecht</a:t>
            </a:r>
            <a:endParaRPr lang="de-DE" sz="2400" dirty="0"/>
          </a:p>
        </p:txBody>
      </p:sp>
      <p:grpSp>
        <p:nvGrpSpPr>
          <p:cNvPr id="33" name="Gruppieren 32"/>
          <p:cNvGrpSpPr/>
          <p:nvPr/>
        </p:nvGrpSpPr>
        <p:grpSpPr>
          <a:xfrm>
            <a:off x="4729204" y="5659764"/>
            <a:ext cx="1309072" cy="1062651"/>
            <a:chOff x="5130403" y="5361071"/>
            <a:chExt cx="1931193" cy="1200151"/>
          </a:xfrm>
        </p:grpSpPr>
        <p:grpSp>
          <p:nvGrpSpPr>
            <p:cNvPr id="16" name="Gruppieren 15"/>
            <p:cNvGrpSpPr/>
            <p:nvPr/>
          </p:nvGrpSpPr>
          <p:grpSpPr>
            <a:xfrm>
              <a:off x="5881685" y="5361071"/>
              <a:ext cx="428627" cy="800101"/>
              <a:chOff x="2300286" y="2689622"/>
              <a:chExt cx="592932" cy="1369743"/>
            </a:xfrm>
          </p:grpSpPr>
          <p:sp>
            <p:nvSpPr>
              <p:cNvPr id="5" name="Flussdiagramm: Verbinder 4"/>
              <p:cNvSpPr/>
              <p:nvPr/>
            </p:nvSpPr>
            <p:spPr>
              <a:xfrm>
                <a:off x="2364580" y="2900363"/>
                <a:ext cx="457200" cy="457200"/>
              </a:xfrm>
              <a:prstGeom prst="flowChartConnector">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Trapezoid 13"/>
              <p:cNvSpPr/>
              <p:nvPr/>
            </p:nvSpPr>
            <p:spPr>
              <a:xfrm>
                <a:off x="2307430" y="3357563"/>
                <a:ext cx="58578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Flussdiagramm: Manuelle Verarbeitung 14"/>
              <p:cNvSpPr/>
              <p:nvPr/>
            </p:nvSpPr>
            <p:spPr>
              <a:xfrm>
                <a:off x="2300286" y="2689622"/>
                <a:ext cx="585788"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8" name="Rechteck 17"/>
            <p:cNvSpPr/>
            <p:nvPr/>
          </p:nvSpPr>
          <p:spPr>
            <a:xfrm>
              <a:off x="5130403" y="6161172"/>
              <a:ext cx="1931193" cy="40005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smtClean="0"/>
                <a:t>Strafrichter</a:t>
              </a:r>
              <a:endParaRPr lang="de-DE" sz="1600" dirty="0"/>
            </a:p>
          </p:txBody>
        </p:sp>
      </p:grpSp>
      <p:grpSp>
        <p:nvGrpSpPr>
          <p:cNvPr id="34" name="Gruppieren 33"/>
          <p:cNvGrpSpPr/>
          <p:nvPr/>
        </p:nvGrpSpPr>
        <p:grpSpPr>
          <a:xfrm>
            <a:off x="4542429" y="4500069"/>
            <a:ext cx="1495847" cy="1009893"/>
            <a:chOff x="4939307" y="3944377"/>
            <a:chExt cx="2313385" cy="1247349"/>
          </a:xfrm>
        </p:grpSpPr>
        <p:sp>
          <p:nvSpPr>
            <p:cNvPr id="38" name="Rechteck 37"/>
            <p:cNvSpPr/>
            <p:nvPr/>
          </p:nvSpPr>
          <p:spPr>
            <a:xfrm>
              <a:off x="4939307" y="4747736"/>
              <a:ext cx="2313385" cy="44399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smtClean="0"/>
                <a:t>Schöffengericht</a:t>
              </a:r>
              <a:endParaRPr lang="de-DE" sz="1600" dirty="0"/>
            </a:p>
          </p:txBody>
        </p:sp>
        <p:grpSp>
          <p:nvGrpSpPr>
            <p:cNvPr id="35" name="Gruppieren 34"/>
            <p:cNvGrpSpPr/>
            <p:nvPr/>
          </p:nvGrpSpPr>
          <p:grpSpPr>
            <a:xfrm>
              <a:off x="5135569" y="4067476"/>
              <a:ext cx="423463" cy="677002"/>
              <a:chOff x="2307430" y="2900363"/>
              <a:chExt cx="585788" cy="1159002"/>
            </a:xfrm>
          </p:grpSpPr>
          <p:sp>
            <p:nvSpPr>
              <p:cNvPr id="45" name="Flussdiagramm: Verbinder 44"/>
              <p:cNvSpPr/>
              <p:nvPr/>
            </p:nvSpPr>
            <p:spPr>
              <a:xfrm>
                <a:off x="2364580" y="2900363"/>
                <a:ext cx="457200" cy="457200"/>
              </a:xfrm>
              <a:prstGeom prst="flowChartConnector">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Trapezoid 45"/>
              <p:cNvSpPr/>
              <p:nvPr/>
            </p:nvSpPr>
            <p:spPr>
              <a:xfrm>
                <a:off x="2307430" y="3357563"/>
                <a:ext cx="585788" cy="701802"/>
              </a:xfrm>
              <a:prstGeom prst="trapezoid">
                <a:avLst/>
              </a:prstGeom>
              <a:solidFill>
                <a:schemeClr val="bg1">
                  <a:lumMod val="9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S</a:t>
                </a:r>
                <a:endParaRPr lang="de-DE" dirty="0">
                  <a:solidFill>
                    <a:schemeClr val="tx1"/>
                  </a:solidFill>
                </a:endParaRPr>
              </a:p>
            </p:txBody>
          </p:sp>
        </p:grpSp>
        <p:grpSp>
          <p:nvGrpSpPr>
            <p:cNvPr id="36" name="Gruppieren 35"/>
            <p:cNvGrpSpPr/>
            <p:nvPr/>
          </p:nvGrpSpPr>
          <p:grpSpPr>
            <a:xfrm>
              <a:off x="5881686" y="3944377"/>
              <a:ext cx="428627" cy="800101"/>
              <a:chOff x="2300286" y="2689622"/>
              <a:chExt cx="592932" cy="1369743"/>
            </a:xfrm>
          </p:grpSpPr>
          <p:sp>
            <p:nvSpPr>
              <p:cNvPr id="42" name="Flussdiagramm: Verbinder 41"/>
              <p:cNvSpPr/>
              <p:nvPr/>
            </p:nvSpPr>
            <p:spPr>
              <a:xfrm>
                <a:off x="2379210" y="2935337"/>
                <a:ext cx="457199" cy="457201"/>
              </a:xfrm>
              <a:prstGeom prst="flowChartConnector">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3" name="Trapezoid 42"/>
              <p:cNvSpPr/>
              <p:nvPr/>
            </p:nvSpPr>
            <p:spPr>
              <a:xfrm>
                <a:off x="2307430" y="3357563"/>
                <a:ext cx="58578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V</a:t>
                </a:r>
                <a:endParaRPr lang="de-DE" dirty="0"/>
              </a:p>
            </p:txBody>
          </p:sp>
          <p:sp>
            <p:nvSpPr>
              <p:cNvPr id="44" name="Flussdiagramm: Manuelle Verarbeitung 43"/>
              <p:cNvSpPr/>
              <p:nvPr/>
            </p:nvSpPr>
            <p:spPr>
              <a:xfrm>
                <a:off x="2300286" y="2689622"/>
                <a:ext cx="585788"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37" name="Gruppieren 36"/>
            <p:cNvGrpSpPr/>
            <p:nvPr/>
          </p:nvGrpSpPr>
          <p:grpSpPr>
            <a:xfrm>
              <a:off x="6679449" y="4070734"/>
              <a:ext cx="423463" cy="677002"/>
              <a:chOff x="2307430" y="2900363"/>
              <a:chExt cx="585788" cy="1159002"/>
            </a:xfrm>
          </p:grpSpPr>
          <p:sp>
            <p:nvSpPr>
              <p:cNvPr id="39" name="Flussdiagramm: Verbinder 38"/>
              <p:cNvSpPr/>
              <p:nvPr/>
            </p:nvSpPr>
            <p:spPr>
              <a:xfrm>
                <a:off x="2364580" y="2900363"/>
                <a:ext cx="457200" cy="457200"/>
              </a:xfrm>
              <a:prstGeom prst="flowChartConnector">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Trapezoid 39"/>
              <p:cNvSpPr/>
              <p:nvPr/>
            </p:nvSpPr>
            <p:spPr>
              <a:xfrm>
                <a:off x="2307430" y="3357563"/>
                <a:ext cx="585788" cy="701802"/>
              </a:xfrm>
              <a:prstGeom prst="trapezoid">
                <a:avLst/>
              </a:prstGeom>
              <a:solidFill>
                <a:schemeClr val="bg1">
                  <a:lumMod val="9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S</a:t>
                </a:r>
                <a:endParaRPr lang="de-DE" dirty="0">
                  <a:solidFill>
                    <a:schemeClr val="tx1"/>
                  </a:solidFill>
                </a:endParaRPr>
              </a:p>
            </p:txBody>
          </p:sp>
        </p:grpSp>
      </p:grpSp>
      <p:grpSp>
        <p:nvGrpSpPr>
          <p:cNvPr id="12" name="Gruppieren 11"/>
          <p:cNvGrpSpPr/>
          <p:nvPr/>
        </p:nvGrpSpPr>
        <p:grpSpPr>
          <a:xfrm>
            <a:off x="498117" y="413000"/>
            <a:ext cx="2216397" cy="924581"/>
            <a:chOff x="3753186" y="1343918"/>
            <a:chExt cx="3915697" cy="1190749"/>
          </a:xfrm>
        </p:grpSpPr>
        <p:sp>
          <p:nvSpPr>
            <p:cNvPr id="76" name="Flussdiagramm: Verbinder 75"/>
            <p:cNvSpPr/>
            <p:nvPr/>
          </p:nvSpPr>
          <p:spPr>
            <a:xfrm>
              <a:off x="7059860" y="1475373"/>
              <a:ext cx="330507" cy="267062"/>
            </a:xfrm>
            <a:prstGeom prst="flowChartConnector">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7" name="Trapezoid 76"/>
            <p:cNvSpPr/>
            <p:nvPr/>
          </p:nvSpPr>
          <p:spPr>
            <a:xfrm>
              <a:off x="7020074" y="1728331"/>
              <a:ext cx="423463" cy="409940"/>
            </a:xfrm>
            <a:prstGeom prst="trapezoid">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8" name="Flussdiagramm: Manuelle Verarbeitung 77"/>
            <p:cNvSpPr/>
            <p:nvPr/>
          </p:nvSpPr>
          <p:spPr>
            <a:xfrm>
              <a:off x="7013382" y="1352274"/>
              <a:ext cx="423463" cy="171087"/>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1" name="Gruppieren 10"/>
            <p:cNvGrpSpPr/>
            <p:nvPr/>
          </p:nvGrpSpPr>
          <p:grpSpPr>
            <a:xfrm>
              <a:off x="3753186" y="1343918"/>
              <a:ext cx="3915697" cy="1190749"/>
              <a:chOff x="3753186" y="1343918"/>
              <a:chExt cx="3915697" cy="1190749"/>
            </a:xfrm>
          </p:grpSpPr>
          <p:grpSp>
            <p:nvGrpSpPr>
              <p:cNvPr id="62" name="Gruppieren 61"/>
              <p:cNvGrpSpPr/>
              <p:nvPr/>
            </p:nvGrpSpPr>
            <p:grpSpPr>
              <a:xfrm>
                <a:off x="3753186" y="1343918"/>
                <a:ext cx="3915697" cy="1190749"/>
                <a:chOff x="4177392" y="3944377"/>
                <a:chExt cx="3915697" cy="1190749"/>
              </a:xfrm>
            </p:grpSpPr>
            <p:grpSp>
              <p:nvGrpSpPr>
                <p:cNvPr id="63" name="Gruppieren 62"/>
                <p:cNvGrpSpPr/>
                <p:nvPr/>
              </p:nvGrpSpPr>
              <p:grpSpPr>
                <a:xfrm>
                  <a:off x="5130403" y="3944377"/>
                  <a:ext cx="428627" cy="800101"/>
                  <a:chOff x="2300286" y="2689622"/>
                  <a:chExt cx="592932" cy="1369743"/>
                </a:xfrm>
              </p:grpSpPr>
              <p:sp>
                <p:nvSpPr>
                  <p:cNvPr id="73" name="Flussdiagramm: Verbinder 72"/>
                  <p:cNvSpPr/>
                  <p:nvPr/>
                </p:nvSpPr>
                <p:spPr>
                  <a:xfrm>
                    <a:off x="2364580" y="2900363"/>
                    <a:ext cx="457200" cy="457200"/>
                  </a:xfrm>
                  <a:prstGeom prst="flowChartConnector">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4" name="Trapezoid 73"/>
                  <p:cNvSpPr/>
                  <p:nvPr/>
                </p:nvSpPr>
                <p:spPr>
                  <a:xfrm>
                    <a:off x="2307430" y="3357563"/>
                    <a:ext cx="58578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5" name="Flussdiagramm: Manuelle Verarbeitung 74"/>
                  <p:cNvSpPr/>
                  <p:nvPr/>
                </p:nvSpPr>
                <p:spPr>
                  <a:xfrm>
                    <a:off x="2300286" y="2689622"/>
                    <a:ext cx="585788"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64" name="Gruppieren 63"/>
                <p:cNvGrpSpPr/>
                <p:nvPr/>
              </p:nvGrpSpPr>
              <p:grpSpPr>
                <a:xfrm>
                  <a:off x="5881686" y="3944377"/>
                  <a:ext cx="428627" cy="800101"/>
                  <a:chOff x="2300286" y="2689622"/>
                  <a:chExt cx="592932" cy="1369743"/>
                </a:xfrm>
              </p:grpSpPr>
              <p:sp>
                <p:nvSpPr>
                  <p:cNvPr id="70" name="Flussdiagramm: Verbinder 69"/>
                  <p:cNvSpPr/>
                  <p:nvPr/>
                </p:nvSpPr>
                <p:spPr>
                  <a:xfrm>
                    <a:off x="2364580" y="2900363"/>
                    <a:ext cx="457200" cy="457200"/>
                  </a:xfrm>
                  <a:prstGeom prst="flowChartConnector">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1" name="Trapezoid 70"/>
                  <p:cNvSpPr/>
                  <p:nvPr/>
                </p:nvSpPr>
                <p:spPr>
                  <a:xfrm>
                    <a:off x="2307430" y="3357563"/>
                    <a:ext cx="58578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V</a:t>
                    </a:r>
                    <a:endParaRPr lang="de-DE" dirty="0"/>
                  </a:p>
                </p:txBody>
              </p:sp>
              <p:sp>
                <p:nvSpPr>
                  <p:cNvPr id="72" name="Flussdiagramm: Manuelle Verarbeitung 71"/>
                  <p:cNvSpPr/>
                  <p:nvPr/>
                </p:nvSpPr>
                <p:spPr>
                  <a:xfrm>
                    <a:off x="2300286" y="2689622"/>
                    <a:ext cx="585788"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65" name="Gruppieren 64"/>
                <p:cNvGrpSpPr/>
                <p:nvPr/>
              </p:nvGrpSpPr>
              <p:grpSpPr>
                <a:xfrm>
                  <a:off x="6674283" y="3947635"/>
                  <a:ext cx="428627" cy="800101"/>
                  <a:chOff x="2300286" y="2689622"/>
                  <a:chExt cx="592932" cy="1369743"/>
                </a:xfrm>
              </p:grpSpPr>
              <p:sp>
                <p:nvSpPr>
                  <p:cNvPr id="67" name="Flussdiagramm: Verbinder 66"/>
                  <p:cNvSpPr/>
                  <p:nvPr/>
                </p:nvSpPr>
                <p:spPr>
                  <a:xfrm>
                    <a:off x="2364580" y="2900363"/>
                    <a:ext cx="457200" cy="457200"/>
                  </a:xfrm>
                  <a:prstGeom prst="flowChartConnector">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Trapezoid 67"/>
                  <p:cNvSpPr/>
                  <p:nvPr/>
                </p:nvSpPr>
                <p:spPr>
                  <a:xfrm>
                    <a:off x="2307430" y="3357563"/>
                    <a:ext cx="58578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9" name="Flussdiagramm: Manuelle Verarbeitung 68"/>
                  <p:cNvSpPr/>
                  <p:nvPr/>
                </p:nvSpPr>
                <p:spPr>
                  <a:xfrm>
                    <a:off x="2300286" y="2689622"/>
                    <a:ext cx="585788"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66" name="Rechteck 65"/>
                <p:cNvSpPr/>
                <p:nvPr/>
              </p:nvSpPr>
              <p:spPr>
                <a:xfrm>
                  <a:off x="4177392" y="4735076"/>
                  <a:ext cx="3915697" cy="40005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t>Strafsenat</a:t>
                  </a:r>
                  <a:endParaRPr lang="de-DE" sz="2000" dirty="0"/>
                </a:p>
              </p:txBody>
            </p:sp>
          </p:grpSp>
          <p:sp>
            <p:nvSpPr>
              <p:cNvPr id="79" name="Flussdiagramm: Verbinder 78"/>
              <p:cNvSpPr/>
              <p:nvPr/>
            </p:nvSpPr>
            <p:spPr>
              <a:xfrm>
                <a:off x="4059956" y="1485825"/>
                <a:ext cx="330507" cy="267062"/>
              </a:xfrm>
              <a:prstGeom prst="flowChartConnector">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0" name="Trapezoid 79"/>
              <p:cNvSpPr/>
              <p:nvPr/>
            </p:nvSpPr>
            <p:spPr>
              <a:xfrm>
                <a:off x="4034577" y="1724677"/>
                <a:ext cx="423463" cy="409940"/>
              </a:xfrm>
              <a:prstGeom prst="trapezoid">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1" name="Flussdiagramm: Manuelle Verarbeitung 80"/>
              <p:cNvSpPr/>
              <p:nvPr/>
            </p:nvSpPr>
            <p:spPr>
              <a:xfrm>
                <a:off x="4013478" y="1362726"/>
                <a:ext cx="423463" cy="171087"/>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cxnSp>
        <p:nvCxnSpPr>
          <p:cNvPr id="95" name="Gerade Verbindung mit Pfeil 94"/>
          <p:cNvCxnSpPr/>
          <p:nvPr/>
        </p:nvCxnSpPr>
        <p:spPr>
          <a:xfrm flipH="1" flipV="1">
            <a:off x="3734821" y="2487137"/>
            <a:ext cx="854731" cy="82916"/>
          </a:xfrm>
          <a:prstGeom prst="straightConnector1">
            <a:avLst/>
          </a:prstGeom>
          <a:ln w="57150">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6" name="Gerade Verbindung mit Pfeil 95"/>
          <p:cNvCxnSpPr/>
          <p:nvPr/>
        </p:nvCxnSpPr>
        <p:spPr>
          <a:xfrm flipH="1" flipV="1">
            <a:off x="3720593" y="1218158"/>
            <a:ext cx="3655676" cy="1386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1" name="Gerade Verbindung mit Pfeil 100"/>
          <p:cNvCxnSpPr/>
          <p:nvPr/>
        </p:nvCxnSpPr>
        <p:spPr>
          <a:xfrm flipH="1" flipV="1">
            <a:off x="6496689" y="2689198"/>
            <a:ext cx="1069104" cy="13175"/>
          </a:xfrm>
          <a:prstGeom prst="straightConnector1">
            <a:avLst/>
          </a:prstGeom>
          <a:ln w="57150">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121" name="Gruppieren 120"/>
          <p:cNvGrpSpPr/>
          <p:nvPr/>
        </p:nvGrpSpPr>
        <p:grpSpPr>
          <a:xfrm>
            <a:off x="152315" y="4207180"/>
            <a:ext cx="420978" cy="1814033"/>
            <a:chOff x="10284287" y="2540094"/>
            <a:chExt cx="420978" cy="1814033"/>
          </a:xfrm>
        </p:grpSpPr>
        <p:sp>
          <p:nvSpPr>
            <p:cNvPr id="114" name="Rechteck 113"/>
            <p:cNvSpPr/>
            <p:nvPr/>
          </p:nvSpPr>
          <p:spPr>
            <a:xfrm rot="16200000">
              <a:off x="9587759" y="3236622"/>
              <a:ext cx="1814033" cy="42097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Berufung</a:t>
              </a:r>
              <a:endParaRPr lang="de-DE" dirty="0">
                <a:solidFill>
                  <a:schemeClr val="tx1"/>
                </a:solidFill>
              </a:endParaRPr>
            </a:p>
          </p:txBody>
        </p:sp>
        <p:cxnSp>
          <p:nvCxnSpPr>
            <p:cNvPr id="105" name="Gerade Verbindung mit Pfeil 104"/>
            <p:cNvCxnSpPr/>
            <p:nvPr/>
          </p:nvCxnSpPr>
          <p:spPr>
            <a:xfrm flipV="1">
              <a:off x="10494775" y="2580330"/>
              <a:ext cx="14286" cy="656292"/>
            </a:xfrm>
            <a:prstGeom prst="straightConnector1">
              <a:avLst/>
            </a:prstGeom>
            <a:ln w="57150">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20" name="Gruppieren 119"/>
          <p:cNvGrpSpPr/>
          <p:nvPr/>
        </p:nvGrpSpPr>
        <p:grpSpPr>
          <a:xfrm>
            <a:off x="152314" y="2254886"/>
            <a:ext cx="420978" cy="1814033"/>
            <a:chOff x="10951692" y="4195910"/>
            <a:chExt cx="420978" cy="1814033"/>
          </a:xfrm>
        </p:grpSpPr>
        <p:sp>
          <p:nvSpPr>
            <p:cNvPr id="115" name="Rechteck 114"/>
            <p:cNvSpPr/>
            <p:nvPr/>
          </p:nvSpPr>
          <p:spPr>
            <a:xfrm rot="16200000">
              <a:off x="10255164" y="4892438"/>
              <a:ext cx="1814033" cy="42097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Revision</a:t>
              </a:r>
              <a:endParaRPr lang="de-DE" dirty="0">
                <a:solidFill>
                  <a:schemeClr val="tx1"/>
                </a:solidFill>
              </a:endParaRPr>
            </a:p>
          </p:txBody>
        </p:sp>
        <p:cxnSp>
          <p:nvCxnSpPr>
            <p:cNvPr id="106" name="Gerade Verbindung mit Pfeil 105"/>
            <p:cNvCxnSpPr/>
            <p:nvPr/>
          </p:nvCxnSpPr>
          <p:spPr>
            <a:xfrm flipH="1" flipV="1">
              <a:off x="11153920" y="4309401"/>
              <a:ext cx="17765" cy="60053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0" name="Gruppieren 9"/>
          <p:cNvGrpSpPr/>
          <p:nvPr/>
        </p:nvGrpSpPr>
        <p:grpSpPr>
          <a:xfrm>
            <a:off x="1184218" y="4617532"/>
            <a:ext cx="1451820" cy="596623"/>
            <a:chOff x="1184218" y="4617532"/>
            <a:chExt cx="1451820" cy="596623"/>
          </a:xfrm>
          <a:solidFill>
            <a:schemeClr val="bg1">
              <a:lumMod val="95000"/>
            </a:schemeClr>
          </a:solidFill>
        </p:grpSpPr>
        <p:sp>
          <p:nvSpPr>
            <p:cNvPr id="9" name="Gleichschenkliges Dreieck 8"/>
            <p:cNvSpPr/>
            <p:nvPr/>
          </p:nvSpPr>
          <p:spPr>
            <a:xfrm rot="5400000">
              <a:off x="2119295" y="4607010"/>
              <a:ext cx="440089" cy="593396"/>
            </a:xfrm>
            <a:prstGeom prst="triangl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3" name="Rechteck 122"/>
            <p:cNvSpPr/>
            <p:nvPr/>
          </p:nvSpPr>
          <p:spPr>
            <a:xfrm>
              <a:off x="1184218" y="4617532"/>
              <a:ext cx="914400" cy="596623"/>
            </a:xfrm>
            <a:prstGeom prst="rect">
              <a:avLst/>
            </a:prstGeom>
            <a:grp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AG</a:t>
              </a:r>
              <a:endParaRPr lang="de-DE" dirty="0">
                <a:solidFill>
                  <a:schemeClr val="tx1"/>
                </a:solidFill>
              </a:endParaRPr>
            </a:p>
          </p:txBody>
        </p:sp>
      </p:grpSp>
      <p:sp>
        <p:nvSpPr>
          <p:cNvPr id="124" name="Rechteck 123"/>
          <p:cNvSpPr/>
          <p:nvPr/>
        </p:nvSpPr>
        <p:spPr>
          <a:xfrm>
            <a:off x="2704018" y="750980"/>
            <a:ext cx="914400" cy="59662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BGH</a:t>
            </a:r>
            <a:endParaRPr lang="de-DE" dirty="0"/>
          </a:p>
        </p:txBody>
      </p:sp>
      <p:sp>
        <p:nvSpPr>
          <p:cNvPr id="8" name="Rechteck 7"/>
          <p:cNvSpPr/>
          <p:nvPr/>
        </p:nvSpPr>
        <p:spPr>
          <a:xfrm>
            <a:off x="2329583" y="3085523"/>
            <a:ext cx="6374431" cy="3757922"/>
          </a:xfrm>
          <a:prstGeom prst="rect">
            <a:avLst/>
          </a:prstGeom>
          <a:solidFill>
            <a:schemeClr val="bg1">
              <a:lumMod val="9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5" name="Abgerundetes Rechteck 124"/>
          <p:cNvSpPr/>
          <p:nvPr/>
        </p:nvSpPr>
        <p:spPr>
          <a:xfrm>
            <a:off x="10240911" y="4207180"/>
            <a:ext cx="1761223" cy="2115185"/>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4" name="Gruppieren 3"/>
          <p:cNvGrpSpPr/>
          <p:nvPr/>
        </p:nvGrpSpPr>
        <p:grpSpPr>
          <a:xfrm>
            <a:off x="10392474" y="4436100"/>
            <a:ext cx="299755" cy="531414"/>
            <a:chOff x="10392473" y="4167413"/>
            <a:chExt cx="428627" cy="800101"/>
          </a:xfrm>
        </p:grpSpPr>
        <p:sp>
          <p:nvSpPr>
            <p:cNvPr id="126" name="Flussdiagramm: Verbinder 125"/>
            <p:cNvSpPr/>
            <p:nvPr/>
          </p:nvSpPr>
          <p:spPr>
            <a:xfrm>
              <a:off x="10438951" y="4290512"/>
              <a:ext cx="330507" cy="267062"/>
            </a:xfrm>
            <a:prstGeom prst="flowChartConnector">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7" name="Trapezoid 126"/>
            <p:cNvSpPr/>
            <p:nvPr/>
          </p:nvSpPr>
          <p:spPr>
            <a:xfrm>
              <a:off x="10397637" y="4557574"/>
              <a:ext cx="423463" cy="409940"/>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8" name="Flussdiagramm: Manuelle Verarbeitung 127"/>
            <p:cNvSpPr/>
            <p:nvPr/>
          </p:nvSpPr>
          <p:spPr>
            <a:xfrm>
              <a:off x="10392473" y="4167413"/>
              <a:ext cx="423463" cy="171087"/>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7" name="Gruppieren 6"/>
          <p:cNvGrpSpPr/>
          <p:nvPr/>
        </p:nvGrpSpPr>
        <p:grpSpPr>
          <a:xfrm>
            <a:off x="10377355" y="5441803"/>
            <a:ext cx="311264" cy="563419"/>
            <a:chOff x="10361471" y="5364628"/>
            <a:chExt cx="423463" cy="628176"/>
          </a:xfrm>
        </p:grpSpPr>
        <p:sp>
          <p:nvSpPr>
            <p:cNvPr id="129" name="Flussdiagramm: Verbinder 128"/>
            <p:cNvSpPr/>
            <p:nvPr/>
          </p:nvSpPr>
          <p:spPr>
            <a:xfrm>
              <a:off x="10416374" y="5364628"/>
              <a:ext cx="308466" cy="265795"/>
            </a:xfrm>
            <a:prstGeom prst="flowChartConnector">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0" name="Trapezoid 129"/>
            <p:cNvSpPr/>
            <p:nvPr/>
          </p:nvSpPr>
          <p:spPr>
            <a:xfrm>
              <a:off x="10361471" y="5582864"/>
              <a:ext cx="423463" cy="409940"/>
            </a:xfrm>
            <a:prstGeom prst="trapezoid">
              <a:avLst/>
            </a:prstGeom>
            <a:solidFill>
              <a:schemeClr val="bg1">
                <a:lumMod val="9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S</a:t>
              </a:r>
              <a:endParaRPr lang="de-DE" dirty="0">
                <a:solidFill>
                  <a:schemeClr val="tx1"/>
                </a:solidFill>
              </a:endParaRPr>
            </a:p>
          </p:txBody>
        </p:sp>
      </p:grpSp>
      <p:sp>
        <p:nvSpPr>
          <p:cNvPr id="131" name="Rechteck 130"/>
          <p:cNvSpPr/>
          <p:nvPr/>
        </p:nvSpPr>
        <p:spPr>
          <a:xfrm>
            <a:off x="10712377" y="4607765"/>
            <a:ext cx="1218006" cy="3360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Berufsrichter</a:t>
            </a:r>
            <a:endParaRPr lang="de-DE" sz="1400" dirty="0">
              <a:solidFill>
                <a:schemeClr val="tx1"/>
              </a:solidFill>
            </a:endParaRPr>
          </a:p>
        </p:txBody>
      </p:sp>
      <p:sp>
        <p:nvSpPr>
          <p:cNvPr id="132" name="Rechteck 131"/>
          <p:cNvSpPr/>
          <p:nvPr/>
        </p:nvSpPr>
        <p:spPr>
          <a:xfrm>
            <a:off x="10815936" y="5344366"/>
            <a:ext cx="1114447" cy="62877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err="1">
                <a:solidFill>
                  <a:schemeClr val="tx1"/>
                </a:solidFill>
              </a:rPr>
              <a:t>e</a:t>
            </a:r>
            <a:r>
              <a:rPr lang="de-DE" sz="1400" dirty="0" err="1" smtClean="0">
                <a:solidFill>
                  <a:schemeClr val="tx1"/>
                </a:solidFill>
              </a:rPr>
              <a:t>hrenamtl</a:t>
            </a:r>
            <a:r>
              <a:rPr lang="de-DE" sz="1400" dirty="0" smtClean="0">
                <a:solidFill>
                  <a:schemeClr val="tx1"/>
                </a:solidFill>
              </a:rPr>
              <a:t>.</a:t>
            </a:r>
          </a:p>
          <a:p>
            <a:pPr algn="ctr"/>
            <a:r>
              <a:rPr lang="de-DE" sz="1400" dirty="0" smtClean="0">
                <a:solidFill>
                  <a:schemeClr val="tx1"/>
                </a:solidFill>
              </a:rPr>
              <a:t>Richter=</a:t>
            </a:r>
          </a:p>
          <a:p>
            <a:pPr algn="ctr"/>
            <a:r>
              <a:rPr lang="de-DE" sz="1400" dirty="0" smtClean="0">
                <a:solidFill>
                  <a:schemeClr val="tx1"/>
                </a:solidFill>
              </a:rPr>
              <a:t>Schöffen</a:t>
            </a:r>
            <a:endParaRPr lang="de-DE" sz="1400" dirty="0">
              <a:solidFill>
                <a:schemeClr val="tx1"/>
              </a:solidFill>
            </a:endParaRPr>
          </a:p>
        </p:txBody>
      </p:sp>
      <p:sp>
        <p:nvSpPr>
          <p:cNvPr id="133" name="Gefaltete Ecke 132"/>
          <p:cNvSpPr/>
          <p:nvPr/>
        </p:nvSpPr>
        <p:spPr>
          <a:xfrm>
            <a:off x="8013986" y="4754283"/>
            <a:ext cx="1047582" cy="101447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24 GVG</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34" name="Gefaltete Ecke 133"/>
          <p:cNvSpPr/>
          <p:nvPr/>
        </p:nvSpPr>
        <p:spPr>
          <a:xfrm>
            <a:off x="768824" y="2722526"/>
            <a:ext cx="1047582" cy="1014477"/>
          </a:xfrm>
          <a:prstGeom prst="foldedCorner">
            <a:avLst/>
          </a:prstGeom>
          <a:solidFill>
            <a:schemeClr val="tx2">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333 StPO</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35" name="Gefaltete Ecke 134"/>
          <p:cNvSpPr/>
          <p:nvPr/>
        </p:nvSpPr>
        <p:spPr>
          <a:xfrm>
            <a:off x="10524495" y="2469220"/>
            <a:ext cx="1047582" cy="101447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74 GVG</a:t>
            </a:r>
          </a:p>
          <a:p>
            <a:pPr algn="ctr"/>
            <a:r>
              <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II. </a:t>
            </a:r>
            <a:r>
              <a:rPr lang="de-DE" sz="16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Inst</a:t>
            </a:r>
            <a:r>
              <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16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cxnSp>
        <p:nvCxnSpPr>
          <p:cNvPr id="117" name="Gerader Verbinder 116"/>
          <p:cNvCxnSpPr/>
          <p:nvPr/>
        </p:nvCxnSpPr>
        <p:spPr>
          <a:xfrm>
            <a:off x="6380178" y="4104386"/>
            <a:ext cx="1185615" cy="9399"/>
          </a:xfrm>
          <a:prstGeom prst="line">
            <a:avLst/>
          </a:prstGeom>
          <a:ln w="762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8" name="Gerader Verbinder 117"/>
          <p:cNvCxnSpPr/>
          <p:nvPr/>
        </p:nvCxnSpPr>
        <p:spPr>
          <a:xfrm flipV="1">
            <a:off x="3283339" y="4104386"/>
            <a:ext cx="1113473" cy="939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7" name="Gerader Verbinder 136"/>
          <p:cNvCxnSpPr/>
          <p:nvPr/>
        </p:nvCxnSpPr>
        <p:spPr>
          <a:xfrm>
            <a:off x="3306389" y="5331248"/>
            <a:ext cx="1227643" cy="13753"/>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8" name="Gerader Verbinder 137"/>
          <p:cNvCxnSpPr>
            <a:stCxn id="38" idx="3"/>
          </p:cNvCxnSpPr>
          <p:nvPr/>
        </p:nvCxnSpPr>
        <p:spPr>
          <a:xfrm>
            <a:off x="6038276" y="5330228"/>
            <a:ext cx="1560367" cy="1020"/>
          </a:xfrm>
          <a:prstGeom prst="line">
            <a:avLst/>
          </a:prstGeom>
          <a:ln w="762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9" name="Gerader Verbinder 138"/>
          <p:cNvCxnSpPr/>
          <p:nvPr/>
        </p:nvCxnSpPr>
        <p:spPr>
          <a:xfrm>
            <a:off x="7315768" y="1241462"/>
            <a:ext cx="748551" cy="1328591"/>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0" name="Gerader Verbinder 139"/>
          <p:cNvCxnSpPr/>
          <p:nvPr/>
        </p:nvCxnSpPr>
        <p:spPr>
          <a:xfrm>
            <a:off x="7598643" y="2668643"/>
            <a:ext cx="0" cy="3892579"/>
          </a:xfrm>
          <a:prstGeom prst="line">
            <a:avLst/>
          </a:prstGeom>
          <a:ln w="762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1" name="Gerader Verbinder 140"/>
          <p:cNvCxnSpPr/>
          <p:nvPr/>
        </p:nvCxnSpPr>
        <p:spPr>
          <a:xfrm>
            <a:off x="3289315" y="2644191"/>
            <a:ext cx="0" cy="3850272"/>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3" name="Gruppieren 92"/>
          <p:cNvGrpSpPr/>
          <p:nvPr/>
        </p:nvGrpSpPr>
        <p:grpSpPr>
          <a:xfrm>
            <a:off x="4380203" y="3373053"/>
            <a:ext cx="1991633" cy="1052219"/>
            <a:chOff x="4254826" y="3300037"/>
            <a:chExt cx="2225696" cy="1142612"/>
          </a:xfrm>
        </p:grpSpPr>
        <p:grpSp>
          <p:nvGrpSpPr>
            <p:cNvPr id="92" name="Gruppieren 91"/>
            <p:cNvGrpSpPr/>
            <p:nvPr/>
          </p:nvGrpSpPr>
          <p:grpSpPr>
            <a:xfrm>
              <a:off x="4254826" y="3300037"/>
              <a:ext cx="2225696" cy="1142612"/>
              <a:chOff x="4254826" y="3300037"/>
              <a:chExt cx="2225696" cy="1142612"/>
            </a:xfrm>
          </p:grpSpPr>
          <p:grpSp>
            <p:nvGrpSpPr>
              <p:cNvPr id="32" name="Gruppieren 31"/>
              <p:cNvGrpSpPr/>
              <p:nvPr/>
            </p:nvGrpSpPr>
            <p:grpSpPr>
              <a:xfrm>
                <a:off x="4254826" y="3300037"/>
                <a:ext cx="2225696" cy="1142612"/>
                <a:chOff x="4408191" y="3927189"/>
                <a:chExt cx="3363218" cy="1359977"/>
              </a:xfrm>
            </p:grpSpPr>
            <p:grpSp>
              <p:nvGrpSpPr>
                <p:cNvPr id="19" name="Gruppieren 18"/>
                <p:cNvGrpSpPr/>
                <p:nvPr/>
              </p:nvGrpSpPr>
              <p:grpSpPr>
                <a:xfrm>
                  <a:off x="5478839" y="3927189"/>
                  <a:ext cx="428626" cy="800101"/>
                  <a:chOff x="2782285" y="2660196"/>
                  <a:chExt cx="592930" cy="1369743"/>
                </a:xfrm>
              </p:grpSpPr>
              <p:sp>
                <p:nvSpPr>
                  <p:cNvPr id="20" name="Flussdiagramm: Verbinder 19"/>
                  <p:cNvSpPr/>
                  <p:nvPr/>
                </p:nvSpPr>
                <p:spPr>
                  <a:xfrm>
                    <a:off x="2846579" y="2870937"/>
                    <a:ext cx="457201" cy="457199"/>
                  </a:xfrm>
                  <a:prstGeom prst="flowChartConnector">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Trapezoid 20"/>
                  <p:cNvSpPr/>
                  <p:nvPr/>
                </p:nvSpPr>
                <p:spPr>
                  <a:xfrm>
                    <a:off x="2789428" y="3328137"/>
                    <a:ext cx="585787"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Flussdiagramm: Manuelle Verarbeitung 21"/>
                  <p:cNvSpPr/>
                  <p:nvPr/>
                </p:nvSpPr>
                <p:spPr>
                  <a:xfrm>
                    <a:off x="2782285" y="2660196"/>
                    <a:ext cx="585788"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3" name="Gruppieren 22"/>
                <p:cNvGrpSpPr/>
                <p:nvPr/>
              </p:nvGrpSpPr>
              <p:grpSpPr>
                <a:xfrm>
                  <a:off x="6247788" y="3927189"/>
                  <a:ext cx="407968" cy="800101"/>
                  <a:chOff x="2806722" y="2660196"/>
                  <a:chExt cx="564353" cy="1369743"/>
                </a:xfrm>
              </p:grpSpPr>
              <p:sp>
                <p:nvSpPr>
                  <p:cNvPr id="24" name="Flussdiagramm: Verbinder 23"/>
                  <p:cNvSpPr/>
                  <p:nvPr/>
                </p:nvSpPr>
                <p:spPr>
                  <a:xfrm>
                    <a:off x="2871016" y="2870938"/>
                    <a:ext cx="434893" cy="457199"/>
                  </a:xfrm>
                  <a:prstGeom prst="flowChartConnector">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Trapezoid 24"/>
                  <p:cNvSpPr/>
                  <p:nvPr/>
                </p:nvSpPr>
                <p:spPr>
                  <a:xfrm>
                    <a:off x="2813867" y="3328137"/>
                    <a:ext cx="55720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V</a:t>
                    </a:r>
                    <a:endParaRPr lang="de-DE" dirty="0"/>
                  </a:p>
                </p:txBody>
              </p:sp>
              <p:sp>
                <p:nvSpPr>
                  <p:cNvPr id="26" name="Flussdiagramm: Manuelle Verarbeitung 25"/>
                  <p:cNvSpPr/>
                  <p:nvPr/>
                </p:nvSpPr>
                <p:spPr>
                  <a:xfrm>
                    <a:off x="2806722" y="2660196"/>
                    <a:ext cx="557206"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31" name="Rechteck 30"/>
                <p:cNvSpPr/>
                <p:nvPr/>
              </p:nvSpPr>
              <p:spPr>
                <a:xfrm>
                  <a:off x="4408191" y="4726266"/>
                  <a:ext cx="3363218" cy="5609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t>Erweitertes Schöffengericht</a:t>
                  </a:r>
                  <a:endParaRPr lang="de-DE" sz="1400" dirty="0"/>
                </a:p>
              </p:txBody>
            </p:sp>
          </p:grpSp>
          <p:grpSp>
            <p:nvGrpSpPr>
              <p:cNvPr id="111" name="Gruppieren 110"/>
              <p:cNvGrpSpPr/>
              <p:nvPr/>
            </p:nvGrpSpPr>
            <p:grpSpPr>
              <a:xfrm>
                <a:off x="5945478" y="3425194"/>
                <a:ext cx="332252" cy="547565"/>
                <a:chOff x="10361471" y="5336416"/>
                <a:chExt cx="423463" cy="656388"/>
              </a:xfrm>
            </p:grpSpPr>
            <p:sp>
              <p:nvSpPr>
                <p:cNvPr id="112" name="Flussdiagramm: Verbinder 111"/>
                <p:cNvSpPr/>
                <p:nvPr/>
              </p:nvSpPr>
              <p:spPr>
                <a:xfrm>
                  <a:off x="10416374" y="5336416"/>
                  <a:ext cx="316274" cy="294005"/>
                </a:xfrm>
                <a:prstGeom prst="flowChartConnector">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3" name="Trapezoid 112"/>
                <p:cNvSpPr/>
                <p:nvPr/>
              </p:nvSpPr>
              <p:spPr>
                <a:xfrm>
                  <a:off x="10361471" y="5582864"/>
                  <a:ext cx="423463" cy="409940"/>
                </a:xfrm>
                <a:prstGeom prst="trapezoid">
                  <a:avLst/>
                </a:prstGeom>
                <a:solidFill>
                  <a:schemeClr val="bg1">
                    <a:lumMod val="9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S</a:t>
                  </a:r>
                  <a:endParaRPr lang="de-DE" dirty="0">
                    <a:solidFill>
                      <a:schemeClr val="tx1"/>
                    </a:solidFill>
                  </a:endParaRPr>
                </a:p>
              </p:txBody>
            </p:sp>
          </p:grpSp>
        </p:grpSp>
        <p:grpSp>
          <p:nvGrpSpPr>
            <p:cNvPr id="142" name="Gruppieren 141"/>
            <p:cNvGrpSpPr/>
            <p:nvPr/>
          </p:nvGrpSpPr>
          <p:grpSpPr>
            <a:xfrm>
              <a:off x="4426734" y="3443778"/>
              <a:ext cx="332252" cy="523212"/>
              <a:chOff x="10361471" y="5365609"/>
              <a:chExt cx="423463" cy="627195"/>
            </a:xfrm>
          </p:grpSpPr>
          <p:sp>
            <p:nvSpPr>
              <p:cNvPr id="143" name="Flussdiagramm: Verbinder 142"/>
              <p:cNvSpPr/>
              <p:nvPr/>
            </p:nvSpPr>
            <p:spPr>
              <a:xfrm>
                <a:off x="10416374" y="5365609"/>
                <a:ext cx="319417" cy="264811"/>
              </a:xfrm>
              <a:prstGeom prst="flowChartConnector">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4" name="Trapezoid 143"/>
              <p:cNvSpPr/>
              <p:nvPr/>
            </p:nvSpPr>
            <p:spPr>
              <a:xfrm>
                <a:off x="10361471" y="5582864"/>
                <a:ext cx="423463" cy="409940"/>
              </a:xfrm>
              <a:prstGeom prst="trapezoid">
                <a:avLst/>
              </a:prstGeom>
              <a:solidFill>
                <a:schemeClr val="bg1">
                  <a:lumMod val="9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S</a:t>
                </a:r>
                <a:endParaRPr lang="de-DE" dirty="0">
                  <a:solidFill>
                    <a:schemeClr val="tx1"/>
                  </a:solidFill>
                </a:endParaRPr>
              </a:p>
            </p:txBody>
          </p:sp>
        </p:grpSp>
      </p:grpSp>
      <p:grpSp>
        <p:nvGrpSpPr>
          <p:cNvPr id="145" name="Gruppieren 144"/>
          <p:cNvGrpSpPr/>
          <p:nvPr/>
        </p:nvGrpSpPr>
        <p:grpSpPr>
          <a:xfrm>
            <a:off x="4457847" y="1783673"/>
            <a:ext cx="1991633" cy="1066112"/>
            <a:chOff x="4254826" y="3284950"/>
            <a:chExt cx="2225696" cy="1157699"/>
          </a:xfrm>
        </p:grpSpPr>
        <p:grpSp>
          <p:nvGrpSpPr>
            <p:cNvPr id="146" name="Gruppieren 145"/>
            <p:cNvGrpSpPr/>
            <p:nvPr/>
          </p:nvGrpSpPr>
          <p:grpSpPr>
            <a:xfrm>
              <a:off x="4254826" y="3284950"/>
              <a:ext cx="2225696" cy="1157699"/>
              <a:chOff x="4254826" y="3284950"/>
              <a:chExt cx="2225696" cy="1157699"/>
            </a:xfrm>
          </p:grpSpPr>
          <p:grpSp>
            <p:nvGrpSpPr>
              <p:cNvPr id="150" name="Gruppieren 149"/>
              <p:cNvGrpSpPr/>
              <p:nvPr/>
            </p:nvGrpSpPr>
            <p:grpSpPr>
              <a:xfrm>
                <a:off x="4254826" y="3284950"/>
                <a:ext cx="2225696" cy="1157699"/>
                <a:chOff x="4408191" y="3909232"/>
                <a:chExt cx="3363218" cy="1377934"/>
              </a:xfrm>
            </p:grpSpPr>
            <p:grpSp>
              <p:nvGrpSpPr>
                <p:cNvPr id="155" name="Gruppieren 154"/>
                <p:cNvGrpSpPr/>
                <p:nvPr/>
              </p:nvGrpSpPr>
              <p:grpSpPr>
                <a:xfrm>
                  <a:off x="5956712" y="3909232"/>
                  <a:ext cx="407966" cy="800101"/>
                  <a:chOff x="2404071" y="2629453"/>
                  <a:chExt cx="564351" cy="1369743"/>
                </a:xfrm>
              </p:grpSpPr>
              <p:sp>
                <p:nvSpPr>
                  <p:cNvPr id="157" name="Flussdiagramm: Verbinder 156"/>
                  <p:cNvSpPr/>
                  <p:nvPr/>
                </p:nvSpPr>
                <p:spPr>
                  <a:xfrm>
                    <a:off x="2468364" y="2840196"/>
                    <a:ext cx="434894" cy="457198"/>
                  </a:xfrm>
                  <a:prstGeom prst="flowChartConnector">
                    <a:avLst/>
                  </a:prstGeom>
                  <a:solidFill>
                    <a:schemeClr val="accent2">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8" name="Trapezoid 157"/>
                  <p:cNvSpPr/>
                  <p:nvPr/>
                </p:nvSpPr>
                <p:spPr>
                  <a:xfrm>
                    <a:off x="2411214" y="3297394"/>
                    <a:ext cx="55720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V</a:t>
                    </a:r>
                    <a:endParaRPr lang="de-DE" dirty="0"/>
                  </a:p>
                </p:txBody>
              </p:sp>
              <p:sp>
                <p:nvSpPr>
                  <p:cNvPr id="159" name="Flussdiagramm: Manuelle Verarbeitung 158"/>
                  <p:cNvSpPr/>
                  <p:nvPr/>
                </p:nvSpPr>
                <p:spPr>
                  <a:xfrm>
                    <a:off x="2404071" y="2629453"/>
                    <a:ext cx="557205" cy="292893"/>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56" name="Rechteck 155"/>
                <p:cNvSpPr/>
                <p:nvPr/>
              </p:nvSpPr>
              <p:spPr>
                <a:xfrm>
                  <a:off x="4408191" y="4726266"/>
                  <a:ext cx="3363218" cy="5609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t>Kleine Strafkammer</a:t>
                  </a:r>
                  <a:endParaRPr lang="de-DE" sz="1400" dirty="0"/>
                </a:p>
              </p:txBody>
            </p:sp>
          </p:grpSp>
          <p:grpSp>
            <p:nvGrpSpPr>
              <p:cNvPr id="151" name="Gruppieren 150"/>
              <p:cNvGrpSpPr/>
              <p:nvPr/>
            </p:nvGrpSpPr>
            <p:grpSpPr>
              <a:xfrm>
                <a:off x="5783822" y="3405851"/>
                <a:ext cx="332252" cy="572288"/>
                <a:chOff x="10155436" y="5313226"/>
                <a:chExt cx="423463" cy="686024"/>
              </a:xfrm>
            </p:grpSpPr>
            <p:sp>
              <p:nvSpPr>
                <p:cNvPr id="152" name="Flussdiagramm: Verbinder 151"/>
                <p:cNvSpPr/>
                <p:nvPr/>
              </p:nvSpPr>
              <p:spPr>
                <a:xfrm>
                  <a:off x="10210310" y="5313226"/>
                  <a:ext cx="330507" cy="267062"/>
                </a:xfrm>
                <a:prstGeom prst="flowChartConnector">
                  <a:avLst/>
                </a:prstGeom>
                <a:solidFill>
                  <a:schemeClr val="accent2">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3" name="Trapezoid 152"/>
                <p:cNvSpPr/>
                <p:nvPr/>
              </p:nvSpPr>
              <p:spPr>
                <a:xfrm>
                  <a:off x="10155436" y="5589310"/>
                  <a:ext cx="423463" cy="409940"/>
                </a:xfrm>
                <a:prstGeom prst="trapezoid">
                  <a:avLst/>
                </a:prstGeom>
                <a:solidFill>
                  <a:schemeClr val="bg1">
                    <a:lumMod val="9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S</a:t>
                  </a:r>
                  <a:endParaRPr lang="de-DE" dirty="0">
                    <a:solidFill>
                      <a:schemeClr val="tx1"/>
                    </a:solidFill>
                  </a:endParaRPr>
                </a:p>
              </p:txBody>
            </p:sp>
          </p:grpSp>
        </p:grpSp>
        <p:grpSp>
          <p:nvGrpSpPr>
            <p:cNvPr id="147" name="Gruppieren 146"/>
            <p:cNvGrpSpPr/>
            <p:nvPr/>
          </p:nvGrpSpPr>
          <p:grpSpPr>
            <a:xfrm>
              <a:off x="4698337" y="3380600"/>
              <a:ext cx="332253" cy="555213"/>
              <a:chOff x="10707628" y="5289876"/>
              <a:chExt cx="423464" cy="665556"/>
            </a:xfrm>
          </p:grpSpPr>
          <p:sp>
            <p:nvSpPr>
              <p:cNvPr id="148" name="Flussdiagramm: Verbinder 147"/>
              <p:cNvSpPr/>
              <p:nvPr/>
            </p:nvSpPr>
            <p:spPr>
              <a:xfrm>
                <a:off x="10759865" y="5289876"/>
                <a:ext cx="330507" cy="267062"/>
              </a:xfrm>
              <a:prstGeom prst="flowChartConnector">
                <a:avLst/>
              </a:prstGeom>
              <a:solidFill>
                <a:schemeClr val="accent2">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9" name="Trapezoid 148"/>
              <p:cNvSpPr/>
              <p:nvPr/>
            </p:nvSpPr>
            <p:spPr>
              <a:xfrm>
                <a:off x="10707628" y="5545493"/>
                <a:ext cx="423464" cy="409939"/>
              </a:xfrm>
              <a:prstGeom prst="trapezoid">
                <a:avLst/>
              </a:prstGeom>
              <a:solidFill>
                <a:schemeClr val="bg1">
                  <a:lumMod val="9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S</a:t>
                </a:r>
                <a:endParaRPr lang="de-DE" dirty="0">
                  <a:solidFill>
                    <a:schemeClr val="tx1"/>
                  </a:solidFill>
                </a:endParaRPr>
              </a:p>
            </p:txBody>
          </p:sp>
        </p:grpSp>
      </p:grpSp>
      <p:grpSp>
        <p:nvGrpSpPr>
          <p:cNvPr id="174" name="Gruppieren 173"/>
          <p:cNvGrpSpPr/>
          <p:nvPr/>
        </p:nvGrpSpPr>
        <p:grpSpPr>
          <a:xfrm>
            <a:off x="7890282" y="1874439"/>
            <a:ext cx="2471756" cy="1115090"/>
            <a:chOff x="8072419" y="1345194"/>
            <a:chExt cx="3685849" cy="1500541"/>
          </a:xfrm>
        </p:grpSpPr>
        <p:grpSp>
          <p:nvGrpSpPr>
            <p:cNvPr id="173" name="Gruppieren 172"/>
            <p:cNvGrpSpPr/>
            <p:nvPr/>
          </p:nvGrpSpPr>
          <p:grpSpPr>
            <a:xfrm>
              <a:off x="8072419" y="1345194"/>
              <a:ext cx="3685849" cy="1500541"/>
              <a:chOff x="8072419" y="1345194"/>
              <a:chExt cx="3685849" cy="1500541"/>
            </a:xfrm>
          </p:grpSpPr>
          <p:grpSp>
            <p:nvGrpSpPr>
              <p:cNvPr id="48" name="Gruppieren 47"/>
              <p:cNvGrpSpPr/>
              <p:nvPr/>
            </p:nvGrpSpPr>
            <p:grpSpPr>
              <a:xfrm>
                <a:off x="8072419" y="1345194"/>
                <a:ext cx="3685849" cy="1500541"/>
                <a:chOff x="4278754" y="3944377"/>
                <a:chExt cx="3685849" cy="1500541"/>
              </a:xfrm>
            </p:grpSpPr>
            <p:grpSp>
              <p:nvGrpSpPr>
                <p:cNvPr id="49" name="Gruppieren 48"/>
                <p:cNvGrpSpPr/>
                <p:nvPr/>
              </p:nvGrpSpPr>
              <p:grpSpPr>
                <a:xfrm>
                  <a:off x="5130403" y="3944377"/>
                  <a:ext cx="428627" cy="800101"/>
                  <a:chOff x="2300286" y="2689622"/>
                  <a:chExt cx="592932" cy="1369743"/>
                </a:xfrm>
              </p:grpSpPr>
              <p:sp>
                <p:nvSpPr>
                  <p:cNvPr id="59" name="Flussdiagramm: Verbinder 58"/>
                  <p:cNvSpPr/>
                  <p:nvPr/>
                </p:nvSpPr>
                <p:spPr>
                  <a:xfrm>
                    <a:off x="2364580" y="2900363"/>
                    <a:ext cx="457200" cy="457200"/>
                  </a:xfrm>
                  <a:prstGeom prst="flowChartConnector">
                    <a:avLst/>
                  </a:prstGeom>
                  <a:solidFill>
                    <a:schemeClr val="accent2">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0" name="Trapezoid 59"/>
                  <p:cNvSpPr/>
                  <p:nvPr/>
                </p:nvSpPr>
                <p:spPr>
                  <a:xfrm>
                    <a:off x="2307430" y="3357563"/>
                    <a:ext cx="58578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1" name="Flussdiagramm: Manuelle Verarbeitung 60"/>
                  <p:cNvSpPr/>
                  <p:nvPr/>
                </p:nvSpPr>
                <p:spPr>
                  <a:xfrm>
                    <a:off x="2300286" y="2689622"/>
                    <a:ext cx="585788"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50" name="Gruppieren 49"/>
                <p:cNvGrpSpPr/>
                <p:nvPr/>
              </p:nvGrpSpPr>
              <p:grpSpPr>
                <a:xfrm>
                  <a:off x="5881686" y="3944377"/>
                  <a:ext cx="428627" cy="800101"/>
                  <a:chOff x="2300286" y="2689622"/>
                  <a:chExt cx="592932" cy="1369743"/>
                </a:xfrm>
              </p:grpSpPr>
              <p:sp>
                <p:nvSpPr>
                  <p:cNvPr id="56" name="Flussdiagramm: Verbinder 55"/>
                  <p:cNvSpPr/>
                  <p:nvPr/>
                </p:nvSpPr>
                <p:spPr>
                  <a:xfrm>
                    <a:off x="2364580" y="2900363"/>
                    <a:ext cx="457200" cy="457200"/>
                  </a:xfrm>
                  <a:prstGeom prst="flowChartConnector">
                    <a:avLst/>
                  </a:prstGeom>
                  <a:solidFill>
                    <a:schemeClr val="accent2">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Trapezoid 56"/>
                  <p:cNvSpPr/>
                  <p:nvPr/>
                </p:nvSpPr>
                <p:spPr>
                  <a:xfrm>
                    <a:off x="2307430" y="3357563"/>
                    <a:ext cx="58578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V</a:t>
                    </a:r>
                    <a:endParaRPr lang="de-DE" dirty="0"/>
                  </a:p>
                </p:txBody>
              </p:sp>
              <p:sp>
                <p:nvSpPr>
                  <p:cNvPr id="58" name="Flussdiagramm: Manuelle Verarbeitung 57"/>
                  <p:cNvSpPr/>
                  <p:nvPr/>
                </p:nvSpPr>
                <p:spPr>
                  <a:xfrm>
                    <a:off x="2300286" y="2689622"/>
                    <a:ext cx="585788"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51" name="Gruppieren 50"/>
                <p:cNvGrpSpPr/>
                <p:nvPr/>
              </p:nvGrpSpPr>
              <p:grpSpPr>
                <a:xfrm>
                  <a:off x="6674283" y="3947635"/>
                  <a:ext cx="428627" cy="800101"/>
                  <a:chOff x="2300286" y="2689622"/>
                  <a:chExt cx="592932" cy="1369743"/>
                </a:xfrm>
              </p:grpSpPr>
              <p:sp>
                <p:nvSpPr>
                  <p:cNvPr id="53" name="Flussdiagramm: Verbinder 52"/>
                  <p:cNvSpPr/>
                  <p:nvPr/>
                </p:nvSpPr>
                <p:spPr>
                  <a:xfrm>
                    <a:off x="2364580" y="2900363"/>
                    <a:ext cx="457200" cy="457200"/>
                  </a:xfrm>
                  <a:prstGeom prst="flowChartConnector">
                    <a:avLst/>
                  </a:prstGeom>
                  <a:solidFill>
                    <a:schemeClr val="accent2">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4" name="Trapezoid 53"/>
                  <p:cNvSpPr/>
                  <p:nvPr/>
                </p:nvSpPr>
                <p:spPr>
                  <a:xfrm>
                    <a:off x="2307430" y="3357563"/>
                    <a:ext cx="58578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Flussdiagramm: Manuelle Verarbeitung 54"/>
                  <p:cNvSpPr/>
                  <p:nvPr/>
                </p:nvSpPr>
                <p:spPr>
                  <a:xfrm>
                    <a:off x="2300286" y="2689622"/>
                    <a:ext cx="585788"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52" name="Rechteck 51"/>
                <p:cNvSpPr/>
                <p:nvPr/>
              </p:nvSpPr>
              <p:spPr>
                <a:xfrm>
                  <a:off x="4278754" y="4747737"/>
                  <a:ext cx="3685849" cy="697181"/>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smtClean="0"/>
                    <a:t>Große Strafkammer</a:t>
                  </a:r>
                </a:p>
                <a:p>
                  <a:pPr algn="ctr"/>
                  <a:r>
                    <a:rPr lang="de-DE" sz="1600" dirty="0" smtClean="0"/>
                    <a:t>Schwurgericht</a:t>
                  </a:r>
                  <a:endParaRPr lang="de-DE" sz="1600" dirty="0"/>
                </a:p>
              </p:txBody>
            </p:sp>
          </p:grpSp>
          <p:grpSp>
            <p:nvGrpSpPr>
              <p:cNvPr id="167" name="Gruppieren 166"/>
              <p:cNvGrpSpPr/>
              <p:nvPr/>
            </p:nvGrpSpPr>
            <p:grpSpPr>
              <a:xfrm>
                <a:off x="8284365" y="1469283"/>
                <a:ext cx="366949" cy="661556"/>
                <a:chOff x="10361471" y="5363359"/>
                <a:chExt cx="423463" cy="629445"/>
              </a:xfrm>
            </p:grpSpPr>
            <p:sp>
              <p:nvSpPr>
                <p:cNvPr id="168" name="Flussdiagramm: Verbinder 167"/>
                <p:cNvSpPr/>
                <p:nvPr/>
              </p:nvSpPr>
              <p:spPr>
                <a:xfrm>
                  <a:off x="10416374" y="5363359"/>
                  <a:ext cx="330507" cy="267062"/>
                </a:xfrm>
                <a:prstGeom prst="flowChartConnector">
                  <a:avLst/>
                </a:prstGeom>
                <a:solidFill>
                  <a:schemeClr val="accent2">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9" name="Trapezoid 168"/>
                <p:cNvSpPr/>
                <p:nvPr/>
              </p:nvSpPr>
              <p:spPr>
                <a:xfrm>
                  <a:off x="10361471" y="5582864"/>
                  <a:ext cx="423463" cy="409940"/>
                </a:xfrm>
                <a:prstGeom prst="trapezoid">
                  <a:avLst/>
                </a:prstGeom>
                <a:solidFill>
                  <a:schemeClr val="bg1">
                    <a:lumMod val="9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S</a:t>
                  </a:r>
                  <a:endParaRPr lang="de-DE" dirty="0">
                    <a:solidFill>
                      <a:schemeClr val="tx1"/>
                    </a:solidFill>
                  </a:endParaRPr>
                </a:p>
              </p:txBody>
            </p:sp>
          </p:grpSp>
        </p:grpSp>
        <p:grpSp>
          <p:nvGrpSpPr>
            <p:cNvPr id="170" name="Gruppieren 169"/>
            <p:cNvGrpSpPr/>
            <p:nvPr/>
          </p:nvGrpSpPr>
          <p:grpSpPr>
            <a:xfrm>
              <a:off x="11085463" y="1483739"/>
              <a:ext cx="366949" cy="661556"/>
              <a:chOff x="10361471" y="5363359"/>
              <a:chExt cx="423463" cy="629445"/>
            </a:xfrm>
          </p:grpSpPr>
          <p:sp>
            <p:nvSpPr>
              <p:cNvPr id="171" name="Flussdiagramm: Verbinder 170"/>
              <p:cNvSpPr/>
              <p:nvPr/>
            </p:nvSpPr>
            <p:spPr>
              <a:xfrm>
                <a:off x="10416374" y="5363359"/>
                <a:ext cx="330507" cy="267062"/>
              </a:xfrm>
              <a:prstGeom prst="flowChartConnector">
                <a:avLst/>
              </a:prstGeom>
              <a:solidFill>
                <a:schemeClr val="accent2">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2" name="Trapezoid 171"/>
              <p:cNvSpPr/>
              <p:nvPr/>
            </p:nvSpPr>
            <p:spPr>
              <a:xfrm>
                <a:off x="10361471" y="5582864"/>
                <a:ext cx="423463" cy="409940"/>
              </a:xfrm>
              <a:prstGeom prst="trapezoid">
                <a:avLst/>
              </a:prstGeom>
              <a:solidFill>
                <a:schemeClr val="bg1">
                  <a:lumMod val="9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S</a:t>
                </a:r>
                <a:endParaRPr lang="de-DE" dirty="0">
                  <a:solidFill>
                    <a:schemeClr val="tx1"/>
                  </a:solidFill>
                </a:endParaRPr>
              </a:p>
            </p:txBody>
          </p:sp>
        </p:grpSp>
      </p:grpSp>
      <p:grpSp>
        <p:nvGrpSpPr>
          <p:cNvPr id="176" name="Gruppieren 175"/>
          <p:cNvGrpSpPr/>
          <p:nvPr/>
        </p:nvGrpSpPr>
        <p:grpSpPr>
          <a:xfrm>
            <a:off x="10534203" y="1573446"/>
            <a:ext cx="1467932" cy="596623"/>
            <a:chOff x="670675" y="4631025"/>
            <a:chExt cx="1467932" cy="596623"/>
          </a:xfrm>
          <a:solidFill>
            <a:schemeClr val="accent2">
              <a:lumMod val="20000"/>
              <a:lumOff val="80000"/>
            </a:schemeClr>
          </a:solidFill>
        </p:grpSpPr>
        <p:sp>
          <p:nvSpPr>
            <p:cNvPr id="177" name="Gleichschenkliges Dreieck 176"/>
            <p:cNvSpPr/>
            <p:nvPr/>
          </p:nvSpPr>
          <p:spPr>
            <a:xfrm rot="16043484">
              <a:off x="747328" y="4647917"/>
              <a:ext cx="440089" cy="593396"/>
            </a:xfrm>
            <a:prstGeom prst="triangl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8" name="Rechteck 177"/>
            <p:cNvSpPr/>
            <p:nvPr/>
          </p:nvSpPr>
          <p:spPr>
            <a:xfrm>
              <a:off x="1224207" y="4631025"/>
              <a:ext cx="914400" cy="596623"/>
            </a:xfrm>
            <a:prstGeom prst="rect">
              <a:avLst/>
            </a:prstGeom>
            <a:grp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LG</a:t>
              </a:r>
              <a:endParaRPr lang="de-DE" dirty="0">
                <a:solidFill>
                  <a:schemeClr val="tx1"/>
                </a:solidFill>
              </a:endParaRPr>
            </a:p>
          </p:txBody>
        </p:sp>
      </p:grpSp>
      <p:grpSp>
        <p:nvGrpSpPr>
          <p:cNvPr id="179" name="Gruppieren 178"/>
          <p:cNvGrpSpPr/>
          <p:nvPr/>
        </p:nvGrpSpPr>
        <p:grpSpPr>
          <a:xfrm>
            <a:off x="2118318" y="1669145"/>
            <a:ext cx="1620166" cy="855001"/>
            <a:chOff x="4939307" y="3944377"/>
            <a:chExt cx="2313385" cy="1203409"/>
          </a:xfrm>
        </p:grpSpPr>
        <p:grpSp>
          <p:nvGrpSpPr>
            <p:cNvPr id="180" name="Gruppieren 179"/>
            <p:cNvGrpSpPr/>
            <p:nvPr/>
          </p:nvGrpSpPr>
          <p:grpSpPr>
            <a:xfrm>
              <a:off x="5130403" y="3944377"/>
              <a:ext cx="428627" cy="800101"/>
              <a:chOff x="2300286" y="2689622"/>
              <a:chExt cx="592932" cy="1369743"/>
            </a:xfrm>
          </p:grpSpPr>
          <p:sp>
            <p:nvSpPr>
              <p:cNvPr id="190" name="Flussdiagramm: Verbinder 189"/>
              <p:cNvSpPr/>
              <p:nvPr/>
            </p:nvSpPr>
            <p:spPr>
              <a:xfrm>
                <a:off x="2364580" y="2900363"/>
                <a:ext cx="457200" cy="457200"/>
              </a:xfrm>
              <a:prstGeom prst="flowChartConnector">
                <a:avLst/>
              </a:prstGeom>
              <a:solidFill>
                <a:schemeClr val="accent2">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1" name="Trapezoid 190"/>
              <p:cNvSpPr/>
              <p:nvPr/>
            </p:nvSpPr>
            <p:spPr>
              <a:xfrm>
                <a:off x="2307430" y="3357563"/>
                <a:ext cx="58578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2" name="Flussdiagramm: Manuelle Verarbeitung 191"/>
              <p:cNvSpPr/>
              <p:nvPr/>
            </p:nvSpPr>
            <p:spPr>
              <a:xfrm>
                <a:off x="2300286" y="2689622"/>
                <a:ext cx="585788"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81" name="Gruppieren 180"/>
            <p:cNvGrpSpPr/>
            <p:nvPr/>
          </p:nvGrpSpPr>
          <p:grpSpPr>
            <a:xfrm>
              <a:off x="5881688" y="3944377"/>
              <a:ext cx="407968" cy="800101"/>
              <a:chOff x="2300286" y="2689622"/>
              <a:chExt cx="564353" cy="1369743"/>
            </a:xfrm>
          </p:grpSpPr>
          <p:sp>
            <p:nvSpPr>
              <p:cNvPr id="187" name="Flussdiagramm: Verbinder 186"/>
              <p:cNvSpPr/>
              <p:nvPr/>
            </p:nvSpPr>
            <p:spPr>
              <a:xfrm>
                <a:off x="2364580" y="2900363"/>
                <a:ext cx="434892" cy="457200"/>
              </a:xfrm>
              <a:prstGeom prst="flowChartConnector">
                <a:avLst/>
              </a:prstGeom>
              <a:solidFill>
                <a:schemeClr val="accent2">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8" name="Trapezoid 187"/>
              <p:cNvSpPr/>
              <p:nvPr/>
            </p:nvSpPr>
            <p:spPr>
              <a:xfrm>
                <a:off x="2307431" y="3357563"/>
                <a:ext cx="55720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V</a:t>
                </a:r>
                <a:endParaRPr lang="de-DE" dirty="0"/>
              </a:p>
            </p:txBody>
          </p:sp>
          <p:sp>
            <p:nvSpPr>
              <p:cNvPr id="189" name="Flussdiagramm: Manuelle Verarbeitung 188"/>
              <p:cNvSpPr/>
              <p:nvPr/>
            </p:nvSpPr>
            <p:spPr>
              <a:xfrm>
                <a:off x="2300286" y="2689622"/>
                <a:ext cx="557207" cy="292895"/>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82" name="Gruppieren 181"/>
            <p:cNvGrpSpPr/>
            <p:nvPr/>
          </p:nvGrpSpPr>
          <p:grpSpPr>
            <a:xfrm>
              <a:off x="6674283" y="3947635"/>
              <a:ext cx="428627" cy="800101"/>
              <a:chOff x="2300286" y="2689622"/>
              <a:chExt cx="592932" cy="1369743"/>
            </a:xfrm>
          </p:grpSpPr>
          <p:sp>
            <p:nvSpPr>
              <p:cNvPr id="184" name="Flussdiagramm: Verbinder 183"/>
              <p:cNvSpPr/>
              <p:nvPr/>
            </p:nvSpPr>
            <p:spPr>
              <a:xfrm>
                <a:off x="2364580" y="2900363"/>
                <a:ext cx="457200" cy="457200"/>
              </a:xfrm>
              <a:prstGeom prst="flowChartConnector">
                <a:avLst/>
              </a:prstGeom>
              <a:solidFill>
                <a:schemeClr val="accent2">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5" name="Trapezoid 184"/>
              <p:cNvSpPr/>
              <p:nvPr/>
            </p:nvSpPr>
            <p:spPr>
              <a:xfrm>
                <a:off x="2307430" y="3357563"/>
                <a:ext cx="58578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6" name="Flussdiagramm: Manuelle Verarbeitung 185"/>
              <p:cNvSpPr/>
              <p:nvPr/>
            </p:nvSpPr>
            <p:spPr>
              <a:xfrm>
                <a:off x="2300286" y="2689622"/>
                <a:ext cx="585788"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83" name="Rechteck 182"/>
            <p:cNvSpPr/>
            <p:nvPr/>
          </p:nvSpPr>
          <p:spPr>
            <a:xfrm>
              <a:off x="4939307" y="4747736"/>
              <a:ext cx="2313385" cy="40005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smtClean="0"/>
                <a:t>Strafsenat</a:t>
              </a:r>
              <a:endParaRPr lang="de-DE" sz="1600" dirty="0"/>
            </a:p>
          </p:txBody>
        </p:sp>
      </p:grpSp>
      <p:grpSp>
        <p:nvGrpSpPr>
          <p:cNvPr id="196" name="Gruppieren 195"/>
          <p:cNvGrpSpPr/>
          <p:nvPr/>
        </p:nvGrpSpPr>
        <p:grpSpPr>
          <a:xfrm>
            <a:off x="649358" y="1825399"/>
            <a:ext cx="1451820" cy="596623"/>
            <a:chOff x="1184218" y="4617532"/>
            <a:chExt cx="1451820" cy="596623"/>
          </a:xfrm>
        </p:grpSpPr>
        <p:sp>
          <p:nvSpPr>
            <p:cNvPr id="197" name="Gleichschenkliges Dreieck 196"/>
            <p:cNvSpPr/>
            <p:nvPr/>
          </p:nvSpPr>
          <p:spPr>
            <a:xfrm rot="5400000">
              <a:off x="2119295" y="4607010"/>
              <a:ext cx="440089" cy="593396"/>
            </a:xfrm>
            <a:prstGeom prst="triangle">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8" name="Rechteck 197"/>
            <p:cNvSpPr/>
            <p:nvPr/>
          </p:nvSpPr>
          <p:spPr>
            <a:xfrm>
              <a:off x="1184218" y="4617532"/>
              <a:ext cx="914400" cy="596623"/>
            </a:xfrm>
            <a:prstGeom prst="rect">
              <a:avLst/>
            </a:prstGeom>
            <a:solidFill>
              <a:schemeClr val="accent6">
                <a:lumMod val="20000"/>
                <a:lumOff val="8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a:t>
              </a:r>
              <a:endParaRPr lang="de-DE" dirty="0">
                <a:solidFill>
                  <a:schemeClr val="tx1"/>
                </a:solidFill>
              </a:endParaRPr>
            </a:p>
          </p:txBody>
        </p:sp>
      </p:grpSp>
      <p:sp>
        <p:nvSpPr>
          <p:cNvPr id="207" name="Flussdiagramm: Verbinder 206"/>
          <p:cNvSpPr/>
          <p:nvPr/>
        </p:nvSpPr>
        <p:spPr>
          <a:xfrm>
            <a:off x="9674015" y="2887336"/>
            <a:ext cx="899965" cy="587661"/>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t>I. </a:t>
            </a:r>
            <a:r>
              <a:rPr lang="de-DE" sz="1400" dirty="0" err="1" smtClean="0"/>
              <a:t>Inst</a:t>
            </a:r>
            <a:r>
              <a:rPr lang="de-DE" sz="1400" dirty="0" smtClean="0"/>
              <a:t>.</a:t>
            </a:r>
            <a:endParaRPr lang="de-DE" sz="1400" dirty="0"/>
          </a:p>
        </p:txBody>
      </p:sp>
      <p:sp>
        <p:nvSpPr>
          <p:cNvPr id="208" name="Flussdiagramm: Verbinder 207"/>
          <p:cNvSpPr/>
          <p:nvPr/>
        </p:nvSpPr>
        <p:spPr>
          <a:xfrm>
            <a:off x="3839128" y="2725447"/>
            <a:ext cx="899965" cy="587661"/>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t>II. </a:t>
            </a:r>
            <a:r>
              <a:rPr lang="de-DE" sz="1400" dirty="0" err="1" smtClean="0"/>
              <a:t>Inst</a:t>
            </a:r>
            <a:r>
              <a:rPr lang="de-DE" sz="1400" dirty="0" smtClean="0"/>
              <a:t>.</a:t>
            </a:r>
            <a:endParaRPr lang="de-DE" sz="1400" dirty="0"/>
          </a:p>
        </p:txBody>
      </p:sp>
      <p:sp>
        <p:nvSpPr>
          <p:cNvPr id="209" name="Flussdiagramm: Verbinder 208"/>
          <p:cNvSpPr/>
          <p:nvPr/>
        </p:nvSpPr>
        <p:spPr>
          <a:xfrm>
            <a:off x="1282001" y="2497915"/>
            <a:ext cx="1073611" cy="556589"/>
          </a:xfrm>
          <a:prstGeom prst="flowChartConnector">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t>II. o. III. </a:t>
            </a:r>
            <a:r>
              <a:rPr lang="de-DE" sz="1400" dirty="0" err="1" smtClean="0"/>
              <a:t>Inst</a:t>
            </a:r>
            <a:r>
              <a:rPr lang="de-DE" sz="1400" dirty="0" smtClean="0"/>
              <a:t>.</a:t>
            </a:r>
            <a:endParaRPr lang="de-DE" sz="1400" dirty="0"/>
          </a:p>
        </p:txBody>
      </p:sp>
      <p:sp>
        <p:nvSpPr>
          <p:cNvPr id="210" name="Gefaltete Ecke 209"/>
          <p:cNvSpPr/>
          <p:nvPr/>
        </p:nvSpPr>
        <p:spPr>
          <a:xfrm>
            <a:off x="2381167" y="3615048"/>
            <a:ext cx="1047582" cy="1014477"/>
          </a:xfrm>
          <a:prstGeom prst="foldedCorner">
            <a:avLst/>
          </a:prstGeom>
          <a:solidFill>
            <a:schemeClr val="tx2">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312 StPO</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11" name="Gefaltete Ecke 210"/>
          <p:cNvSpPr/>
          <p:nvPr/>
        </p:nvSpPr>
        <p:spPr>
          <a:xfrm>
            <a:off x="2833831" y="5735506"/>
            <a:ext cx="1047582" cy="1014477"/>
          </a:xfrm>
          <a:prstGeom prst="foldedCorner">
            <a:avLst/>
          </a:prstGeom>
          <a:solidFill>
            <a:schemeClr val="tx2">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25 GVG</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15" name="Wolkenförmige Legende 214"/>
          <p:cNvSpPr/>
          <p:nvPr/>
        </p:nvSpPr>
        <p:spPr>
          <a:xfrm>
            <a:off x="6445080" y="5441804"/>
            <a:ext cx="914400" cy="612648"/>
          </a:xfrm>
          <a:prstGeom prst="cloudCallout">
            <a:avLst>
              <a:gd name="adj1" fmla="val -100521"/>
              <a:gd name="adj2" fmla="val 4198"/>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b="1" i="1" dirty="0">
                <a:solidFill>
                  <a:schemeClr val="tx1"/>
                </a:solidFill>
              </a:rPr>
              <a:t>b</a:t>
            </a:r>
            <a:r>
              <a:rPr lang="de-DE" sz="1200" b="1" i="1" dirty="0" smtClean="0">
                <a:solidFill>
                  <a:schemeClr val="tx1"/>
                </a:solidFill>
              </a:rPr>
              <a:t>is 2 Jahre</a:t>
            </a:r>
            <a:endParaRPr lang="de-DE" sz="1200" b="1" i="1" dirty="0">
              <a:solidFill>
                <a:schemeClr val="tx1"/>
              </a:solidFill>
            </a:endParaRPr>
          </a:p>
        </p:txBody>
      </p:sp>
      <p:sp>
        <p:nvSpPr>
          <p:cNvPr id="216" name="Wolkenförmige Legende 215"/>
          <p:cNvSpPr/>
          <p:nvPr/>
        </p:nvSpPr>
        <p:spPr>
          <a:xfrm>
            <a:off x="6626224" y="4379374"/>
            <a:ext cx="914400" cy="612648"/>
          </a:xfrm>
          <a:prstGeom prst="cloudCallout">
            <a:avLst>
              <a:gd name="adj1" fmla="val -100521"/>
              <a:gd name="adj2" fmla="val 4198"/>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b="1" i="1" dirty="0" smtClean="0">
                <a:solidFill>
                  <a:schemeClr val="tx1"/>
                </a:solidFill>
              </a:rPr>
              <a:t>2 bis 4 Jahre</a:t>
            </a:r>
            <a:endParaRPr lang="de-DE" sz="1200" b="1" i="1" dirty="0">
              <a:solidFill>
                <a:schemeClr val="tx1"/>
              </a:solidFill>
            </a:endParaRPr>
          </a:p>
        </p:txBody>
      </p:sp>
      <p:sp>
        <p:nvSpPr>
          <p:cNvPr id="217" name="Wolkenförmige Legende 216"/>
          <p:cNvSpPr/>
          <p:nvPr/>
        </p:nvSpPr>
        <p:spPr>
          <a:xfrm>
            <a:off x="7377206" y="3275027"/>
            <a:ext cx="1556494" cy="737794"/>
          </a:xfrm>
          <a:prstGeom prst="cloudCallout">
            <a:avLst>
              <a:gd name="adj1" fmla="val -100521"/>
              <a:gd name="adj2" fmla="val 4198"/>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b="1" i="1" dirty="0" smtClean="0">
                <a:solidFill>
                  <a:schemeClr val="tx1"/>
                </a:solidFill>
              </a:rPr>
              <a:t>Umfangreich – ab 7 Angeklagten</a:t>
            </a:r>
            <a:endParaRPr lang="de-DE" sz="1200" b="1" i="1" dirty="0">
              <a:solidFill>
                <a:schemeClr val="tx1"/>
              </a:solidFill>
            </a:endParaRPr>
          </a:p>
        </p:txBody>
      </p:sp>
      <p:pic>
        <p:nvPicPr>
          <p:cNvPr id="13" name="Grafik 12"/>
          <p:cNvPicPr>
            <a:picLocks noChangeAspect="1"/>
          </p:cNvPicPr>
          <p:nvPr/>
        </p:nvPicPr>
        <p:blipFill>
          <a:blip r:embed="rId2"/>
          <a:stretch>
            <a:fillRect/>
          </a:stretch>
        </p:blipFill>
        <p:spPr>
          <a:xfrm>
            <a:off x="5181777" y="5044254"/>
            <a:ext cx="323116" cy="542591"/>
          </a:xfrm>
          <a:prstGeom prst="rect">
            <a:avLst/>
          </a:prstGeom>
        </p:spPr>
      </p:pic>
    </p:spTree>
    <p:extLst>
      <p:ext uri="{BB962C8B-B14F-4D97-AF65-F5344CB8AC3E}">
        <p14:creationId xmlns:p14="http://schemas.microsoft.com/office/powerpoint/2010/main" val="24323183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41</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4" name="Abgerundetes Rechteck 3"/>
          <p:cNvSpPr/>
          <p:nvPr/>
        </p:nvSpPr>
        <p:spPr>
          <a:xfrm>
            <a:off x="2971799" y="114301"/>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2" name="Abgerundetes Rechteck 1"/>
          <p:cNvSpPr/>
          <p:nvPr/>
        </p:nvSpPr>
        <p:spPr>
          <a:xfrm>
            <a:off x="2103682" y="1065659"/>
            <a:ext cx="7708407" cy="5035104"/>
          </a:xfrm>
          <a:prstGeom prst="round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000" dirty="0"/>
          </a:p>
          <a:p>
            <a:endParaRPr lang="de-DE" sz="2000" dirty="0"/>
          </a:p>
          <a:p>
            <a:pPr marL="342900" indent="-342900">
              <a:buFont typeface="Arial" panose="020B0604020202020204" pitchFamily="34" charset="0"/>
              <a:buChar char="•"/>
            </a:pPr>
            <a:r>
              <a:rPr lang="de-DE" sz="2000" b="1" i="1" dirty="0" smtClean="0"/>
              <a:t>Arbeitsgerichtsbarkeit </a:t>
            </a:r>
            <a:endParaRPr lang="de-DE" sz="2000" dirty="0"/>
          </a:p>
          <a:p>
            <a:r>
              <a:rPr lang="de-DE" sz="2000" dirty="0" smtClean="0"/>
              <a:t>	Es </a:t>
            </a:r>
            <a:r>
              <a:rPr lang="de-DE" sz="2000" dirty="0"/>
              <a:t>ist der Zweig der Gerichtsbarkeit, dem die </a:t>
            </a:r>
            <a:r>
              <a:rPr lang="de-DE" sz="2000" dirty="0" smtClean="0"/>
              <a:t>	Rechtsstreitigkeiten </a:t>
            </a:r>
            <a:r>
              <a:rPr lang="de-DE" sz="2000" dirty="0"/>
              <a:t>aus dem Arbeitsrecht auf der </a:t>
            </a:r>
            <a:r>
              <a:rPr lang="de-DE" sz="2000" dirty="0" smtClean="0"/>
              <a:t>	Grundlage </a:t>
            </a:r>
            <a:r>
              <a:rPr lang="de-DE" sz="2000" dirty="0"/>
              <a:t>des Arbeitsgerichtsgesetzes (ArbGG) </a:t>
            </a:r>
            <a:r>
              <a:rPr lang="de-DE" sz="2000" dirty="0" smtClean="0"/>
              <a:t>	zugewiesen sind</a:t>
            </a:r>
            <a:r>
              <a:rPr lang="de-DE" sz="2000" dirty="0"/>
              <a:t>. </a:t>
            </a:r>
            <a:endParaRPr lang="de-DE" sz="2000" dirty="0" smtClean="0"/>
          </a:p>
          <a:p>
            <a:endParaRPr lang="de-DE" sz="2000" dirty="0" smtClean="0"/>
          </a:p>
          <a:p>
            <a:pPr marL="342900" indent="-342900">
              <a:buFont typeface="Arial" panose="020B0604020202020204" pitchFamily="34" charset="0"/>
              <a:buChar char="•"/>
            </a:pPr>
            <a:r>
              <a:rPr lang="de-DE" sz="2000" b="1" i="1" dirty="0" smtClean="0"/>
              <a:t>Verwaltungsgerichtsbarkeit </a:t>
            </a:r>
            <a:endParaRPr lang="de-DE" sz="2000" dirty="0"/>
          </a:p>
          <a:p>
            <a:r>
              <a:rPr lang="de-DE" sz="2000" dirty="0" smtClean="0"/>
              <a:t>	Es </a:t>
            </a:r>
            <a:r>
              <a:rPr lang="de-DE" sz="2000" dirty="0"/>
              <a:t>wird durch unabhängige, von den Verwaltungsbehörden </a:t>
            </a:r>
            <a:r>
              <a:rPr lang="de-DE" sz="2000" dirty="0" smtClean="0"/>
              <a:t>	getrennte </a:t>
            </a:r>
            <a:r>
              <a:rPr lang="de-DE" sz="2000" dirty="0"/>
              <a:t>Gerichte ausgeübt. Grundlage für das Verfahren </a:t>
            </a:r>
            <a:r>
              <a:rPr lang="de-DE" sz="2000" dirty="0" smtClean="0"/>
              <a:t>	vor  </a:t>
            </a:r>
            <a:r>
              <a:rPr lang="de-DE" sz="2000" dirty="0"/>
              <a:t>den Verwaltungsgerichten ist die </a:t>
            </a:r>
            <a:r>
              <a:rPr lang="de-DE" sz="2000" dirty="0" smtClean="0"/>
              <a:t>Verwaltungsgerichts-	</a:t>
            </a:r>
            <a:r>
              <a:rPr lang="de-DE" sz="2000" dirty="0" err="1" smtClean="0"/>
              <a:t>ordnung</a:t>
            </a:r>
            <a:r>
              <a:rPr lang="de-DE" sz="2000" dirty="0" smtClean="0"/>
              <a:t> </a:t>
            </a:r>
            <a:r>
              <a:rPr lang="de-DE" sz="2000" dirty="0"/>
              <a:t>(VwGO). </a:t>
            </a:r>
          </a:p>
        </p:txBody>
      </p:sp>
      <p:sp>
        <p:nvSpPr>
          <p:cNvPr id="5" name="Abgerundetes Rechteck 4"/>
          <p:cNvSpPr/>
          <p:nvPr/>
        </p:nvSpPr>
        <p:spPr>
          <a:xfrm>
            <a:off x="457200" y="899019"/>
            <a:ext cx="5815014" cy="40642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Besondere Gerichtsbarkeit</a:t>
            </a:r>
            <a:endParaRPr lang="de-DE" sz="2400" dirty="0"/>
          </a:p>
        </p:txBody>
      </p:sp>
    </p:spTree>
    <p:extLst>
      <p:ext uri="{BB962C8B-B14F-4D97-AF65-F5344CB8AC3E}">
        <p14:creationId xmlns:p14="http://schemas.microsoft.com/office/powerpoint/2010/main" val="22761173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42</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4" name="Abgerundetes Rechteck 3"/>
          <p:cNvSpPr/>
          <p:nvPr/>
        </p:nvSpPr>
        <p:spPr>
          <a:xfrm>
            <a:off x="2971799" y="114301"/>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2" name="Abgerundetes Rechteck 1"/>
          <p:cNvSpPr/>
          <p:nvPr/>
        </p:nvSpPr>
        <p:spPr>
          <a:xfrm>
            <a:off x="2103682" y="1065658"/>
            <a:ext cx="7708407" cy="5792341"/>
          </a:xfrm>
          <a:prstGeom prst="round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b="1" i="1" dirty="0" smtClean="0"/>
              <a:t>Sozialgerichtsbarkeit </a:t>
            </a:r>
            <a:endParaRPr lang="de-DE" dirty="0"/>
          </a:p>
          <a:p>
            <a:r>
              <a:rPr lang="de-DE" dirty="0" smtClean="0"/>
              <a:t>	Die </a:t>
            </a:r>
            <a:r>
              <a:rPr lang="de-DE" dirty="0"/>
              <a:t>Sozialgerichte entscheiden über öffentlich-rechtliche </a:t>
            </a:r>
            <a:r>
              <a:rPr lang="de-DE" dirty="0" smtClean="0"/>
              <a:t>	Streitigkeiten </a:t>
            </a:r>
            <a:r>
              <a:rPr lang="de-DE" dirty="0"/>
              <a:t>in folgenden Angelegenheiten: gesetzliche </a:t>
            </a:r>
            <a:r>
              <a:rPr lang="de-DE" dirty="0" smtClean="0"/>
              <a:t>	Rentenversicherung</a:t>
            </a:r>
            <a:r>
              <a:rPr lang="de-DE" dirty="0"/>
              <a:t>, gesetzliche Krankenversicherung, </a:t>
            </a:r>
            <a:r>
              <a:rPr lang="de-DE" dirty="0" smtClean="0"/>
              <a:t>	Pflegeversicherung</a:t>
            </a:r>
            <a:r>
              <a:rPr lang="de-DE" dirty="0"/>
              <a:t>, gesetzliche Unfallversicherung, </a:t>
            </a:r>
            <a:r>
              <a:rPr lang="de-DE" dirty="0" smtClean="0"/>
              <a:t>	Arbeitslosenversicherung</a:t>
            </a:r>
            <a:r>
              <a:rPr lang="de-DE" dirty="0"/>
              <a:t>, Schwerbehindertenrecht und sozialer </a:t>
            </a:r>
            <a:r>
              <a:rPr lang="de-DE" dirty="0" smtClean="0"/>
              <a:t>	Entschädigung</a:t>
            </a:r>
            <a:r>
              <a:rPr lang="de-DE" dirty="0"/>
              <a:t>. Grundlage für das sozialgerichtliche Verfahren ist </a:t>
            </a:r>
            <a:r>
              <a:rPr lang="de-DE" dirty="0" smtClean="0"/>
              <a:t>	das </a:t>
            </a:r>
            <a:r>
              <a:rPr lang="de-DE" dirty="0"/>
              <a:t>Sozialgerichtsgesetz (SGG). </a:t>
            </a:r>
            <a:endParaRPr lang="de-DE" sz="2000" dirty="0"/>
          </a:p>
          <a:p>
            <a:endParaRPr lang="de-DE" dirty="0"/>
          </a:p>
          <a:p>
            <a:pPr marL="285750" indent="-285750">
              <a:buFont typeface="Arial" panose="020B0604020202020204" pitchFamily="34" charset="0"/>
              <a:buChar char="•"/>
            </a:pPr>
            <a:r>
              <a:rPr lang="de-DE" b="1" i="1" dirty="0"/>
              <a:t>Finanzgerichtsbarkeit </a:t>
            </a:r>
            <a:endParaRPr lang="de-DE" dirty="0"/>
          </a:p>
          <a:p>
            <a:r>
              <a:rPr lang="de-DE" dirty="0" smtClean="0"/>
              <a:t>	Die </a:t>
            </a:r>
            <a:r>
              <a:rPr lang="de-DE" dirty="0"/>
              <a:t>Finanzgerichtsbarkeit befasst sich mit allen </a:t>
            </a:r>
            <a:r>
              <a:rPr lang="de-DE" dirty="0" smtClean="0"/>
              <a:t>öffentlich-	rechtlichen </a:t>
            </a:r>
            <a:r>
              <a:rPr lang="de-DE" dirty="0"/>
              <a:t>Streitigkeiten aus dem Bereich der Finanzbehörden </a:t>
            </a:r>
            <a:r>
              <a:rPr lang="de-DE" dirty="0" smtClean="0"/>
              <a:t>	(</a:t>
            </a:r>
            <a:r>
              <a:rPr lang="de-DE" dirty="0"/>
              <a:t>Finanzämter und Zollämter). Die Finanzgerichte sind vor allem </a:t>
            </a:r>
            <a:r>
              <a:rPr lang="de-DE" dirty="0" smtClean="0"/>
              <a:t>	zuständig </a:t>
            </a:r>
            <a:r>
              <a:rPr lang="de-DE" dirty="0"/>
              <a:t>für die Entscheidung über ,,Abgabenangelegenheiten", </a:t>
            </a:r>
            <a:r>
              <a:rPr lang="de-DE" dirty="0" smtClean="0"/>
              <a:t>	d.h</a:t>
            </a:r>
            <a:r>
              <a:rPr lang="de-DE" dirty="0"/>
              <a:t>. über die Rechtsmäßigkeit von Steuerbescheiden oder </a:t>
            </a:r>
            <a:r>
              <a:rPr lang="de-DE" dirty="0" smtClean="0"/>
              <a:t>	sonstigen </a:t>
            </a:r>
            <a:r>
              <a:rPr lang="de-DE" dirty="0"/>
              <a:t>Bescheiden der Finanzämter und Zollämter. Die </a:t>
            </a:r>
            <a:r>
              <a:rPr lang="de-DE" dirty="0" smtClean="0"/>
              <a:t>	Finanzgerichtsbarkeit </a:t>
            </a:r>
            <a:r>
              <a:rPr lang="de-DE" dirty="0"/>
              <a:t>ist durch die Finanzgerichtsordnung (FGO) </a:t>
            </a:r>
            <a:r>
              <a:rPr lang="de-DE" dirty="0" smtClean="0"/>
              <a:t>	geregelt</a:t>
            </a:r>
            <a:r>
              <a:rPr lang="de-DE" dirty="0"/>
              <a:t>. </a:t>
            </a:r>
            <a:endParaRPr lang="de-DE" sz="2000" dirty="0"/>
          </a:p>
        </p:txBody>
      </p:sp>
      <p:sp>
        <p:nvSpPr>
          <p:cNvPr id="5" name="Abgerundetes Rechteck 4"/>
          <p:cNvSpPr/>
          <p:nvPr/>
        </p:nvSpPr>
        <p:spPr>
          <a:xfrm>
            <a:off x="457200" y="899019"/>
            <a:ext cx="5815014" cy="40642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Besondere Gerichtsbarkeit</a:t>
            </a:r>
            <a:endParaRPr lang="de-DE" sz="2400" dirty="0"/>
          </a:p>
        </p:txBody>
      </p:sp>
    </p:spTree>
    <p:extLst>
      <p:ext uri="{BB962C8B-B14F-4D97-AF65-F5344CB8AC3E}">
        <p14:creationId xmlns:p14="http://schemas.microsoft.com/office/powerpoint/2010/main" val="10924364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Rechteck 140"/>
          <p:cNvSpPr/>
          <p:nvPr/>
        </p:nvSpPr>
        <p:spPr>
          <a:xfrm>
            <a:off x="1094307" y="5310192"/>
            <a:ext cx="8282212" cy="1547808"/>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0" name="Rechteck 139"/>
          <p:cNvSpPr/>
          <p:nvPr/>
        </p:nvSpPr>
        <p:spPr>
          <a:xfrm>
            <a:off x="1050463" y="1160430"/>
            <a:ext cx="8339009" cy="1547808"/>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9" name="Rechteck 138"/>
          <p:cNvSpPr/>
          <p:nvPr/>
        </p:nvSpPr>
        <p:spPr>
          <a:xfrm>
            <a:off x="1075323" y="2708149"/>
            <a:ext cx="8314150" cy="1547808"/>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8" name="Rechteck 137"/>
          <p:cNvSpPr/>
          <p:nvPr/>
        </p:nvSpPr>
        <p:spPr>
          <a:xfrm>
            <a:off x="1094307" y="4256563"/>
            <a:ext cx="8282211" cy="1547808"/>
          </a:xfrm>
          <a:prstGeom prst="rect">
            <a:avLst/>
          </a:prstGeom>
          <a:solidFill>
            <a:schemeClr val="bg1">
              <a:lumMod val="9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02" name="Gerade Verbindung mit Pfeil 101"/>
          <p:cNvCxnSpPr/>
          <p:nvPr/>
        </p:nvCxnSpPr>
        <p:spPr>
          <a:xfrm flipH="1" flipV="1">
            <a:off x="6431963" y="4280064"/>
            <a:ext cx="22005" cy="1035738"/>
          </a:xfrm>
          <a:prstGeom prst="straightConnector1">
            <a:avLst/>
          </a:prstGeom>
          <a:ln w="57150">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1" name="Gerader Verbinder 90"/>
          <p:cNvCxnSpPr/>
          <p:nvPr/>
        </p:nvCxnSpPr>
        <p:spPr>
          <a:xfrm>
            <a:off x="3452159" y="6561222"/>
            <a:ext cx="1383044" cy="0"/>
          </a:xfrm>
          <a:prstGeom prst="line">
            <a:avLst/>
          </a:prstGeom>
          <a:ln w="762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7" name="Gerader Verbinder 86"/>
          <p:cNvCxnSpPr/>
          <p:nvPr/>
        </p:nvCxnSpPr>
        <p:spPr>
          <a:xfrm>
            <a:off x="6182749" y="6522390"/>
            <a:ext cx="1383044" cy="0"/>
          </a:xfrm>
          <a:prstGeom prst="line">
            <a:avLst/>
          </a:prstGeom>
          <a:ln w="762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2" name="Abgerundetes Rechteck 1"/>
          <p:cNvSpPr/>
          <p:nvPr/>
        </p:nvSpPr>
        <p:spPr>
          <a:xfrm>
            <a:off x="3618418" y="84100"/>
            <a:ext cx="5043488" cy="37147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t>Gerichtliche Spruchkörper</a:t>
            </a:r>
            <a:endParaRPr lang="de-DE" sz="2400" dirty="0"/>
          </a:p>
        </p:txBody>
      </p:sp>
      <p:sp>
        <p:nvSpPr>
          <p:cNvPr id="17" name="Abgerundetes Rechteck 16"/>
          <p:cNvSpPr/>
          <p:nvPr/>
        </p:nvSpPr>
        <p:spPr>
          <a:xfrm>
            <a:off x="4396812" y="457332"/>
            <a:ext cx="3571875" cy="414338"/>
          </a:xfrm>
          <a:prstGeom prst="roundRect">
            <a:avLst/>
          </a:prstGeom>
          <a:solidFill>
            <a:schemeClr val="bg1">
              <a:lumMod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t>Zivilrecht</a:t>
            </a:r>
            <a:endParaRPr lang="de-DE" sz="2400" dirty="0"/>
          </a:p>
        </p:txBody>
      </p:sp>
      <p:grpSp>
        <p:nvGrpSpPr>
          <p:cNvPr id="33" name="Gruppieren 32"/>
          <p:cNvGrpSpPr/>
          <p:nvPr/>
        </p:nvGrpSpPr>
        <p:grpSpPr>
          <a:xfrm>
            <a:off x="4629146" y="5659452"/>
            <a:ext cx="1719375" cy="1062963"/>
            <a:chOff x="5130403" y="5361071"/>
            <a:chExt cx="1931193" cy="1200151"/>
          </a:xfrm>
        </p:grpSpPr>
        <p:grpSp>
          <p:nvGrpSpPr>
            <p:cNvPr id="16" name="Gruppieren 15"/>
            <p:cNvGrpSpPr/>
            <p:nvPr/>
          </p:nvGrpSpPr>
          <p:grpSpPr>
            <a:xfrm>
              <a:off x="5881685" y="5361071"/>
              <a:ext cx="428627" cy="800101"/>
              <a:chOff x="2300286" y="2689622"/>
              <a:chExt cx="592932" cy="1369743"/>
            </a:xfrm>
          </p:grpSpPr>
          <p:sp>
            <p:nvSpPr>
              <p:cNvPr id="5" name="Flussdiagramm: Verbinder 4"/>
              <p:cNvSpPr/>
              <p:nvPr/>
            </p:nvSpPr>
            <p:spPr>
              <a:xfrm>
                <a:off x="2364580" y="2900363"/>
                <a:ext cx="457200" cy="457200"/>
              </a:xfrm>
              <a:prstGeom prst="flowChartConnector">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Trapezoid 13"/>
              <p:cNvSpPr/>
              <p:nvPr/>
            </p:nvSpPr>
            <p:spPr>
              <a:xfrm>
                <a:off x="2307430" y="3357563"/>
                <a:ext cx="58578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Flussdiagramm: Manuelle Verarbeitung 14"/>
              <p:cNvSpPr/>
              <p:nvPr/>
            </p:nvSpPr>
            <p:spPr>
              <a:xfrm>
                <a:off x="2300286" y="2689622"/>
                <a:ext cx="585788"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8" name="Rechteck 17"/>
            <p:cNvSpPr/>
            <p:nvPr/>
          </p:nvSpPr>
          <p:spPr>
            <a:xfrm>
              <a:off x="5130403" y="6161172"/>
              <a:ext cx="1931193" cy="40005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t>Zivilrichter</a:t>
              </a:r>
              <a:endParaRPr lang="de-DE" sz="2000" dirty="0"/>
            </a:p>
          </p:txBody>
        </p:sp>
      </p:grpSp>
      <p:grpSp>
        <p:nvGrpSpPr>
          <p:cNvPr id="32" name="Gruppieren 31"/>
          <p:cNvGrpSpPr/>
          <p:nvPr/>
        </p:nvGrpSpPr>
        <p:grpSpPr>
          <a:xfrm>
            <a:off x="6348521" y="4507797"/>
            <a:ext cx="2313385" cy="1203409"/>
            <a:chOff x="4939307" y="3944377"/>
            <a:chExt cx="2313385" cy="1203409"/>
          </a:xfrm>
        </p:grpSpPr>
        <p:grpSp>
          <p:nvGrpSpPr>
            <p:cNvPr id="19" name="Gruppieren 18"/>
            <p:cNvGrpSpPr/>
            <p:nvPr/>
          </p:nvGrpSpPr>
          <p:grpSpPr>
            <a:xfrm>
              <a:off x="5130403" y="3944377"/>
              <a:ext cx="428627" cy="800101"/>
              <a:chOff x="2300286" y="2689622"/>
              <a:chExt cx="592932" cy="1369743"/>
            </a:xfrm>
          </p:grpSpPr>
          <p:sp>
            <p:nvSpPr>
              <p:cNvPr id="20" name="Flussdiagramm: Verbinder 19"/>
              <p:cNvSpPr/>
              <p:nvPr/>
            </p:nvSpPr>
            <p:spPr>
              <a:xfrm>
                <a:off x="2364580" y="2900363"/>
                <a:ext cx="457200" cy="457200"/>
              </a:xfrm>
              <a:prstGeom prst="flowChartConnector">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Trapezoid 20"/>
              <p:cNvSpPr/>
              <p:nvPr/>
            </p:nvSpPr>
            <p:spPr>
              <a:xfrm>
                <a:off x="2307430" y="3357563"/>
                <a:ext cx="58578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Flussdiagramm: Manuelle Verarbeitung 21"/>
              <p:cNvSpPr/>
              <p:nvPr/>
            </p:nvSpPr>
            <p:spPr>
              <a:xfrm>
                <a:off x="2300286" y="2689622"/>
                <a:ext cx="585788"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3" name="Gruppieren 22"/>
            <p:cNvGrpSpPr/>
            <p:nvPr/>
          </p:nvGrpSpPr>
          <p:grpSpPr>
            <a:xfrm>
              <a:off x="5881688" y="3944377"/>
              <a:ext cx="407968" cy="800101"/>
              <a:chOff x="2300286" y="2689622"/>
              <a:chExt cx="564353" cy="1369743"/>
            </a:xfrm>
          </p:grpSpPr>
          <p:sp>
            <p:nvSpPr>
              <p:cNvPr id="24" name="Flussdiagramm: Verbinder 23"/>
              <p:cNvSpPr/>
              <p:nvPr/>
            </p:nvSpPr>
            <p:spPr>
              <a:xfrm>
                <a:off x="2364580" y="2900363"/>
                <a:ext cx="434892" cy="457200"/>
              </a:xfrm>
              <a:prstGeom prst="flowChartConnector">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Trapezoid 24"/>
              <p:cNvSpPr/>
              <p:nvPr/>
            </p:nvSpPr>
            <p:spPr>
              <a:xfrm>
                <a:off x="2307431" y="3357563"/>
                <a:ext cx="55720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V</a:t>
                </a:r>
                <a:endParaRPr lang="de-DE" dirty="0"/>
              </a:p>
            </p:txBody>
          </p:sp>
          <p:sp>
            <p:nvSpPr>
              <p:cNvPr id="26" name="Flussdiagramm: Manuelle Verarbeitung 25"/>
              <p:cNvSpPr/>
              <p:nvPr/>
            </p:nvSpPr>
            <p:spPr>
              <a:xfrm>
                <a:off x="2300286" y="2689622"/>
                <a:ext cx="557207" cy="292895"/>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7" name="Gruppieren 26"/>
            <p:cNvGrpSpPr/>
            <p:nvPr/>
          </p:nvGrpSpPr>
          <p:grpSpPr>
            <a:xfrm>
              <a:off x="6674283" y="3947635"/>
              <a:ext cx="428627" cy="800101"/>
              <a:chOff x="2300286" y="2689622"/>
              <a:chExt cx="592932" cy="1369743"/>
            </a:xfrm>
          </p:grpSpPr>
          <p:sp>
            <p:nvSpPr>
              <p:cNvPr id="28" name="Flussdiagramm: Verbinder 27"/>
              <p:cNvSpPr/>
              <p:nvPr/>
            </p:nvSpPr>
            <p:spPr>
              <a:xfrm>
                <a:off x="2364580" y="2900363"/>
                <a:ext cx="457200" cy="457200"/>
              </a:xfrm>
              <a:prstGeom prst="flowChartConnector">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Trapezoid 28"/>
              <p:cNvSpPr/>
              <p:nvPr/>
            </p:nvSpPr>
            <p:spPr>
              <a:xfrm>
                <a:off x="2307430" y="3357563"/>
                <a:ext cx="58578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Flussdiagramm: Manuelle Verarbeitung 29"/>
              <p:cNvSpPr/>
              <p:nvPr/>
            </p:nvSpPr>
            <p:spPr>
              <a:xfrm>
                <a:off x="2300286" y="2689622"/>
                <a:ext cx="585788"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31" name="Rechteck 30"/>
            <p:cNvSpPr/>
            <p:nvPr/>
          </p:nvSpPr>
          <p:spPr>
            <a:xfrm>
              <a:off x="4939307" y="4747736"/>
              <a:ext cx="2313385" cy="40005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t>Zivilkammer</a:t>
              </a:r>
              <a:endParaRPr lang="de-DE" sz="2000" dirty="0"/>
            </a:p>
          </p:txBody>
        </p:sp>
      </p:grpSp>
      <p:grpSp>
        <p:nvGrpSpPr>
          <p:cNvPr id="34" name="Gruppieren 33"/>
          <p:cNvGrpSpPr/>
          <p:nvPr/>
        </p:nvGrpSpPr>
        <p:grpSpPr>
          <a:xfrm>
            <a:off x="2196973" y="4309401"/>
            <a:ext cx="2313385" cy="1461723"/>
            <a:chOff x="4939307" y="3944377"/>
            <a:chExt cx="2313385" cy="1461723"/>
          </a:xfrm>
        </p:grpSpPr>
        <p:grpSp>
          <p:nvGrpSpPr>
            <p:cNvPr id="35" name="Gruppieren 34"/>
            <p:cNvGrpSpPr/>
            <p:nvPr/>
          </p:nvGrpSpPr>
          <p:grpSpPr>
            <a:xfrm>
              <a:off x="5135569" y="4067476"/>
              <a:ext cx="423463" cy="677002"/>
              <a:chOff x="2307430" y="2900363"/>
              <a:chExt cx="585788" cy="1159002"/>
            </a:xfrm>
          </p:grpSpPr>
          <p:sp>
            <p:nvSpPr>
              <p:cNvPr id="45" name="Flussdiagramm: Verbinder 44"/>
              <p:cNvSpPr/>
              <p:nvPr/>
            </p:nvSpPr>
            <p:spPr>
              <a:xfrm>
                <a:off x="2364580" y="2900363"/>
                <a:ext cx="457200" cy="457200"/>
              </a:xfrm>
              <a:prstGeom prst="flowChartConnector">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Trapezoid 45"/>
              <p:cNvSpPr/>
              <p:nvPr/>
            </p:nvSpPr>
            <p:spPr>
              <a:xfrm>
                <a:off x="2307430" y="3357563"/>
                <a:ext cx="585788" cy="701802"/>
              </a:xfrm>
              <a:prstGeom prst="trapezoid">
                <a:avLst/>
              </a:prstGeom>
              <a:solidFill>
                <a:schemeClr val="bg1">
                  <a:lumMod val="9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H</a:t>
                </a:r>
                <a:endParaRPr lang="de-DE" dirty="0">
                  <a:solidFill>
                    <a:schemeClr val="tx1"/>
                  </a:solidFill>
                </a:endParaRPr>
              </a:p>
            </p:txBody>
          </p:sp>
        </p:grpSp>
        <p:grpSp>
          <p:nvGrpSpPr>
            <p:cNvPr id="36" name="Gruppieren 35"/>
            <p:cNvGrpSpPr/>
            <p:nvPr/>
          </p:nvGrpSpPr>
          <p:grpSpPr>
            <a:xfrm>
              <a:off x="5881686" y="3944377"/>
              <a:ext cx="428627" cy="800101"/>
              <a:chOff x="2300286" y="2689622"/>
              <a:chExt cx="592932" cy="1369743"/>
            </a:xfrm>
          </p:grpSpPr>
          <p:sp>
            <p:nvSpPr>
              <p:cNvPr id="42" name="Flussdiagramm: Verbinder 41"/>
              <p:cNvSpPr/>
              <p:nvPr/>
            </p:nvSpPr>
            <p:spPr>
              <a:xfrm>
                <a:off x="2364580" y="2900363"/>
                <a:ext cx="457200" cy="457200"/>
              </a:xfrm>
              <a:prstGeom prst="flowChartConnector">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3" name="Trapezoid 42"/>
              <p:cNvSpPr/>
              <p:nvPr/>
            </p:nvSpPr>
            <p:spPr>
              <a:xfrm>
                <a:off x="2307430" y="3357563"/>
                <a:ext cx="58578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V</a:t>
                </a:r>
                <a:endParaRPr lang="de-DE" dirty="0"/>
              </a:p>
            </p:txBody>
          </p:sp>
          <p:sp>
            <p:nvSpPr>
              <p:cNvPr id="44" name="Flussdiagramm: Manuelle Verarbeitung 43"/>
              <p:cNvSpPr/>
              <p:nvPr/>
            </p:nvSpPr>
            <p:spPr>
              <a:xfrm>
                <a:off x="2300286" y="2689622"/>
                <a:ext cx="585788"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37" name="Gruppieren 36"/>
            <p:cNvGrpSpPr/>
            <p:nvPr/>
          </p:nvGrpSpPr>
          <p:grpSpPr>
            <a:xfrm>
              <a:off x="6679449" y="4070734"/>
              <a:ext cx="423463" cy="677002"/>
              <a:chOff x="2307430" y="2900363"/>
              <a:chExt cx="585788" cy="1159002"/>
            </a:xfrm>
          </p:grpSpPr>
          <p:sp>
            <p:nvSpPr>
              <p:cNvPr id="39" name="Flussdiagramm: Verbinder 38"/>
              <p:cNvSpPr/>
              <p:nvPr/>
            </p:nvSpPr>
            <p:spPr>
              <a:xfrm>
                <a:off x="2364580" y="2900363"/>
                <a:ext cx="457200" cy="457200"/>
              </a:xfrm>
              <a:prstGeom prst="flowChartConnector">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Trapezoid 39"/>
              <p:cNvSpPr/>
              <p:nvPr/>
            </p:nvSpPr>
            <p:spPr>
              <a:xfrm>
                <a:off x="2307430" y="3357563"/>
                <a:ext cx="585788" cy="701802"/>
              </a:xfrm>
              <a:prstGeom prst="trapezoid">
                <a:avLst/>
              </a:prstGeom>
              <a:solidFill>
                <a:schemeClr val="bg1">
                  <a:lumMod val="9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H</a:t>
                </a:r>
                <a:endParaRPr lang="de-DE" dirty="0">
                  <a:solidFill>
                    <a:schemeClr val="tx1"/>
                  </a:solidFill>
                </a:endParaRPr>
              </a:p>
            </p:txBody>
          </p:sp>
        </p:grpSp>
        <p:sp>
          <p:nvSpPr>
            <p:cNvPr id="38" name="Rechteck 37"/>
            <p:cNvSpPr/>
            <p:nvPr/>
          </p:nvSpPr>
          <p:spPr>
            <a:xfrm>
              <a:off x="4939307" y="4747735"/>
              <a:ext cx="2313385" cy="658365"/>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t>Kammer für Handelssachen</a:t>
              </a:r>
              <a:endParaRPr lang="de-DE" sz="2000" dirty="0"/>
            </a:p>
          </p:txBody>
        </p:sp>
      </p:grpSp>
      <p:grpSp>
        <p:nvGrpSpPr>
          <p:cNvPr id="48" name="Gruppieren 47"/>
          <p:cNvGrpSpPr/>
          <p:nvPr/>
        </p:nvGrpSpPr>
        <p:grpSpPr>
          <a:xfrm>
            <a:off x="4487518" y="3065535"/>
            <a:ext cx="2313385" cy="1203409"/>
            <a:chOff x="4939307" y="3944377"/>
            <a:chExt cx="2313385" cy="1203409"/>
          </a:xfrm>
        </p:grpSpPr>
        <p:grpSp>
          <p:nvGrpSpPr>
            <p:cNvPr id="49" name="Gruppieren 48"/>
            <p:cNvGrpSpPr/>
            <p:nvPr/>
          </p:nvGrpSpPr>
          <p:grpSpPr>
            <a:xfrm>
              <a:off x="5130403" y="3944377"/>
              <a:ext cx="428627" cy="800101"/>
              <a:chOff x="2300286" y="2689622"/>
              <a:chExt cx="592932" cy="1369743"/>
            </a:xfrm>
          </p:grpSpPr>
          <p:sp>
            <p:nvSpPr>
              <p:cNvPr id="59" name="Flussdiagramm: Verbinder 58"/>
              <p:cNvSpPr/>
              <p:nvPr/>
            </p:nvSpPr>
            <p:spPr>
              <a:xfrm>
                <a:off x="2364580" y="2900363"/>
                <a:ext cx="457200" cy="457200"/>
              </a:xfrm>
              <a:prstGeom prst="flowChartConnector">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0" name="Trapezoid 59"/>
              <p:cNvSpPr/>
              <p:nvPr/>
            </p:nvSpPr>
            <p:spPr>
              <a:xfrm>
                <a:off x="2307430" y="3357563"/>
                <a:ext cx="58578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1" name="Flussdiagramm: Manuelle Verarbeitung 60"/>
              <p:cNvSpPr/>
              <p:nvPr/>
            </p:nvSpPr>
            <p:spPr>
              <a:xfrm>
                <a:off x="2300286" y="2689622"/>
                <a:ext cx="585788"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50" name="Gruppieren 49"/>
            <p:cNvGrpSpPr/>
            <p:nvPr/>
          </p:nvGrpSpPr>
          <p:grpSpPr>
            <a:xfrm>
              <a:off x="5881686" y="3944377"/>
              <a:ext cx="428627" cy="800101"/>
              <a:chOff x="2300286" y="2689622"/>
              <a:chExt cx="592932" cy="1369743"/>
            </a:xfrm>
          </p:grpSpPr>
          <p:sp>
            <p:nvSpPr>
              <p:cNvPr id="56" name="Flussdiagramm: Verbinder 55"/>
              <p:cNvSpPr/>
              <p:nvPr/>
            </p:nvSpPr>
            <p:spPr>
              <a:xfrm>
                <a:off x="2364580" y="2900363"/>
                <a:ext cx="457200" cy="457200"/>
              </a:xfrm>
              <a:prstGeom prst="flowChartConnector">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Trapezoid 56"/>
              <p:cNvSpPr/>
              <p:nvPr/>
            </p:nvSpPr>
            <p:spPr>
              <a:xfrm>
                <a:off x="2307430" y="3357563"/>
                <a:ext cx="58578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V</a:t>
                </a:r>
                <a:endParaRPr lang="de-DE" dirty="0"/>
              </a:p>
            </p:txBody>
          </p:sp>
          <p:sp>
            <p:nvSpPr>
              <p:cNvPr id="58" name="Flussdiagramm: Manuelle Verarbeitung 57"/>
              <p:cNvSpPr/>
              <p:nvPr/>
            </p:nvSpPr>
            <p:spPr>
              <a:xfrm>
                <a:off x="2300286" y="2689622"/>
                <a:ext cx="585788"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51" name="Gruppieren 50"/>
            <p:cNvGrpSpPr/>
            <p:nvPr/>
          </p:nvGrpSpPr>
          <p:grpSpPr>
            <a:xfrm>
              <a:off x="6674283" y="3947635"/>
              <a:ext cx="428627" cy="800101"/>
              <a:chOff x="2300286" y="2689622"/>
              <a:chExt cx="592932" cy="1369743"/>
            </a:xfrm>
          </p:grpSpPr>
          <p:sp>
            <p:nvSpPr>
              <p:cNvPr id="53" name="Flussdiagramm: Verbinder 52"/>
              <p:cNvSpPr/>
              <p:nvPr/>
            </p:nvSpPr>
            <p:spPr>
              <a:xfrm>
                <a:off x="2364580" y="2900363"/>
                <a:ext cx="457200" cy="457200"/>
              </a:xfrm>
              <a:prstGeom prst="flowChartConnector">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4" name="Trapezoid 53"/>
              <p:cNvSpPr/>
              <p:nvPr/>
            </p:nvSpPr>
            <p:spPr>
              <a:xfrm>
                <a:off x="2307430" y="3357563"/>
                <a:ext cx="58578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Flussdiagramm: Manuelle Verarbeitung 54"/>
              <p:cNvSpPr/>
              <p:nvPr/>
            </p:nvSpPr>
            <p:spPr>
              <a:xfrm>
                <a:off x="2300286" y="2689622"/>
                <a:ext cx="585788"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52" name="Rechteck 51"/>
            <p:cNvSpPr/>
            <p:nvPr/>
          </p:nvSpPr>
          <p:spPr>
            <a:xfrm>
              <a:off x="4939307" y="4747736"/>
              <a:ext cx="2313385" cy="40005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t>Zivilsenat</a:t>
              </a:r>
              <a:endParaRPr lang="de-DE" sz="2000" dirty="0"/>
            </a:p>
          </p:txBody>
        </p:sp>
      </p:grpSp>
      <p:grpSp>
        <p:nvGrpSpPr>
          <p:cNvPr id="62" name="Gruppieren 61"/>
          <p:cNvGrpSpPr/>
          <p:nvPr/>
        </p:nvGrpSpPr>
        <p:grpSpPr>
          <a:xfrm>
            <a:off x="3771900" y="1372129"/>
            <a:ext cx="3915697" cy="1190749"/>
            <a:chOff x="4177392" y="3944377"/>
            <a:chExt cx="3915697" cy="1190749"/>
          </a:xfrm>
        </p:grpSpPr>
        <p:grpSp>
          <p:nvGrpSpPr>
            <p:cNvPr id="63" name="Gruppieren 62"/>
            <p:cNvGrpSpPr/>
            <p:nvPr/>
          </p:nvGrpSpPr>
          <p:grpSpPr>
            <a:xfrm>
              <a:off x="5130403" y="3944377"/>
              <a:ext cx="428627" cy="800101"/>
              <a:chOff x="2300286" y="2689622"/>
              <a:chExt cx="592932" cy="1369743"/>
            </a:xfrm>
          </p:grpSpPr>
          <p:sp>
            <p:nvSpPr>
              <p:cNvPr id="73" name="Flussdiagramm: Verbinder 72"/>
              <p:cNvSpPr/>
              <p:nvPr/>
            </p:nvSpPr>
            <p:spPr>
              <a:xfrm>
                <a:off x="2364580" y="2900363"/>
                <a:ext cx="457200" cy="457200"/>
              </a:xfrm>
              <a:prstGeom prst="flowChartConnector">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4" name="Trapezoid 73"/>
              <p:cNvSpPr/>
              <p:nvPr/>
            </p:nvSpPr>
            <p:spPr>
              <a:xfrm>
                <a:off x="2307430" y="3357563"/>
                <a:ext cx="58578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5" name="Flussdiagramm: Manuelle Verarbeitung 74"/>
              <p:cNvSpPr/>
              <p:nvPr/>
            </p:nvSpPr>
            <p:spPr>
              <a:xfrm>
                <a:off x="2300286" y="2689622"/>
                <a:ext cx="585788"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64" name="Gruppieren 63"/>
            <p:cNvGrpSpPr/>
            <p:nvPr/>
          </p:nvGrpSpPr>
          <p:grpSpPr>
            <a:xfrm>
              <a:off x="5881686" y="3944377"/>
              <a:ext cx="428627" cy="800101"/>
              <a:chOff x="2300286" y="2689622"/>
              <a:chExt cx="592932" cy="1369743"/>
            </a:xfrm>
          </p:grpSpPr>
          <p:sp>
            <p:nvSpPr>
              <p:cNvPr id="70" name="Flussdiagramm: Verbinder 69"/>
              <p:cNvSpPr/>
              <p:nvPr/>
            </p:nvSpPr>
            <p:spPr>
              <a:xfrm>
                <a:off x="2364580" y="2900363"/>
                <a:ext cx="457200" cy="457200"/>
              </a:xfrm>
              <a:prstGeom prst="flowChartConnector">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1" name="Trapezoid 70"/>
              <p:cNvSpPr/>
              <p:nvPr/>
            </p:nvSpPr>
            <p:spPr>
              <a:xfrm>
                <a:off x="2307430" y="3357563"/>
                <a:ext cx="58578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V</a:t>
                </a:r>
                <a:endParaRPr lang="de-DE" dirty="0"/>
              </a:p>
            </p:txBody>
          </p:sp>
          <p:sp>
            <p:nvSpPr>
              <p:cNvPr id="72" name="Flussdiagramm: Manuelle Verarbeitung 71"/>
              <p:cNvSpPr/>
              <p:nvPr/>
            </p:nvSpPr>
            <p:spPr>
              <a:xfrm>
                <a:off x="2300286" y="2689622"/>
                <a:ext cx="585788"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65" name="Gruppieren 64"/>
            <p:cNvGrpSpPr/>
            <p:nvPr/>
          </p:nvGrpSpPr>
          <p:grpSpPr>
            <a:xfrm>
              <a:off x="6674283" y="3947635"/>
              <a:ext cx="428627" cy="800101"/>
              <a:chOff x="2300286" y="2689622"/>
              <a:chExt cx="592932" cy="1369743"/>
            </a:xfrm>
          </p:grpSpPr>
          <p:sp>
            <p:nvSpPr>
              <p:cNvPr id="67" name="Flussdiagramm: Verbinder 66"/>
              <p:cNvSpPr/>
              <p:nvPr/>
            </p:nvSpPr>
            <p:spPr>
              <a:xfrm>
                <a:off x="2364580" y="2900363"/>
                <a:ext cx="457200" cy="457200"/>
              </a:xfrm>
              <a:prstGeom prst="flowChartConnector">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Trapezoid 67"/>
              <p:cNvSpPr/>
              <p:nvPr/>
            </p:nvSpPr>
            <p:spPr>
              <a:xfrm>
                <a:off x="2307430" y="3357563"/>
                <a:ext cx="58578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9" name="Flussdiagramm: Manuelle Verarbeitung 68"/>
              <p:cNvSpPr/>
              <p:nvPr/>
            </p:nvSpPr>
            <p:spPr>
              <a:xfrm>
                <a:off x="2300286" y="2689622"/>
                <a:ext cx="585788"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66" name="Rechteck 65"/>
            <p:cNvSpPr/>
            <p:nvPr/>
          </p:nvSpPr>
          <p:spPr>
            <a:xfrm>
              <a:off x="4177392" y="4735076"/>
              <a:ext cx="3915697" cy="40005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t>Zivilsenat</a:t>
              </a:r>
              <a:endParaRPr lang="de-DE" sz="2000" dirty="0"/>
            </a:p>
          </p:txBody>
        </p:sp>
      </p:grpSp>
      <p:sp>
        <p:nvSpPr>
          <p:cNvPr id="76" name="Flussdiagramm: Verbinder 75"/>
          <p:cNvSpPr/>
          <p:nvPr/>
        </p:nvSpPr>
        <p:spPr>
          <a:xfrm>
            <a:off x="7059860" y="1475373"/>
            <a:ext cx="330507" cy="267062"/>
          </a:xfrm>
          <a:prstGeom prst="flowChartConnector">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7" name="Trapezoid 76"/>
          <p:cNvSpPr/>
          <p:nvPr/>
        </p:nvSpPr>
        <p:spPr>
          <a:xfrm>
            <a:off x="7020074" y="1728331"/>
            <a:ext cx="423463" cy="409940"/>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8" name="Flussdiagramm: Manuelle Verarbeitung 77"/>
          <p:cNvSpPr/>
          <p:nvPr/>
        </p:nvSpPr>
        <p:spPr>
          <a:xfrm>
            <a:off x="7013382" y="1352274"/>
            <a:ext cx="423463" cy="171087"/>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9" name="Flussdiagramm: Verbinder 78"/>
          <p:cNvSpPr/>
          <p:nvPr/>
        </p:nvSpPr>
        <p:spPr>
          <a:xfrm>
            <a:off x="4059956" y="1485825"/>
            <a:ext cx="330507" cy="267062"/>
          </a:xfrm>
          <a:prstGeom prst="flowChartConnector">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0" name="Trapezoid 79"/>
          <p:cNvSpPr/>
          <p:nvPr/>
        </p:nvSpPr>
        <p:spPr>
          <a:xfrm>
            <a:off x="4018642" y="1752887"/>
            <a:ext cx="423463" cy="409940"/>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1" name="Flussdiagramm: Manuelle Verarbeitung 80"/>
          <p:cNvSpPr/>
          <p:nvPr/>
        </p:nvSpPr>
        <p:spPr>
          <a:xfrm>
            <a:off x="4013478" y="1362726"/>
            <a:ext cx="423463" cy="171087"/>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3" name="Gerade Verbindung mit Pfeil 82"/>
          <p:cNvCxnSpPr/>
          <p:nvPr/>
        </p:nvCxnSpPr>
        <p:spPr>
          <a:xfrm flipH="1" flipV="1">
            <a:off x="3494621" y="5728362"/>
            <a:ext cx="21716" cy="794028"/>
          </a:xfrm>
          <a:prstGeom prst="straightConnector1">
            <a:avLst/>
          </a:prstGeom>
          <a:ln w="57150">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5" name="Gerade Verbindung mit Pfeil 84"/>
          <p:cNvCxnSpPr/>
          <p:nvPr/>
        </p:nvCxnSpPr>
        <p:spPr>
          <a:xfrm flipH="1" flipV="1">
            <a:off x="7535649" y="5721394"/>
            <a:ext cx="5400" cy="800996"/>
          </a:xfrm>
          <a:prstGeom prst="straightConnector1">
            <a:avLst/>
          </a:prstGeom>
          <a:ln w="57150">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5" name="Gerade Verbindung mit Pfeil 94"/>
          <p:cNvCxnSpPr>
            <a:stCxn id="44" idx="2"/>
          </p:cNvCxnSpPr>
          <p:nvPr/>
        </p:nvCxnSpPr>
        <p:spPr>
          <a:xfrm flipV="1">
            <a:off x="3351084" y="2573867"/>
            <a:ext cx="549901" cy="190662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6" name="Gerade Verbindung mit Pfeil 95"/>
          <p:cNvCxnSpPr>
            <a:stCxn id="26" idx="0"/>
          </p:cNvCxnSpPr>
          <p:nvPr/>
        </p:nvCxnSpPr>
        <p:spPr>
          <a:xfrm flipH="1" flipV="1">
            <a:off x="7454939" y="2572320"/>
            <a:ext cx="37364" cy="1935477"/>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1" name="Gerade Verbindung mit Pfeil 100"/>
          <p:cNvCxnSpPr/>
          <p:nvPr/>
        </p:nvCxnSpPr>
        <p:spPr>
          <a:xfrm flipV="1">
            <a:off x="4400543" y="4271587"/>
            <a:ext cx="101952" cy="837915"/>
          </a:xfrm>
          <a:prstGeom prst="straightConnector1">
            <a:avLst/>
          </a:prstGeom>
          <a:ln w="57150">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121" name="Gruppieren 120"/>
          <p:cNvGrpSpPr/>
          <p:nvPr/>
        </p:nvGrpSpPr>
        <p:grpSpPr>
          <a:xfrm>
            <a:off x="152315" y="4207180"/>
            <a:ext cx="420978" cy="1814033"/>
            <a:chOff x="10284287" y="2540094"/>
            <a:chExt cx="420978" cy="1814033"/>
          </a:xfrm>
        </p:grpSpPr>
        <p:sp>
          <p:nvSpPr>
            <p:cNvPr id="114" name="Rechteck 113"/>
            <p:cNvSpPr/>
            <p:nvPr/>
          </p:nvSpPr>
          <p:spPr>
            <a:xfrm rot="16200000">
              <a:off x="9587759" y="3236622"/>
              <a:ext cx="1814033" cy="42097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Berufung</a:t>
              </a:r>
              <a:endParaRPr lang="de-DE" dirty="0">
                <a:solidFill>
                  <a:schemeClr val="tx1"/>
                </a:solidFill>
              </a:endParaRPr>
            </a:p>
          </p:txBody>
        </p:sp>
        <p:cxnSp>
          <p:nvCxnSpPr>
            <p:cNvPr id="105" name="Gerade Verbindung mit Pfeil 104"/>
            <p:cNvCxnSpPr/>
            <p:nvPr/>
          </p:nvCxnSpPr>
          <p:spPr>
            <a:xfrm flipV="1">
              <a:off x="10494775" y="2580330"/>
              <a:ext cx="14286" cy="656292"/>
            </a:xfrm>
            <a:prstGeom prst="straightConnector1">
              <a:avLst/>
            </a:prstGeom>
            <a:ln w="57150">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20" name="Gruppieren 119"/>
          <p:cNvGrpSpPr/>
          <p:nvPr/>
        </p:nvGrpSpPr>
        <p:grpSpPr>
          <a:xfrm>
            <a:off x="152314" y="2254886"/>
            <a:ext cx="420978" cy="1814033"/>
            <a:chOff x="10951692" y="4195910"/>
            <a:chExt cx="420978" cy="1814033"/>
          </a:xfrm>
        </p:grpSpPr>
        <p:sp>
          <p:nvSpPr>
            <p:cNvPr id="115" name="Rechteck 114"/>
            <p:cNvSpPr/>
            <p:nvPr/>
          </p:nvSpPr>
          <p:spPr>
            <a:xfrm rot="16200000">
              <a:off x="10255164" y="4892438"/>
              <a:ext cx="1814033" cy="42097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Revision</a:t>
              </a:r>
              <a:endParaRPr lang="de-DE" dirty="0">
                <a:solidFill>
                  <a:schemeClr val="tx1"/>
                </a:solidFill>
              </a:endParaRPr>
            </a:p>
          </p:txBody>
        </p:sp>
        <p:cxnSp>
          <p:nvCxnSpPr>
            <p:cNvPr id="106" name="Gerade Verbindung mit Pfeil 105"/>
            <p:cNvCxnSpPr/>
            <p:nvPr/>
          </p:nvCxnSpPr>
          <p:spPr>
            <a:xfrm flipH="1" flipV="1">
              <a:off x="11153920" y="4309401"/>
              <a:ext cx="17765" cy="60053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122" name="Rechteck 121"/>
          <p:cNvSpPr/>
          <p:nvPr/>
        </p:nvSpPr>
        <p:spPr>
          <a:xfrm>
            <a:off x="1090949" y="5220040"/>
            <a:ext cx="914400" cy="596623"/>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LG</a:t>
            </a:r>
            <a:endParaRPr lang="de-DE" dirty="0"/>
          </a:p>
        </p:txBody>
      </p:sp>
      <p:sp>
        <p:nvSpPr>
          <p:cNvPr id="123" name="Rechteck 122"/>
          <p:cNvSpPr/>
          <p:nvPr/>
        </p:nvSpPr>
        <p:spPr>
          <a:xfrm>
            <a:off x="1102281" y="6224078"/>
            <a:ext cx="914400" cy="596623"/>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AG</a:t>
            </a:r>
            <a:endParaRPr lang="de-DE" dirty="0"/>
          </a:p>
        </p:txBody>
      </p:sp>
      <p:sp>
        <p:nvSpPr>
          <p:cNvPr id="124" name="Rechteck 123"/>
          <p:cNvSpPr/>
          <p:nvPr/>
        </p:nvSpPr>
        <p:spPr>
          <a:xfrm>
            <a:off x="1088490" y="2134677"/>
            <a:ext cx="878695" cy="554324"/>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BGH</a:t>
            </a:r>
            <a:endParaRPr lang="de-DE" dirty="0"/>
          </a:p>
        </p:txBody>
      </p:sp>
      <p:sp>
        <p:nvSpPr>
          <p:cNvPr id="125" name="Abgerundetes Rechteck 124"/>
          <p:cNvSpPr/>
          <p:nvPr/>
        </p:nvSpPr>
        <p:spPr>
          <a:xfrm>
            <a:off x="10240911" y="3865636"/>
            <a:ext cx="1847977" cy="2456729"/>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6" name="Flussdiagramm: Verbinder 125"/>
          <p:cNvSpPr/>
          <p:nvPr/>
        </p:nvSpPr>
        <p:spPr>
          <a:xfrm>
            <a:off x="10438951" y="4290512"/>
            <a:ext cx="330507" cy="267062"/>
          </a:xfrm>
          <a:prstGeom prst="flowChartConnector">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7" name="Trapezoid 126"/>
          <p:cNvSpPr/>
          <p:nvPr/>
        </p:nvSpPr>
        <p:spPr>
          <a:xfrm>
            <a:off x="10397637" y="4557574"/>
            <a:ext cx="423463" cy="409940"/>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8" name="Flussdiagramm: Manuelle Verarbeitung 127"/>
          <p:cNvSpPr/>
          <p:nvPr/>
        </p:nvSpPr>
        <p:spPr>
          <a:xfrm>
            <a:off x="10392473" y="4167413"/>
            <a:ext cx="423463" cy="171087"/>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9" name="Flussdiagramm: Verbinder 128"/>
          <p:cNvSpPr/>
          <p:nvPr/>
        </p:nvSpPr>
        <p:spPr>
          <a:xfrm>
            <a:off x="10402784" y="5315802"/>
            <a:ext cx="330507" cy="267062"/>
          </a:xfrm>
          <a:prstGeom prst="flowChartConnector">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0" name="Trapezoid 129"/>
          <p:cNvSpPr/>
          <p:nvPr/>
        </p:nvSpPr>
        <p:spPr>
          <a:xfrm>
            <a:off x="10361471" y="5582864"/>
            <a:ext cx="423463" cy="409940"/>
          </a:xfrm>
          <a:prstGeom prst="trapezoid">
            <a:avLst/>
          </a:prstGeom>
          <a:solidFill>
            <a:schemeClr val="bg1">
              <a:lumMod val="9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H</a:t>
            </a:r>
            <a:endParaRPr lang="de-DE" dirty="0">
              <a:solidFill>
                <a:schemeClr val="tx1"/>
              </a:solidFill>
            </a:endParaRPr>
          </a:p>
        </p:txBody>
      </p:sp>
      <p:sp>
        <p:nvSpPr>
          <p:cNvPr id="131" name="Rechteck 130"/>
          <p:cNvSpPr/>
          <p:nvPr/>
        </p:nvSpPr>
        <p:spPr>
          <a:xfrm>
            <a:off x="10815936" y="4605562"/>
            <a:ext cx="1218006" cy="3360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Berufsrichter</a:t>
            </a:r>
            <a:endParaRPr lang="de-DE" sz="1400" dirty="0">
              <a:solidFill>
                <a:schemeClr val="tx1"/>
              </a:solidFill>
            </a:endParaRPr>
          </a:p>
        </p:txBody>
      </p:sp>
      <p:sp>
        <p:nvSpPr>
          <p:cNvPr id="132" name="Rechteck 131"/>
          <p:cNvSpPr/>
          <p:nvPr/>
        </p:nvSpPr>
        <p:spPr>
          <a:xfrm>
            <a:off x="10815936" y="5659452"/>
            <a:ext cx="1272952" cy="3136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Handelsrichter</a:t>
            </a:r>
            <a:endParaRPr lang="de-DE" sz="1400" dirty="0">
              <a:solidFill>
                <a:schemeClr val="tx1"/>
              </a:solidFill>
            </a:endParaRPr>
          </a:p>
        </p:txBody>
      </p:sp>
      <p:sp>
        <p:nvSpPr>
          <p:cNvPr id="133" name="Gefaltete Ecke 132"/>
          <p:cNvSpPr/>
          <p:nvPr/>
        </p:nvSpPr>
        <p:spPr>
          <a:xfrm rot="21079482">
            <a:off x="2729263" y="5979302"/>
            <a:ext cx="746345" cy="794855"/>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MV Boli" panose="02000500030200090000" pitchFamily="2" charset="0"/>
                <a:cs typeface="MV Boli" panose="02000500030200090000" pitchFamily="2" charset="0"/>
              </a:rPr>
              <a:t>§ 23 GVG</a:t>
            </a:r>
            <a:endParaRPr lang="de-DE" b="1" dirty="0">
              <a:solidFill>
                <a:schemeClr val="tx1"/>
              </a:solidFill>
              <a:latin typeface="MV Boli" panose="02000500030200090000" pitchFamily="2" charset="0"/>
              <a:cs typeface="MV Boli" panose="02000500030200090000" pitchFamily="2" charset="0"/>
            </a:endParaRPr>
          </a:p>
        </p:txBody>
      </p:sp>
      <p:sp>
        <p:nvSpPr>
          <p:cNvPr id="134" name="Gefaltete Ecke 133"/>
          <p:cNvSpPr/>
          <p:nvPr/>
        </p:nvSpPr>
        <p:spPr>
          <a:xfrm>
            <a:off x="8875966" y="4661081"/>
            <a:ext cx="1047582" cy="101447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000" b="1" dirty="0" smtClean="0">
                <a:solidFill>
                  <a:schemeClr val="tx1"/>
                </a:solidFill>
                <a:latin typeface="MV Boli" panose="02000500030200090000" pitchFamily="2" charset="0"/>
                <a:cs typeface="MV Boli" panose="02000500030200090000" pitchFamily="2" charset="0"/>
              </a:rPr>
              <a:t>§ 71 GVG</a:t>
            </a:r>
          </a:p>
          <a:p>
            <a:pPr algn="ctr"/>
            <a:r>
              <a:rPr lang="de-DE" sz="1600" b="1" dirty="0" smtClean="0">
                <a:solidFill>
                  <a:schemeClr val="tx1"/>
                </a:solidFill>
                <a:latin typeface="MV Boli" panose="02000500030200090000" pitchFamily="2" charset="0"/>
                <a:cs typeface="MV Boli" panose="02000500030200090000" pitchFamily="2" charset="0"/>
              </a:rPr>
              <a:t>I. </a:t>
            </a:r>
            <a:r>
              <a:rPr lang="de-DE" sz="1600" b="1" dirty="0" err="1" smtClean="0">
                <a:solidFill>
                  <a:schemeClr val="tx1"/>
                </a:solidFill>
                <a:latin typeface="MV Boli" panose="02000500030200090000" pitchFamily="2" charset="0"/>
                <a:cs typeface="MV Boli" panose="02000500030200090000" pitchFamily="2" charset="0"/>
              </a:rPr>
              <a:t>Inst</a:t>
            </a:r>
            <a:r>
              <a:rPr lang="de-DE" sz="2000" b="1" dirty="0" smtClean="0">
                <a:solidFill>
                  <a:schemeClr val="tx1"/>
                </a:solidFill>
                <a:latin typeface="MV Boli" panose="02000500030200090000" pitchFamily="2" charset="0"/>
                <a:cs typeface="MV Boli" panose="02000500030200090000" pitchFamily="2" charset="0"/>
              </a:rPr>
              <a:t>.</a:t>
            </a:r>
            <a:endParaRPr lang="de-DE" sz="2000" b="1" dirty="0">
              <a:solidFill>
                <a:schemeClr val="tx1"/>
              </a:solidFill>
              <a:latin typeface="MV Boli" panose="02000500030200090000" pitchFamily="2" charset="0"/>
              <a:cs typeface="MV Boli" panose="02000500030200090000" pitchFamily="2" charset="0"/>
            </a:endParaRPr>
          </a:p>
        </p:txBody>
      </p:sp>
      <p:sp>
        <p:nvSpPr>
          <p:cNvPr id="135" name="Gefaltete Ecke 134"/>
          <p:cNvSpPr/>
          <p:nvPr/>
        </p:nvSpPr>
        <p:spPr>
          <a:xfrm>
            <a:off x="8328936" y="2846120"/>
            <a:ext cx="1047582" cy="101447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000" b="1" dirty="0" smtClean="0">
                <a:solidFill>
                  <a:schemeClr val="tx1"/>
                </a:solidFill>
                <a:latin typeface="MV Boli" panose="02000500030200090000" pitchFamily="2" charset="0"/>
                <a:cs typeface="MV Boli" panose="02000500030200090000" pitchFamily="2" charset="0"/>
              </a:rPr>
              <a:t>§ 72 GVG</a:t>
            </a:r>
          </a:p>
          <a:p>
            <a:pPr algn="ctr"/>
            <a:r>
              <a:rPr lang="de-DE" sz="1600" b="1" dirty="0" smtClean="0">
                <a:solidFill>
                  <a:schemeClr val="tx1"/>
                </a:solidFill>
                <a:latin typeface="MV Boli" panose="02000500030200090000" pitchFamily="2" charset="0"/>
                <a:cs typeface="MV Boli" panose="02000500030200090000" pitchFamily="2" charset="0"/>
              </a:rPr>
              <a:t>II. </a:t>
            </a:r>
            <a:r>
              <a:rPr lang="de-DE" sz="1600" b="1" dirty="0" err="1" smtClean="0">
                <a:solidFill>
                  <a:schemeClr val="tx1"/>
                </a:solidFill>
                <a:latin typeface="MV Boli" panose="02000500030200090000" pitchFamily="2" charset="0"/>
                <a:cs typeface="MV Boli" panose="02000500030200090000" pitchFamily="2" charset="0"/>
              </a:rPr>
              <a:t>Inst</a:t>
            </a:r>
            <a:r>
              <a:rPr lang="de-DE" sz="1600" b="1" dirty="0" smtClean="0">
                <a:solidFill>
                  <a:schemeClr val="tx1"/>
                </a:solidFill>
                <a:latin typeface="MV Boli" panose="02000500030200090000" pitchFamily="2" charset="0"/>
                <a:cs typeface="MV Boli" panose="02000500030200090000" pitchFamily="2" charset="0"/>
              </a:rPr>
              <a:t>.</a:t>
            </a:r>
            <a:endParaRPr lang="de-DE" sz="1600" b="1" dirty="0">
              <a:solidFill>
                <a:schemeClr val="tx1"/>
              </a:solidFill>
              <a:latin typeface="MV Boli" panose="02000500030200090000" pitchFamily="2" charset="0"/>
              <a:cs typeface="MV Boli" panose="02000500030200090000" pitchFamily="2" charset="0"/>
            </a:endParaRPr>
          </a:p>
        </p:txBody>
      </p:sp>
      <p:sp>
        <p:nvSpPr>
          <p:cNvPr id="136" name="Rechteck 135"/>
          <p:cNvSpPr/>
          <p:nvPr/>
        </p:nvSpPr>
        <p:spPr>
          <a:xfrm>
            <a:off x="1102281" y="3672321"/>
            <a:ext cx="914400" cy="596623"/>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K</a:t>
            </a:r>
            <a:r>
              <a:rPr lang="de-DE" dirty="0" smtClean="0"/>
              <a:t>G</a:t>
            </a:r>
            <a:endParaRPr lang="de-DE" dirty="0"/>
          </a:p>
        </p:txBody>
      </p:sp>
      <p:sp>
        <p:nvSpPr>
          <p:cNvPr id="107" name="Gefaltete Ecke 106"/>
          <p:cNvSpPr/>
          <p:nvPr/>
        </p:nvSpPr>
        <p:spPr>
          <a:xfrm>
            <a:off x="8295228" y="5749432"/>
            <a:ext cx="1047582" cy="1014477"/>
          </a:xfrm>
          <a:prstGeom prst="foldedCorner">
            <a:avLst/>
          </a:prstGeom>
          <a:solidFill>
            <a:schemeClr val="tx2">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solidFill>
                  <a:schemeClr val="tx1"/>
                </a:solidFill>
                <a:latin typeface="MV Boli" panose="02000500030200090000" pitchFamily="2" charset="0"/>
                <a:cs typeface="MV Boli" panose="02000500030200090000" pitchFamily="2" charset="0"/>
              </a:rPr>
              <a:t>Einzel-richter</a:t>
            </a:r>
          </a:p>
          <a:p>
            <a:pPr algn="ctr"/>
            <a:r>
              <a:rPr lang="de-DE" sz="1400" b="1" dirty="0" smtClean="0">
                <a:solidFill>
                  <a:schemeClr val="tx1"/>
                </a:solidFill>
                <a:latin typeface="MV Boli" panose="02000500030200090000" pitchFamily="2" charset="0"/>
                <a:cs typeface="MV Boli" panose="02000500030200090000" pitchFamily="2" charset="0"/>
              </a:rPr>
              <a:t>§ 22 GVG</a:t>
            </a:r>
          </a:p>
        </p:txBody>
      </p:sp>
      <p:sp>
        <p:nvSpPr>
          <p:cNvPr id="108" name="Gefaltete Ecke 107"/>
          <p:cNvSpPr/>
          <p:nvPr/>
        </p:nvSpPr>
        <p:spPr>
          <a:xfrm>
            <a:off x="4995299" y="4469913"/>
            <a:ext cx="1047582" cy="1014477"/>
          </a:xfrm>
          <a:prstGeom prst="foldedCorner">
            <a:avLst/>
          </a:prstGeom>
          <a:solidFill>
            <a:schemeClr val="tx2">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solidFill>
                  <a:schemeClr val="tx1"/>
                </a:solidFill>
                <a:latin typeface="MV Boli" panose="02000500030200090000" pitchFamily="2" charset="0"/>
                <a:cs typeface="MV Boli" panose="02000500030200090000" pitchFamily="2" charset="0"/>
              </a:rPr>
              <a:t>Kammer</a:t>
            </a:r>
          </a:p>
          <a:p>
            <a:pPr algn="ctr"/>
            <a:r>
              <a:rPr lang="de-DE" sz="1400" b="1" dirty="0" smtClean="0">
                <a:solidFill>
                  <a:schemeClr val="tx1"/>
                </a:solidFill>
                <a:latin typeface="MV Boli" panose="02000500030200090000" pitchFamily="2" charset="0"/>
                <a:cs typeface="MV Boli" panose="02000500030200090000" pitchFamily="2" charset="0"/>
              </a:rPr>
              <a:t>§§ 75, 76 </a:t>
            </a:r>
            <a:r>
              <a:rPr lang="de-DE" sz="1400" b="1" strike="sngStrike" dirty="0" smtClean="0">
                <a:solidFill>
                  <a:schemeClr val="tx1"/>
                </a:solidFill>
                <a:latin typeface="MV Boli" panose="02000500030200090000" pitchFamily="2" charset="0"/>
                <a:cs typeface="MV Boli" panose="02000500030200090000" pitchFamily="2" charset="0"/>
              </a:rPr>
              <a:t>GVG</a:t>
            </a:r>
          </a:p>
        </p:txBody>
      </p:sp>
      <p:sp>
        <p:nvSpPr>
          <p:cNvPr id="109" name="Gefaltete Ecke 108"/>
          <p:cNvSpPr/>
          <p:nvPr/>
        </p:nvSpPr>
        <p:spPr>
          <a:xfrm>
            <a:off x="2065632" y="3041443"/>
            <a:ext cx="1047582" cy="1014477"/>
          </a:xfrm>
          <a:prstGeom prst="foldedCorner">
            <a:avLst/>
          </a:prstGeom>
          <a:solidFill>
            <a:schemeClr val="tx2">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solidFill>
                  <a:schemeClr val="tx1"/>
                </a:solidFill>
                <a:latin typeface="MV Boli" panose="02000500030200090000" pitchFamily="2" charset="0"/>
                <a:cs typeface="MV Boli" panose="02000500030200090000" pitchFamily="2" charset="0"/>
              </a:rPr>
              <a:t>Senat</a:t>
            </a:r>
          </a:p>
          <a:p>
            <a:pPr algn="ctr"/>
            <a:r>
              <a:rPr lang="de-DE" sz="1400" b="1" dirty="0" smtClean="0">
                <a:solidFill>
                  <a:schemeClr val="tx1"/>
                </a:solidFill>
                <a:latin typeface="MV Boli" panose="02000500030200090000" pitchFamily="2" charset="0"/>
                <a:cs typeface="MV Boli" panose="02000500030200090000" pitchFamily="2" charset="0"/>
              </a:rPr>
              <a:t>§ 122 GVG</a:t>
            </a:r>
          </a:p>
        </p:txBody>
      </p:sp>
    </p:spTree>
    <p:extLst>
      <p:ext uri="{BB962C8B-B14F-4D97-AF65-F5344CB8AC3E}">
        <p14:creationId xmlns:p14="http://schemas.microsoft.com/office/powerpoint/2010/main" val="396588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33"/>
                                        </p:tgtEl>
                                        <p:attrNameLst>
                                          <p:attrName>style.visibility</p:attrName>
                                        </p:attrNameLst>
                                      </p:cBhvr>
                                      <p:to>
                                        <p:strVal val="visible"/>
                                      </p:to>
                                    </p:set>
                                    <p:anim calcmode="lin" valueType="num">
                                      <p:cBhvr>
                                        <p:cTn id="7" dur="1000" fill="hold"/>
                                        <p:tgtEl>
                                          <p:spTgt spid="133"/>
                                        </p:tgtEl>
                                        <p:attrNameLst>
                                          <p:attrName>ppt_w</p:attrName>
                                        </p:attrNameLst>
                                      </p:cBhvr>
                                      <p:tavLst>
                                        <p:tav tm="0">
                                          <p:val>
                                            <p:fltVal val="0"/>
                                          </p:val>
                                        </p:tav>
                                        <p:tav tm="100000">
                                          <p:val>
                                            <p:strVal val="#ppt_w"/>
                                          </p:val>
                                        </p:tav>
                                      </p:tavLst>
                                    </p:anim>
                                    <p:anim calcmode="lin" valueType="num">
                                      <p:cBhvr>
                                        <p:cTn id="8" dur="1000" fill="hold"/>
                                        <p:tgtEl>
                                          <p:spTgt spid="133"/>
                                        </p:tgtEl>
                                        <p:attrNameLst>
                                          <p:attrName>ppt_h</p:attrName>
                                        </p:attrNameLst>
                                      </p:cBhvr>
                                      <p:tavLst>
                                        <p:tav tm="0">
                                          <p:val>
                                            <p:fltVal val="0"/>
                                          </p:val>
                                        </p:tav>
                                        <p:tav tm="100000">
                                          <p:val>
                                            <p:strVal val="#ppt_h"/>
                                          </p:val>
                                        </p:tav>
                                      </p:tavLst>
                                    </p:anim>
                                    <p:anim calcmode="lin" valueType="num">
                                      <p:cBhvr>
                                        <p:cTn id="9" dur="1000" fill="hold"/>
                                        <p:tgtEl>
                                          <p:spTgt spid="133"/>
                                        </p:tgtEl>
                                        <p:attrNameLst>
                                          <p:attrName>style.rotation</p:attrName>
                                        </p:attrNameLst>
                                      </p:cBhvr>
                                      <p:tavLst>
                                        <p:tav tm="0">
                                          <p:val>
                                            <p:fltVal val="90"/>
                                          </p:val>
                                        </p:tav>
                                        <p:tav tm="100000">
                                          <p:val>
                                            <p:fltVal val="0"/>
                                          </p:val>
                                        </p:tav>
                                      </p:tavLst>
                                    </p:anim>
                                    <p:animEffect transition="in" filter="fade">
                                      <p:cBhvr>
                                        <p:cTn id="10" dur="1000"/>
                                        <p:tgtEl>
                                          <p:spTgt spid="133"/>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34"/>
                                        </p:tgtEl>
                                        <p:attrNameLst>
                                          <p:attrName>style.visibility</p:attrName>
                                        </p:attrNameLst>
                                      </p:cBhvr>
                                      <p:to>
                                        <p:strVal val="visible"/>
                                      </p:to>
                                    </p:set>
                                    <p:anim calcmode="lin" valueType="num">
                                      <p:cBhvr>
                                        <p:cTn id="15" dur="1000" fill="hold"/>
                                        <p:tgtEl>
                                          <p:spTgt spid="134"/>
                                        </p:tgtEl>
                                        <p:attrNameLst>
                                          <p:attrName>ppt_w</p:attrName>
                                        </p:attrNameLst>
                                      </p:cBhvr>
                                      <p:tavLst>
                                        <p:tav tm="0">
                                          <p:val>
                                            <p:fltVal val="0"/>
                                          </p:val>
                                        </p:tav>
                                        <p:tav tm="100000">
                                          <p:val>
                                            <p:strVal val="#ppt_w"/>
                                          </p:val>
                                        </p:tav>
                                      </p:tavLst>
                                    </p:anim>
                                    <p:anim calcmode="lin" valueType="num">
                                      <p:cBhvr>
                                        <p:cTn id="16" dur="1000" fill="hold"/>
                                        <p:tgtEl>
                                          <p:spTgt spid="134"/>
                                        </p:tgtEl>
                                        <p:attrNameLst>
                                          <p:attrName>ppt_h</p:attrName>
                                        </p:attrNameLst>
                                      </p:cBhvr>
                                      <p:tavLst>
                                        <p:tav tm="0">
                                          <p:val>
                                            <p:fltVal val="0"/>
                                          </p:val>
                                        </p:tav>
                                        <p:tav tm="100000">
                                          <p:val>
                                            <p:strVal val="#ppt_h"/>
                                          </p:val>
                                        </p:tav>
                                      </p:tavLst>
                                    </p:anim>
                                    <p:anim calcmode="lin" valueType="num">
                                      <p:cBhvr>
                                        <p:cTn id="17" dur="1000" fill="hold"/>
                                        <p:tgtEl>
                                          <p:spTgt spid="134"/>
                                        </p:tgtEl>
                                        <p:attrNameLst>
                                          <p:attrName>style.rotation</p:attrName>
                                        </p:attrNameLst>
                                      </p:cBhvr>
                                      <p:tavLst>
                                        <p:tav tm="0">
                                          <p:val>
                                            <p:fltVal val="90"/>
                                          </p:val>
                                        </p:tav>
                                        <p:tav tm="100000">
                                          <p:val>
                                            <p:fltVal val="0"/>
                                          </p:val>
                                        </p:tav>
                                      </p:tavLst>
                                    </p:anim>
                                    <p:animEffect transition="in" filter="fade">
                                      <p:cBhvr>
                                        <p:cTn id="18" dur="1000"/>
                                        <p:tgtEl>
                                          <p:spTgt spid="134"/>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135"/>
                                        </p:tgtEl>
                                        <p:attrNameLst>
                                          <p:attrName>style.visibility</p:attrName>
                                        </p:attrNameLst>
                                      </p:cBhvr>
                                      <p:to>
                                        <p:strVal val="visible"/>
                                      </p:to>
                                    </p:set>
                                    <p:anim calcmode="lin" valueType="num">
                                      <p:cBhvr>
                                        <p:cTn id="23" dur="1000" fill="hold"/>
                                        <p:tgtEl>
                                          <p:spTgt spid="135"/>
                                        </p:tgtEl>
                                        <p:attrNameLst>
                                          <p:attrName>ppt_w</p:attrName>
                                        </p:attrNameLst>
                                      </p:cBhvr>
                                      <p:tavLst>
                                        <p:tav tm="0">
                                          <p:val>
                                            <p:fltVal val="0"/>
                                          </p:val>
                                        </p:tav>
                                        <p:tav tm="100000">
                                          <p:val>
                                            <p:strVal val="#ppt_w"/>
                                          </p:val>
                                        </p:tav>
                                      </p:tavLst>
                                    </p:anim>
                                    <p:anim calcmode="lin" valueType="num">
                                      <p:cBhvr>
                                        <p:cTn id="24" dur="1000" fill="hold"/>
                                        <p:tgtEl>
                                          <p:spTgt spid="135"/>
                                        </p:tgtEl>
                                        <p:attrNameLst>
                                          <p:attrName>ppt_h</p:attrName>
                                        </p:attrNameLst>
                                      </p:cBhvr>
                                      <p:tavLst>
                                        <p:tav tm="0">
                                          <p:val>
                                            <p:fltVal val="0"/>
                                          </p:val>
                                        </p:tav>
                                        <p:tav tm="100000">
                                          <p:val>
                                            <p:strVal val="#ppt_h"/>
                                          </p:val>
                                        </p:tav>
                                      </p:tavLst>
                                    </p:anim>
                                    <p:anim calcmode="lin" valueType="num">
                                      <p:cBhvr>
                                        <p:cTn id="25" dur="1000" fill="hold"/>
                                        <p:tgtEl>
                                          <p:spTgt spid="135"/>
                                        </p:tgtEl>
                                        <p:attrNameLst>
                                          <p:attrName>style.rotation</p:attrName>
                                        </p:attrNameLst>
                                      </p:cBhvr>
                                      <p:tavLst>
                                        <p:tav tm="0">
                                          <p:val>
                                            <p:fltVal val="90"/>
                                          </p:val>
                                        </p:tav>
                                        <p:tav tm="100000">
                                          <p:val>
                                            <p:fltVal val="0"/>
                                          </p:val>
                                        </p:tav>
                                      </p:tavLst>
                                    </p:anim>
                                    <p:animEffect transition="in" filter="fade">
                                      <p:cBhvr>
                                        <p:cTn id="26" dur="1000"/>
                                        <p:tgtEl>
                                          <p:spTgt spid="135"/>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107"/>
                                        </p:tgtEl>
                                        <p:attrNameLst>
                                          <p:attrName>style.visibility</p:attrName>
                                        </p:attrNameLst>
                                      </p:cBhvr>
                                      <p:to>
                                        <p:strVal val="visible"/>
                                      </p:to>
                                    </p:set>
                                    <p:anim calcmode="lin" valueType="num">
                                      <p:cBhvr>
                                        <p:cTn id="31" dur="1000" fill="hold"/>
                                        <p:tgtEl>
                                          <p:spTgt spid="107"/>
                                        </p:tgtEl>
                                        <p:attrNameLst>
                                          <p:attrName>ppt_w</p:attrName>
                                        </p:attrNameLst>
                                      </p:cBhvr>
                                      <p:tavLst>
                                        <p:tav tm="0">
                                          <p:val>
                                            <p:fltVal val="0"/>
                                          </p:val>
                                        </p:tav>
                                        <p:tav tm="100000">
                                          <p:val>
                                            <p:strVal val="#ppt_w"/>
                                          </p:val>
                                        </p:tav>
                                      </p:tavLst>
                                    </p:anim>
                                    <p:anim calcmode="lin" valueType="num">
                                      <p:cBhvr>
                                        <p:cTn id="32" dur="1000" fill="hold"/>
                                        <p:tgtEl>
                                          <p:spTgt spid="107"/>
                                        </p:tgtEl>
                                        <p:attrNameLst>
                                          <p:attrName>ppt_h</p:attrName>
                                        </p:attrNameLst>
                                      </p:cBhvr>
                                      <p:tavLst>
                                        <p:tav tm="0">
                                          <p:val>
                                            <p:fltVal val="0"/>
                                          </p:val>
                                        </p:tav>
                                        <p:tav tm="100000">
                                          <p:val>
                                            <p:strVal val="#ppt_h"/>
                                          </p:val>
                                        </p:tav>
                                      </p:tavLst>
                                    </p:anim>
                                    <p:anim calcmode="lin" valueType="num">
                                      <p:cBhvr>
                                        <p:cTn id="33" dur="1000" fill="hold"/>
                                        <p:tgtEl>
                                          <p:spTgt spid="107"/>
                                        </p:tgtEl>
                                        <p:attrNameLst>
                                          <p:attrName>style.rotation</p:attrName>
                                        </p:attrNameLst>
                                      </p:cBhvr>
                                      <p:tavLst>
                                        <p:tav tm="0">
                                          <p:val>
                                            <p:fltVal val="90"/>
                                          </p:val>
                                        </p:tav>
                                        <p:tav tm="100000">
                                          <p:val>
                                            <p:fltVal val="0"/>
                                          </p:val>
                                        </p:tav>
                                      </p:tavLst>
                                    </p:anim>
                                    <p:animEffect transition="in" filter="fade">
                                      <p:cBhvr>
                                        <p:cTn id="34" dur="1000"/>
                                        <p:tgtEl>
                                          <p:spTgt spid="107"/>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108"/>
                                        </p:tgtEl>
                                        <p:attrNameLst>
                                          <p:attrName>style.visibility</p:attrName>
                                        </p:attrNameLst>
                                      </p:cBhvr>
                                      <p:to>
                                        <p:strVal val="visible"/>
                                      </p:to>
                                    </p:set>
                                    <p:anim calcmode="lin" valueType="num">
                                      <p:cBhvr>
                                        <p:cTn id="39" dur="1000" fill="hold"/>
                                        <p:tgtEl>
                                          <p:spTgt spid="108"/>
                                        </p:tgtEl>
                                        <p:attrNameLst>
                                          <p:attrName>ppt_w</p:attrName>
                                        </p:attrNameLst>
                                      </p:cBhvr>
                                      <p:tavLst>
                                        <p:tav tm="0">
                                          <p:val>
                                            <p:fltVal val="0"/>
                                          </p:val>
                                        </p:tav>
                                        <p:tav tm="100000">
                                          <p:val>
                                            <p:strVal val="#ppt_w"/>
                                          </p:val>
                                        </p:tav>
                                      </p:tavLst>
                                    </p:anim>
                                    <p:anim calcmode="lin" valueType="num">
                                      <p:cBhvr>
                                        <p:cTn id="40" dur="1000" fill="hold"/>
                                        <p:tgtEl>
                                          <p:spTgt spid="108"/>
                                        </p:tgtEl>
                                        <p:attrNameLst>
                                          <p:attrName>ppt_h</p:attrName>
                                        </p:attrNameLst>
                                      </p:cBhvr>
                                      <p:tavLst>
                                        <p:tav tm="0">
                                          <p:val>
                                            <p:fltVal val="0"/>
                                          </p:val>
                                        </p:tav>
                                        <p:tav tm="100000">
                                          <p:val>
                                            <p:strVal val="#ppt_h"/>
                                          </p:val>
                                        </p:tav>
                                      </p:tavLst>
                                    </p:anim>
                                    <p:anim calcmode="lin" valueType="num">
                                      <p:cBhvr>
                                        <p:cTn id="41" dur="1000" fill="hold"/>
                                        <p:tgtEl>
                                          <p:spTgt spid="108"/>
                                        </p:tgtEl>
                                        <p:attrNameLst>
                                          <p:attrName>style.rotation</p:attrName>
                                        </p:attrNameLst>
                                      </p:cBhvr>
                                      <p:tavLst>
                                        <p:tav tm="0">
                                          <p:val>
                                            <p:fltVal val="90"/>
                                          </p:val>
                                        </p:tav>
                                        <p:tav tm="100000">
                                          <p:val>
                                            <p:fltVal val="0"/>
                                          </p:val>
                                        </p:tav>
                                      </p:tavLst>
                                    </p:anim>
                                    <p:animEffect transition="in" filter="fade">
                                      <p:cBhvr>
                                        <p:cTn id="42" dur="1000"/>
                                        <p:tgtEl>
                                          <p:spTgt spid="108"/>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109"/>
                                        </p:tgtEl>
                                        <p:attrNameLst>
                                          <p:attrName>style.visibility</p:attrName>
                                        </p:attrNameLst>
                                      </p:cBhvr>
                                      <p:to>
                                        <p:strVal val="visible"/>
                                      </p:to>
                                    </p:set>
                                    <p:anim calcmode="lin" valueType="num">
                                      <p:cBhvr>
                                        <p:cTn id="47" dur="1000" fill="hold"/>
                                        <p:tgtEl>
                                          <p:spTgt spid="109"/>
                                        </p:tgtEl>
                                        <p:attrNameLst>
                                          <p:attrName>ppt_w</p:attrName>
                                        </p:attrNameLst>
                                      </p:cBhvr>
                                      <p:tavLst>
                                        <p:tav tm="0">
                                          <p:val>
                                            <p:fltVal val="0"/>
                                          </p:val>
                                        </p:tav>
                                        <p:tav tm="100000">
                                          <p:val>
                                            <p:strVal val="#ppt_w"/>
                                          </p:val>
                                        </p:tav>
                                      </p:tavLst>
                                    </p:anim>
                                    <p:anim calcmode="lin" valueType="num">
                                      <p:cBhvr>
                                        <p:cTn id="48" dur="1000" fill="hold"/>
                                        <p:tgtEl>
                                          <p:spTgt spid="109"/>
                                        </p:tgtEl>
                                        <p:attrNameLst>
                                          <p:attrName>ppt_h</p:attrName>
                                        </p:attrNameLst>
                                      </p:cBhvr>
                                      <p:tavLst>
                                        <p:tav tm="0">
                                          <p:val>
                                            <p:fltVal val="0"/>
                                          </p:val>
                                        </p:tav>
                                        <p:tav tm="100000">
                                          <p:val>
                                            <p:strVal val="#ppt_h"/>
                                          </p:val>
                                        </p:tav>
                                      </p:tavLst>
                                    </p:anim>
                                    <p:anim calcmode="lin" valueType="num">
                                      <p:cBhvr>
                                        <p:cTn id="49" dur="1000" fill="hold"/>
                                        <p:tgtEl>
                                          <p:spTgt spid="109"/>
                                        </p:tgtEl>
                                        <p:attrNameLst>
                                          <p:attrName>style.rotation</p:attrName>
                                        </p:attrNameLst>
                                      </p:cBhvr>
                                      <p:tavLst>
                                        <p:tav tm="0">
                                          <p:val>
                                            <p:fltVal val="90"/>
                                          </p:val>
                                        </p:tav>
                                        <p:tav tm="100000">
                                          <p:val>
                                            <p:fltVal val="0"/>
                                          </p:val>
                                        </p:tav>
                                      </p:tavLst>
                                    </p:anim>
                                    <p:animEffect transition="in" filter="fade">
                                      <p:cBhvr>
                                        <p:cTn id="50" dur="1000"/>
                                        <p:tgtEl>
                                          <p:spTgt spid="1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 grpId="0" animBg="1"/>
      <p:bldP spid="134" grpId="0" animBg="1"/>
      <p:bldP spid="135" grpId="0" animBg="1"/>
      <p:bldP spid="107" grpId="0" animBg="1"/>
      <p:bldP spid="108" grpId="0" animBg="1"/>
      <p:bldP spid="10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hteck 15"/>
          <p:cNvSpPr/>
          <p:nvPr/>
        </p:nvSpPr>
        <p:spPr>
          <a:xfrm rot="2822088">
            <a:off x="2227211" y="4056526"/>
            <a:ext cx="2000250" cy="29808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hteck 7"/>
          <p:cNvSpPr/>
          <p:nvPr/>
        </p:nvSpPr>
        <p:spPr>
          <a:xfrm>
            <a:off x="1971674" y="2589945"/>
            <a:ext cx="2000250" cy="29808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Abgerundetes Rechteck 1"/>
          <p:cNvSpPr/>
          <p:nvPr/>
        </p:nvSpPr>
        <p:spPr>
          <a:xfrm>
            <a:off x="3420729" y="4726710"/>
            <a:ext cx="2965784" cy="1574078"/>
          </a:xfrm>
          <a:prstGeom prst="roundRect">
            <a:avLst/>
          </a:prstGeom>
          <a:solidFill>
            <a:srgbClr val="F26E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a:t>Strafgerichtsbarkeit</a:t>
            </a:r>
            <a:endParaRPr lang="de-DE" sz="2400" dirty="0"/>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32</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12" name="Abgerundetes Rechteck 11"/>
          <p:cNvSpPr/>
          <p:nvPr/>
        </p:nvSpPr>
        <p:spPr>
          <a:xfrm>
            <a:off x="182728" y="2563419"/>
            <a:ext cx="2789071" cy="1343586"/>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t>Ordentliche Gerichtsbarkeit </a:t>
            </a:r>
            <a:endParaRPr lang="de-DE" sz="2800" b="1" dirty="0" smtClean="0"/>
          </a:p>
        </p:txBody>
      </p:sp>
      <p:sp>
        <p:nvSpPr>
          <p:cNvPr id="4" name="Abgerundetes Rechteck 3"/>
          <p:cNvSpPr/>
          <p:nvPr/>
        </p:nvSpPr>
        <p:spPr>
          <a:xfrm>
            <a:off x="2971799" y="114301"/>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5" name="Abgerundetes Rechteck 4"/>
          <p:cNvSpPr/>
          <p:nvPr/>
        </p:nvSpPr>
        <p:spPr>
          <a:xfrm>
            <a:off x="2473258" y="744270"/>
            <a:ext cx="6969256" cy="557212"/>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Die ordentliche Gerichtsbarkeit </a:t>
            </a:r>
          </a:p>
        </p:txBody>
      </p:sp>
      <p:sp>
        <p:nvSpPr>
          <p:cNvPr id="13" name="Abgerundetes Rechteck 12"/>
          <p:cNvSpPr/>
          <p:nvPr/>
        </p:nvSpPr>
        <p:spPr>
          <a:xfrm>
            <a:off x="7450940" y="3567255"/>
            <a:ext cx="2986068" cy="1820334"/>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u="sng" dirty="0"/>
              <a:t>f</a:t>
            </a:r>
            <a:r>
              <a:rPr lang="de-DE" u="sng" dirty="0" smtClean="0"/>
              <a:t>reiwillige Gerichtsbarkeit</a:t>
            </a:r>
          </a:p>
          <a:p>
            <a:endParaRPr lang="de-DE" u="sng" dirty="0" smtClean="0"/>
          </a:p>
          <a:p>
            <a:r>
              <a:rPr lang="de-DE" dirty="0" smtClean="0"/>
              <a:t>Nachlass</a:t>
            </a:r>
          </a:p>
          <a:p>
            <a:r>
              <a:rPr lang="de-DE" dirty="0" smtClean="0"/>
              <a:t>Betreuung</a:t>
            </a:r>
          </a:p>
          <a:p>
            <a:r>
              <a:rPr lang="de-DE" dirty="0"/>
              <a:t>Register</a:t>
            </a:r>
            <a:r>
              <a:rPr lang="de-DE" dirty="0" smtClean="0"/>
              <a:t> </a:t>
            </a:r>
          </a:p>
          <a:p>
            <a:r>
              <a:rPr lang="de-DE" dirty="0"/>
              <a:t>Grundbuch</a:t>
            </a:r>
          </a:p>
        </p:txBody>
      </p:sp>
      <p:sp>
        <p:nvSpPr>
          <p:cNvPr id="14" name="Abgerundetes Rechteck 13"/>
          <p:cNvSpPr/>
          <p:nvPr/>
        </p:nvSpPr>
        <p:spPr>
          <a:xfrm>
            <a:off x="7450940" y="1331376"/>
            <a:ext cx="2986068" cy="2097624"/>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u="sng" dirty="0"/>
              <a:t>streitige </a:t>
            </a:r>
            <a:r>
              <a:rPr lang="de-DE" u="sng" dirty="0" smtClean="0"/>
              <a:t>Gerichtsbarkeit</a:t>
            </a:r>
          </a:p>
          <a:p>
            <a:endParaRPr lang="de-DE" u="sng" dirty="0" smtClean="0"/>
          </a:p>
          <a:p>
            <a:r>
              <a:rPr lang="de-DE" dirty="0" smtClean="0"/>
              <a:t>Zivilprozess Insolvenzverfahren Familiensachen Zwangsvollstreckung Mahnsachen</a:t>
            </a:r>
            <a:endParaRPr lang="de-DE" dirty="0"/>
          </a:p>
        </p:txBody>
      </p:sp>
      <p:sp>
        <p:nvSpPr>
          <p:cNvPr id="11" name="Gefaltete Ecke 10"/>
          <p:cNvSpPr/>
          <p:nvPr/>
        </p:nvSpPr>
        <p:spPr>
          <a:xfrm rot="20775200">
            <a:off x="779374" y="4372355"/>
            <a:ext cx="1595776" cy="159317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12 GVG</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7" name="Pfeil nach rechts 6"/>
          <p:cNvSpPr/>
          <p:nvPr/>
        </p:nvSpPr>
        <p:spPr>
          <a:xfrm>
            <a:off x="6124782" y="2137872"/>
            <a:ext cx="1421321" cy="484632"/>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Pfeil nach rechts 14"/>
          <p:cNvSpPr/>
          <p:nvPr/>
        </p:nvSpPr>
        <p:spPr>
          <a:xfrm rot="1869428">
            <a:off x="5966166" y="3117636"/>
            <a:ext cx="1623483" cy="484632"/>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Abgerundetes Rechteck 9"/>
          <p:cNvSpPr/>
          <p:nvPr/>
        </p:nvSpPr>
        <p:spPr>
          <a:xfrm>
            <a:off x="3420729" y="1546404"/>
            <a:ext cx="2965784" cy="1701482"/>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a:t>Zivilgerichtsbarkeit</a:t>
            </a:r>
            <a:endParaRPr lang="de-DE" sz="2400" dirty="0"/>
          </a:p>
        </p:txBody>
      </p:sp>
    </p:spTree>
    <p:extLst>
      <p:ext uri="{BB962C8B-B14F-4D97-AF65-F5344CB8AC3E}">
        <p14:creationId xmlns:p14="http://schemas.microsoft.com/office/powerpoint/2010/main" val="2822410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fltVal val="0"/>
                                          </p:val>
                                        </p:tav>
                                        <p:tav tm="100000">
                                          <p:val>
                                            <p:strVal val="#ppt_w"/>
                                          </p:val>
                                        </p:tav>
                                      </p:tavLst>
                                    </p:anim>
                                    <p:anim calcmode="lin" valueType="num">
                                      <p:cBhvr>
                                        <p:cTn id="8" dur="1000" fill="hold"/>
                                        <p:tgtEl>
                                          <p:spTgt spid="11"/>
                                        </p:tgtEl>
                                        <p:attrNameLst>
                                          <p:attrName>ppt_h</p:attrName>
                                        </p:attrNameLst>
                                      </p:cBhvr>
                                      <p:tavLst>
                                        <p:tav tm="0">
                                          <p:val>
                                            <p:fltVal val="0"/>
                                          </p:val>
                                        </p:tav>
                                        <p:tav tm="100000">
                                          <p:val>
                                            <p:strVal val="#ppt_h"/>
                                          </p:val>
                                        </p:tav>
                                      </p:tavLst>
                                    </p:anim>
                                    <p:anim calcmode="lin" valueType="num">
                                      <p:cBhvr>
                                        <p:cTn id="9" dur="1000" fill="hold"/>
                                        <p:tgtEl>
                                          <p:spTgt spid="11"/>
                                        </p:tgtEl>
                                        <p:attrNameLst>
                                          <p:attrName>style.rotation</p:attrName>
                                        </p:attrNameLst>
                                      </p:cBhvr>
                                      <p:tavLst>
                                        <p:tav tm="0">
                                          <p:val>
                                            <p:fltVal val="90"/>
                                          </p:val>
                                        </p:tav>
                                        <p:tav tm="100000">
                                          <p:val>
                                            <p:fltVal val="0"/>
                                          </p:val>
                                        </p:tav>
                                      </p:tavLst>
                                    </p:anim>
                                    <p:animEffect transition="in" filter="fade">
                                      <p:cBhvr>
                                        <p:cTn id="10"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33</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4" name="Abgerundetes Rechteck 3"/>
          <p:cNvSpPr/>
          <p:nvPr/>
        </p:nvSpPr>
        <p:spPr>
          <a:xfrm>
            <a:off x="2971799" y="114301"/>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grpSp>
        <p:nvGrpSpPr>
          <p:cNvPr id="7" name="Gruppieren 6"/>
          <p:cNvGrpSpPr/>
          <p:nvPr/>
        </p:nvGrpSpPr>
        <p:grpSpPr>
          <a:xfrm>
            <a:off x="800100" y="864975"/>
            <a:ext cx="9780420" cy="3078375"/>
            <a:chOff x="914400" y="1750800"/>
            <a:chExt cx="9780420" cy="3078375"/>
          </a:xfrm>
        </p:grpSpPr>
        <p:sp>
          <p:nvSpPr>
            <p:cNvPr id="2" name="Abgerundetes Rechteck 1"/>
            <p:cNvSpPr/>
            <p:nvPr/>
          </p:nvSpPr>
          <p:spPr>
            <a:xfrm>
              <a:off x="1725316" y="2133326"/>
              <a:ext cx="8969504" cy="2695849"/>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Die ordentliche Gerichtsbarkeit gliedert sich dabei in die </a:t>
              </a:r>
              <a:r>
                <a:rPr lang="de-DE" sz="2000" b="1" dirty="0">
                  <a:effectLst>
                    <a:outerShdw blurRad="38100" dist="38100" dir="2700000" algn="tl">
                      <a:srgbClr val="000000">
                        <a:alpha val="43137"/>
                      </a:srgbClr>
                    </a:outerShdw>
                  </a:effectLst>
                </a:rPr>
                <a:t>Zivilgerichtsbarkeit</a:t>
              </a:r>
              <a:r>
                <a:rPr lang="de-DE" sz="2000" dirty="0"/>
                <a:t> und die </a:t>
              </a:r>
              <a:r>
                <a:rPr lang="de-DE" sz="2000" b="1" dirty="0">
                  <a:effectLst>
                    <a:outerShdw blurRad="38100" dist="38100" dir="2700000" algn="tl">
                      <a:srgbClr val="000000">
                        <a:alpha val="43137"/>
                      </a:srgbClr>
                    </a:outerShdw>
                  </a:effectLst>
                </a:rPr>
                <a:t>Strafgerichtsbarkeit</a:t>
              </a:r>
              <a:r>
                <a:rPr lang="de-DE" sz="2000" dirty="0"/>
                <a:t>. Die Zivilgerichtsbarkeit gliedert sich wiederum in </a:t>
              </a:r>
            </a:p>
            <a:p>
              <a:r>
                <a:rPr lang="de-DE" sz="2000" dirty="0"/>
                <a:t>die </a:t>
              </a:r>
              <a:r>
                <a:rPr lang="de-DE" sz="2000" b="1" u="sng" dirty="0"/>
                <a:t>streitige Gerichtsbarkeit </a:t>
              </a:r>
              <a:r>
                <a:rPr lang="de-DE" sz="2000" dirty="0"/>
                <a:t>und in die </a:t>
              </a:r>
              <a:r>
                <a:rPr lang="de-DE" sz="2000" b="1" u="sng" dirty="0"/>
                <a:t>freiwillige Gerichtsbarkeit</a:t>
              </a:r>
              <a:r>
                <a:rPr lang="de-DE" sz="2000" dirty="0"/>
                <a:t>. Neben der ordentlichen Gerichtsbarkeit existiert die besondere Gerichtsbarkeit/Fachgerichtsbarkeit. Hierzu gehören: die Sozialgerichtsbarkeit, die Arbeitsgerichtsbarkeit, die Finanzgerichtsbarkeit, die Verwaltungsgerichtsbarkeit und die </a:t>
              </a:r>
              <a:r>
                <a:rPr lang="de-DE" sz="2000" dirty="0" smtClean="0"/>
                <a:t>Verfassungsgerichtsbarkeit. </a:t>
              </a:r>
              <a:endParaRPr lang="de-DE" sz="2000" dirty="0"/>
            </a:p>
          </p:txBody>
        </p:sp>
        <p:sp>
          <p:nvSpPr>
            <p:cNvPr id="5" name="Abgerundetes Rechteck 4"/>
            <p:cNvSpPr/>
            <p:nvPr/>
          </p:nvSpPr>
          <p:spPr>
            <a:xfrm>
              <a:off x="914400" y="1750800"/>
              <a:ext cx="5457825" cy="557212"/>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ordentliche Gerichtbarkeit </a:t>
              </a:r>
              <a:endParaRPr lang="de-DE" sz="2400"/>
            </a:p>
          </p:txBody>
        </p:sp>
      </p:grpSp>
      <p:grpSp>
        <p:nvGrpSpPr>
          <p:cNvPr id="10" name="Gruppieren 9"/>
          <p:cNvGrpSpPr/>
          <p:nvPr/>
        </p:nvGrpSpPr>
        <p:grpSpPr>
          <a:xfrm>
            <a:off x="800100" y="4325876"/>
            <a:ext cx="9780420" cy="1531999"/>
            <a:chOff x="1411416" y="2312901"/>
            <a:chExt cx="9780420" cy="1531999"/>
          </a:xfrm>
        </p:grpSpPr>
        <p:grpSp>
          <p:nvGrpSpPr>
            <p:cNvPr id="11" name="Gruppieren 10"/>
            <p:cNvGrpSpPr/>
            <p:nvPr/>
          </p:nvGrpSpPr>
          <p:grpSpPr>
            <a:xfrm>
              <a:off x="1411416" y="2312901"/>
              <a:ext cx="9780420" cy="1531999"/>
              <a:chOff x="914400" y="1750800"/>
              <a:chExt cx="9780420" cy="2100372"/>
            </a:xfrm>
          </p:grpSpPr>
          <p:sp>
            <p:nvSpPr>
              <p:cNvPr id="14" name="Abgerundetes Rechteck 13"/>
              <p:cNvSpPr/>
              <p:nvPr/>
            </p:nvSpPr>
            <p:spPr>
              <a:xfrm>
                <a:off x="1796754" y="2233340"/>
                <a:ext cx="8898066" cy="161783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400" dirty="0"/>
              </a:p>
            </p:txBody>
          </p:sp>
          <p:sp>
            <p:nvSpPr>
              <p:cNvPr id="15" name="Abgerundetes Rechteck 14"/>
              <p:cNvSpPr/>
              <p:nvPr/>
            </p:nvSpPr>
            <p:spPr>
              <a:xfrm>
                <a:off x="914400" y="1750800"/>
                <a:ext cx="5457825" cy="690024"/>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Streitige Gerichtsbarkeit </a:t>
                </a:r>
                <a:endParaRPr lang="de-DE" sz="2400" dirty="0"/>
              </a:p>
            </p:txBody>
          </p:sp>
        </p:grpSp>
        <p:sp>
          <p:nvSpPr>
            <p:cNvPr id="13" name="Rechteck 12"/>
            <p:cNvSpPr/>
            <p:nvPr/>
          </p:nvSpPr>
          <p:spPr>
            <a:xfrm>
              <a:off x="2411541" y="2918500"/>
              <a:ext cx="8672513" cy="707886"/>
            </a:xfrm>
            <a:prstGeom prst="rect">
              <a:avLst/>
            </a:prstGeom>
          </p:spPr>
          <p:txBody>
            <a:bodyPr wrap="square">
              <a:spAutoFit/>
            </a:bodyPr>
            <a:lstStyle/>
            <a:p>
              <a:r>
                <a:rPr lang="de-DE" sz="2000" dirty="0">
                  <a:solidFill>
                    <a:schemeClr val="bg1"/>
                  </a:solidFill>
                </a:rPr>
                <a:t>Vor die streitige Zivilgerichtsbarkeit gehören demnach also alle bürgerlichen Rechtsstreitigkeiten unter Einbeziehung der Zwangsvollstreckung.</a:t>
              </a:r>
            </a:p>
          </p:txBody>
        </p:sp>
      </p:grpSp>
      <p:sp>
        <p:nvSpPr>
          <p:cNvPr id="16" name="Gefaltete Ecke 15"/>
          <p:cNvSpPr/>
          <p:nvPr/>
        </p:nvSpPr>
        <p:spPr>
          <a:xfrm>
            <a:off x="10031778" y="4560850"/>
            <a:ext cx="1431096" cy="137338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ZPO +</a:t>
            </a: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GVG</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7" name="Gefaltete Ecke 16"/>
          <p:cNvSpPr/>
          <p:nvPr/>
        </p:nvSpPr>
        <p:spPr>
          <a:xfrm rot="20956890">
            <a:off x="261347" y="4917188"/>
            <a:ext cx="1431096" cy="1373387"/>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Bürger klagt gegen Bürger</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217367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p:cTn id="7" dur="1000" fill="hold"/>
                                        <p:tgtEl>
                                          <p:spTgt spid="16"/>
                                        </p:tgtEl>
                                        <p:attrNameLst>
                                          <p:attrName>ppt_w</p:attrName>
                                        </p:attrNameLst>
                                      </p:cBhvr>
                                      <p:tavLst>
                                        <p:tav tm="0">
                                          <p:val>
                                            <p:fltVal val="0"/>
                                          </p:val>
                                        </p:tav>
                                        <p:tav tm="100000">
                                          <p:val>
                                            <p:strVal val="#ppt_w"/>
                                          </p:val>
                                        </p:tav>
                                      </p:tavLst>
                                    </p:anim>
                                    <p:anim calcmode="lin" valueType="num">
                                      <p:cBhvr>
                                        <p:cTn id="8" dur="1000" fill="hold"/>
                                        <p:tgtEl>
                                          <p:spTgt spid="16"/>
                                        </p:tgtEl>
                                        <p:attrNameLst>
                                          <p:attrName>ppt_h</p:attrName>
                                        </p:attrNameLst>
                                      </p:cBhvr>
                                      <p:tavLst>
                                        <p:tav tm="0">
                                          <p:val>
                                            <p:fltVal val="0"/>
                                          </p:val>
                                        </p:tav>
                                        <p:tav tm="100000">
                                          <p:val>
                                            <p:strVal val="#ppt_h"/>
                                          </p:val>
                                        </p:tav>
                                      </p:tavLst>
                                    </p:anim>
                                    <p:anim calcmode="lin" valueType="num">
                                      <p:cBhvr>
                                        <p:cTn id="9" dur="1000" fill="hold"/>
                                        <p:tgtEl>
                                          <p:spTgt spid="16"/>
                                        </p:tgtEl>
                                        <p:attrNameLst>
                                          <p:attrName>style.rotation</p:attrName>
                                        </p:attrNameLst>
                                      </p:cBhvr>
                                      <p:tavLst>
                                        <p:tav tm="0">
                                          <p:val>
                                            <p:fltVal val="90"/>
                                          </p:val>
                                        </p:tav>
                                        <p:tav tm="100000">
                                          <p:val>
                                            <p:fltVal val="0"/>
                                          </p:val>
                                        </p:tav>
                                      </p:tavLst>
                                    </p:anim>
                                    <p:animEffect transition="in" filter="fade">
                                      <p:cBhvr>
                                        <p:cTn id="10" dur="1000"/>
                                        <p:tgtEl>
                                          <p:spTgt spid="16"/>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anim calcmode="lin" valueType="num">
                                      <p:cBhvr>
                                        <p:cTn id="15" dur="1000" fill="hold"/>
                                        <p:tgtEl>
                                          <p:spTgt spid="17"/>
                                        </p:tgtEl>
                                        <p:attrNameLst>
                                          <p:attrName>ppt_w</p:attrName>
                                        </p:attrNameLst>
                                      </p:cBhvr>
                                      <p:tavLst>
                                        <p:tav tm="0">
                                          <p:val>
                                            <p:fltVal val="0"/>
                                          </p:val>
                                        </p:tav>
                                        <p:tav tm="100000">
                                          <p:val>
                                            <p:strVal val="#ppt_w"/>
                                          </p:val>
                                        </p:tav>
                                      </p:tavLst>
                                    </p:anim>
                                    <p:anim calcmode="lin" valueType="num">
                                      <p:cBhvr>
                                        <p:cTn id="16" dur="1000" fill="hold"/>
                                        <p:tgtEl>
                                          <p:spTgt spid="17"/>
                                        </p:tgtEl>
                                        <p:attrNameLst>
                                          <p:attrName>ppt_h</p:attrName>
                                        </p:attrNameLst>
                                      </p:cBhvr>
                                      <p:tavLst>
                                        <p:tav tm="0">
                                          <p:val>
                                            <p:fltVal val="0"/>
                                          </p:val>
                                        </p:tav>
                                        <p:tav tm="100000">
                                          <p:val>
                                            <p:strVal val="#ppt_h"/>
                                          </p:val>
                                        </p:tav>
                                      </p:tavLst>
                                    </p:anim>
                                    <p:anim calcmode="lin" valueType="num">
                                      <p:cBhvr>
                                        <p:cTn id="17" dur="1000" fill="hold"/>
                                        <p:tgtEl>
                                          <p:spTgt spid="17"/>
                                        </p:tgtEl>
                                        <p:attrNameLst>
                                          <p:attrName>style.rotation</p:attrName>
                                        </p:attrNameLst>
                                      </p:cBhvr>
                                      <p:tavLst>
                                        <p:tav tm="0">
                                          <p:val>
                                            <p:fltVal val="90"/>
                                          </p:val>
                                        </p:tav>
                                        <p:tav tm="100000">
                                          <p:val>
                                            <p:fltVal val="0"/>
                                          </p:val>
                                        </p:tav>
                                      </p:tavLst>
                                    </p:anim>
                                    <p:animEffect transition="in" filter="fade">
                                      <p:cBhvr>
                                        <p:cTn id="18"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34</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4" name="Abgerundetes Rechteck 3"/>
          <p:cNvSpPr/>
          <p:nvPr/>
        </p:nvSpPr>
        <p:spPr>
          <a:xfrm>
            <a:off x="2971799" y="114301"/>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grpSp>
        <p:nvGrpSpPr>
          <p:cNvPr id="19" name="Gruppieren 18"/>
          <p:cNvGrpSpPr/>
          <p:nvPr/>
        </p:nvGrpSpPr>
        <p:grpSpPr>
          <a:xfrm>
            <a:off x="1373897" y="1755688"/>
            <a:ext cx="8786813" cy="3602125"/>
            <a:chOff x="1411416" y="984163"/>
            <a:chExt cx="8786813" cy="3602125"/>
          </a:xfrm>
        </p:grpSpPr>
        <p:grpSp>
          <p:nvGrpSpPr>
            <p:cNvPr id="7" name="Gruppieren 6"/>
            <p:cNvGrpSpPr/>
            <p:nvPr/>
          </p:nvGrpSpPr>
          <p:grpSpPr>
            <a:xfrm>
              <a:off x="1411416" y="984163"/>
              <a:ext cx="8786813" cy="3602125"/>
              <a:chOff x="914400" y="1750800"/>
              <a:chExt cx="8786813" cy="4938518"/>
            </a:xfrm>
          </p:grpSpPr>
          <p:sp>
            <p:nvSpPr>
              <p:cNvPr id="2" name="Abgerundetes Rechteck 1"/>
              <p:cNvSpPr/>
              <p:nvPr/>
            </p:nvSpPr>
            <p:spPr>
              <a:xfrm>
                <a:off x="1796754" y="2233340"/>
                <a:ext cx="7904459" cy="4455978"/>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400" dirty="0"/>
              </a:p>
            </p:txBody>
          </p:sp>
          <p:sp>
            <p:nvSpPr>
              <p:cNvPr id="5" name="Abgerundetes Rechteck 4"/>
              <p:cNvSpPr/>
              <p:nvPr/>
            </p:nvSpPr>
            <p:spPr>
              <a:xfrm>
                <a:off x="914400" y="1750800"/>
                <a:ext cx="5457825" cy="557212"/>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Freiwillige Gerichtsbarkeit </a:t>
                </a:r>
                <a:endParaRPr lang="de-DE" sz="2400" dirty="0"/>
              </a:p>
            </p:txBody>
          </p:sp>
        </p:grpSp>
        <p:sp>
          <p:nvSpPr>
            <p:cNvPr id="18" name="Rechteck 17"/>
            <p:cNvSpPr/>
            <p:nvPr/>
          </p:nvSpPr>
          <p:spPr>
            <a:xfrm>
              <a:off x="2971799" y="1426312"/>
              <a:ext cx="6096000" cy="3046988"/>
            </a:xfrm>
            <a:prstGeom prst="rect">
              <a:avLst/>
            </a:prstGeom>
          </p:spPr>
          <p:txBody>
            <a:bodyPr>
              <a:spAutoFit/>
            </a:bodyPr>
            <a:lstStyle/>
            <a:p>
              <a:r>
                <a:rPr lang="de-DE" sz="2400" dirty="0">
                  <a:solidFill>
                    <a:schemeClr val="bg1"/>
                  </a:solidFill>
                </a:rPr>
                <a:t>Sie steht im Gegensatz zur streitigen Gerichtsbarkeit und ist ein staatlich geregeltes Verfahren für bestimmte, meist privatrechtliche, Angelegenheiten.</a:t>
              </a:r>
            </a:p>
            <a:p>
              <a:r>
                <a:rPr lang="de-DE" sz="2400" dirty="0">
                  <a:solidFill>
                    <a:schemeClr val="bg1"/>
                  </a:solidFill>
                </a:rPr>
                <a:t>Das grundlegende Verfahrensgesetz ist das Gesetz über das Verfahren in Familiensachen und in Angelegenheiten der freiwilligen </a:t>
              </a:r>
              <a:r>
                <a:rPr lang="de-DE" sz="2400" dirty="0" smtClean="0">
                  <a:solidFill>
                    <a:schemeClr val="bg1"/>
                  </a:solidFill>
                </a:rPr>
                <a:t>Gerichtsbarkeit.</a:t>
              </a:r>
              <a:endParaRPr lang="de-DE" sz="2400" dirty="0">
                <a:solidFill>
                  <a:schemeClr val="bg1"/>
                </a:solidFill>
              </a:endParaRPr>
            </a:p>
          </p:txBody>
        </p:sp>
      </p:grpSp>
      <p:sp>
        <p:nvSpPr>
          <p:cNvPr id="20" name="Gefaltete Ecke 19"/>
          <p:cNvSpPr/>
          <p:nvPr/>
        </p:nvSpPr>
        <p:spPr>
          <a:xfrm rot="21232012">
            <a:off x="8992761" y="4381816"/>
            <a:ext cx="1431096" cy="137338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FamFG</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Gefaltete Ecke 10"/>
          <p:cNvSpPr/>
          <p:nvPr/>
        </p:nvSpPr>
        <p:spPr>
          <a:xfrm>
            <a:off x="589066" y="4690252"/>
            <a:ext cx="1727960" cy="1588885"/>
          </a:xfrm>
          <a:prstGeom prst="foldedCorner">
            <a:avLst/>
          </a:prstGeom>
          <a:solidFill>
            <a:schemeClr val="accent2">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Bürger möchte eine gerichtliche Handlung</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454449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p:cTn id="7" dur="1000" fill="hold"/>
                                        <p:tgtEl>
                                          <p:spTgt spid="20"/>
                                        </p:tgtEl>
                                        <p:attrNameLst>
                                          <p:attrName>ppt_w</p:attrName>
                                        </p:attrNameLst>
                                      </p:cBhvr>
                                      <p:tavLst>
                                        <p:tav tm="0">
                                          <p:val>
                                            <p:fltVal val="0"/>
                                          </p:val>
                                        </p:tav>
                                        <p:tav tm="100000">
                                          <p:val>
                                            <p:strVal val="#ppt_w"/>
                                          </p:val>
                                        </p:tav>
                                      </p:tavLst>
                                    </p:anim>
                                    <p:anim calcmode="lin" valueType="num">
                                      <p:cBhvr>
                                        <p:cTn id="8" dur="1000" fill="hold"/>
                                        <p:tgtEl>
                                          <p:spTgt spid="20"/>
                                        </p:tgtEl>
                                        <p:attrNameLst>
                                          <p:attrName>ppt_h</p:attrName>
                                        </p:attrNameLst>
                                      </p:cBhvr>
                                      <p:tavLst>
                                        <p:tav tm="0">
                                          <p:val>
                                            <p:fltVal val="0"/>
                                          </p:val>
                                        </p:tav>
                                        <p:tav tm="100000">
                                          <p:val>
                                            <p:strVal val="#ppt_h"/>
                                          </p:val>
                                        </p:tav>
                                      </p:tavLst>
                                    </p:anim>
                                    <p:anim calcmode="lin" valueType="num">
                                      <p:cBhvr>
                                        <p:cTn id="9" dur="1000" fill="hold"/>
                                        <p:tgtEl>
                                          <p:spTgt spid="20"/>
                                        </p:tgtEl>
                                        <p:attrNameLst>
                                          <p:attrName>style.rotation</p:attrName>
                                        </p:attrNameLst>
                                      </p:cBhvr>
                                      <p:tavLst>
                                        <p:tav tm="0">
                                          <p:val>
                                            <p:fltVal val="90"/>
                                          </p:val>
                                        </p:tav>
                                        <p:tav tm="100000">
                                          <p:val>
                                            <p:fltVal val="0"/>
                                          </p:val>
                                        </p:tav>
                                      </p:tavLst>
                                    </p:anim>
                                    <p:animEffect transition="in" filter="fade">
                                      <p:cBhvr>
                                        <p:cTn id="10" dur="1000"/>
                                        <p:tgtEl>
                                          <p:spTgt spid="20"/>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p:cTn id="15" dur="1000" fill="hold"/>
                                        <p:tgtEl>
                                          <p:spTgt spid="11"/>
                                        </p:tgtEl>
                                        <p:attrNameLst>
                                          <p:attrName>ppt_w</p:attrName>
                                        </p:attrNameLst>
                                      </p:cBhvr>
                                      <p:tavLst>
                                        <p:tav tm="0">
                                          <p:val>
                                            <p:fltVal val="0"/>
                                          </p:val>
                                        </p:tav>
                                        <p:tav tm="100000">
                                          <p:val>
                                            <p:strVal val="#ppt_w"/>
                                          </p:val>
                                        </p:tav>
                                      </p:tavLst>
                                    </p:anim>
                                    <p:anim calcmode="lin" valueType="num">
                                      <p:cBhvr>
                                        <p:cTn id="16" dur="1000" fill="hold"/>
                                        <p:tgtEl>
                                          <p:spTgt spid="11"/>
                                        </p:tgtEl>
                                        <p:attrNameLst>
                                          <p:attrName>ppt_h</p:attrName>
                                        </p:attrNameLst>
                                      </p:cBhvr>
                                      <p:tavLst>
                                        <p:tav tm="0">
                                          <p:val>
                                            <p:fltVal val="0"/>
                                          </p:val>
                                        </p:tav>
                                        <p:tav tm="100000">
                                          <p:val>
                                            <p:strVal val="#ppt_h"/>
                                          </p:val>
                                        </p:tav>
                                      </p:tavLst>
                                    </p:anim>
                                    <p:anim calcmode="lin" valueType="num">
                                      <p:cBhvr>
                                        <p:cTn id="17" dur="1000" fill="hold"/>
                                        <p:tgtEl>
                                          <p:spTgt spid="11"/>
                                        </p:tgtEl>
                                        <p:attrNameLst>
                                          <p:attrName>style.rotation</p:attrName>
                                        </p:attrNameLst>
                                      </p:cBhvr>
                                      <p:tavLst>
                                        <p:tav tm="0">
                                          <p:val>
                                            <p:fltVal val="90"/>
                                          </p:val>
                                        </p:tav>
                                        <p:tav tm="100000">
                                          <p:val>
                                            <p:fltVal val="0"/>
                                          </p:val>
                                        </p:tav>
                                      </p:tavLst>
                                    </p:anim>
                                    <p:animEffect transition="in" filter="fade">
                                      <p:cBhvr>
                                        <p:cTn id="18"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35</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4" name="Abgerundetes Rechteck 3"/>
          <p:cNvSpPr/>
          <p:nvPr/>
        </p:nvSpPr>
        <p:spPr>
          <a:xfrm>
            <a:off x="2971799" y="114301"/>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2" name="Abgerundetes Rechteck 1"/>
          <p:cNvSpPr/>
          <p:nvPr/>
        </p:nvSpPr>
        <p:spPr>
          <a:xfrm>
            <a:off x="2103682" y="931946"/>
            <a:ext cx="7708407" cy="5629276"/>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r>
              <a:rPr lang="de-DE" sz="2000" dirty="0" smtClean="0"/>
              <a:t>Nachlasssachen</a:t>
            </a:r>
            <a:r>
              <a:rPr lang="de-DE" sz="2000" dirty="0"/>
              <a:t>, z.B. die Eröffnung von Testamenten und Erbverträgen, die Entgegennahme von Erklärungen, die die Erbschaft betreffen, die Ausschlagung, die Erteilung und Einziehung des Erbscheins, die Sicherung des Nachlasses, die Anfechtung eines Testaments oder Erbvertrages.</a:t>
            </a:r>
          </a:p>
          <a:p>
            <a:pPr marL="342900" indent="-342900">
              <a:buFont typeface="Arial" panose="020B0604020202020204" pitchFamily="34" charset="0"/>
              <a:buChar char="•"/>
            </a:pPr>
            <a:r>
              <a:rPr lang="de-DE" sz="2000" dirty="0" smtClean="0"/>
              <a:t>Vormundschaftssachen </a:t>
            </a:r>
            <a:r>
              <a:rPr lang="de-DE" sz="2000" dirty="0"/>
              <a:t>und Betreuungssachen, z.B. Anordnung und Überwachung von Vormundschaften, Betreuungen und </a:t>
            </a:r>
            <a:r>
              <a:rPr lang="de-DE" sz="2000" dirty="0" err="1"/>
              <a:t>Pflegschaften</a:t>
            </a:r>
            <a:r>
              <a:rPr lang="de-DE" sz="2000" dirty="0"/>
              <a:t>, Genehmigung wichtiger Rechtsgeschäfte, die der Betreuer für den Betreuten tätigt.</a:t>
            </a:r>
          </a:p>
          <a:p>
            <a:pPr marL="342900" indent="-342900">
              <a:buFont typeface="Arial" panose="020B0604020202020204" pitchFamily="34" charset="0"/>
              <a:buChar char="•"/>
            </a:pPr>
            <a:r>
              <a:rPr lang="de-DE" sz="2000" dirty="0" smtClean="0"/>
              <a:t>Familiensachen</a:t>
            </a:r>
            <a:r>
              <a:rPr lang="de-DE" sz="2000" dirty="0"/>
              <a:t>, z.B. Ehe,- </a:t>
            </a:r>
            <a:r>
              <a:rPr lang="de-DE" sz="2000" dirty="0" err="1"/>
              <a:t>Kindschafts</a:t>
            </a:r>
            <a:r>
              <a:rPr lang="de-DE" sz="2000" dirty="0"/>
              <a:t>-, Abstammungs-, Adoptions-, Unterhalts-, Gewaltschutz-, </a:t>
            </a:r>
            <a:r>
              <a:rPr lang="de-DE" sz="2000" dirty="0" err="1"/>
              <a:t>Ehewohnungs</a:t>
            </a:r>
            <a:r>
              <a:rPr lang="de-DE" sz="2000" dirty="0"/>
              <a:t> – und Haushalts-, Güterrechts-, Partnerschafts- und sonstige Familiensachen</a:t>
            </a:r>
          </a:p>
          <a:p>
            <a:pPr marL="342900" indent="-342900">
              <a:buFont typeface="Arial" panose="020B0604020202020204" pitchFamily="34" charset="0"/>
              <a:buChar char="•"/>
            </a:pPr>
            <a:r>
              <a:rPr lang="de-DE" sz="2000" dirty="0" smtClean="0"/>
              <a:t>Unterbringungssachen</a:t>
            </a:r>
            <a:r>
              <a:rPr lang="de-DE" sz="2000" dirty="0"/>
              <a:t>, insbesondere Unterbringung psychisch Kranker gem. Ländergesetzen.</a:t>
            </a:r>
          </a:p>
        </p:txBody>
      </p:sp>
      <p:sp>
        <p:nvSpPr>
          <p:cNvPr id="5" name="Abgerundetes Rechteck 4"/>
          <p:cNvSpPr/>
          <p:nvPr/>
        </p:nvSpPr>
        <p:spPr>
          <a:xfrm>
            <a:off x="457199" y="899019"/>
            <a:ext cx="9394977" cy="40642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wichtigsten Gegenstände der Freiwilligen Gerichtsbarkeit sind u.a.: </a:t>
            </a:r>
            <a:endParaRPr lang="de-DE" sz="2400" dirty="0"/>
          </a:p>
        </p:txBody>
      </p:sp>
      <p:sp>
        <p:nvSpPr>
          <p:cNvPr id="20" name="Gefaltete Ecke 19"/>
          <p:cNvSpPr/>
          <p:nvPr/>
        </p:nvSpPr>
        <p:spPr>
          <a:xfrm rot="21232012">
            <a:off x="10267499" y="4509888"/>
            <a:ext cx="1431096" cy="137338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FamFG</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244631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p:cTn id="7" dur="1000" fill="hold"/>
                                        <p:tgtEl>
                                          <p:spTgt spid="20"/>
                                        </p:tgtEl>
                                        <p:attrNameLst>
                                          <p:attrName>ppt_w</p:attrName>
                                        </p:attrNameLst>
                                      </p:cBhvr>
                                      <p:tavLst>
                                        <p:tav tm="0">
                                          <p:val>
                                            <p:fltVal val="0"/>
                                          </p:val>
                                        </p:tav>
                                        <p:tav tm="100000">
                                          <p:val>
                                            <p:strVal val="#ppt_w"/>
                                          </p:val>
                                        </p:tav>
                                      </p:tavLst>
                                    </p:anim>
                                    <p:anim calcmode="lin" valueType="num">
                                      <p:cBhvr>
                                        <p:cTn id="8" dur="1000" fill="hold"/>
                                        <p:tgtEl>
                                          <p:spTgt spid="20"/>
                                        </p:tgtEl>
                                        <p:attrNameLst>
                                          <p:attrName>ppt_h</p:attrName>
                                        </p:attrNameLst>
                                      </p:cBhvr>
                                      <p:tavLst>
                                        <p:tav tm="0">
                                          <p:val>
                                            <p:fltVal val="0"/>
                                          </p:val>
                                        </p:tav>
                                        <p:tav tm="100000">
                                          <p:val>
                                            <p:strVal val="#ppt_h"/>
                                          </p:val>
                                        </p:tav>
                                      </p:tavLst>
                                    </p:anim>
                                    <p:anim calcmode="lin" valueType="num">
                                      <p:cBhvr>
                                        <p:cTn id="9" dur="1000" fill="hold"/>
                                        <p:tgtEl>
                                          <p:spTgt spid="20"/>
                                        </p:tgtEl>
                                        <p:attrNameLst>
                                          <p:attrName>style.rotation</p:attrName>
                                        </p:attrNameLst>
                                      </p:cBhvr>
                                      <p:tavLst>
                                        <p:tav tm="0">
                                          <p:val>
                                            <p:fltVal val="90"/>
                                          </p:val>
                                        </p:tav>
                                        <p:tav tm="100000">
                                          <p:val>
                                            <p:fltVal val="0"/>
                                          </p:val>
                                        </p:tav>
                                      </p:tavLst>
                                    </p:anim>
                                    <p:animEffect transition="in" filter="fade">
                                      <p:cBhvr>
                                        <p:cTn id="10" dur="1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36</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4" name="Abgerundetes Rechteck 3"/>
          <p:cNvSpPr/>
          <p:nvPr/>
        </p:nvSpPr>
        <p:spPr>
          <a:xfrm>
            <a:off x="2971799" y="114301"/>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2" name="Abgerundetes Rechteck 1"/>
          <p:cNvSpPr/>
          <p:nvPr/>
        </p:nvSpPr>
        <p:spPr>
          <a:xfrm>
            <a:off x="2103682" y="931946"/>
            <a:ext cx="7708407" cy="4483017"/>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000" dirty="0"/>
          </a:p>
          <a:p>
            <a:pPr marL="342900" indent="-342900">
              <a:buFont typeface="Arial" panose="020B0604020202020204" pitchFamily="34" charset="0"/>
              <a:buChar char="•"/>
            </a:pPr>
            <a:r>
              <a:rPr lang="de-DE" sz="2000" dirty="0"/>
              <a:t>Registersachen, z.B. Eintragungen in das Handelsregister, wie z.B. Neueintragung einer Firma, Eintragung/Wechsel des Geschäftsführers oder des Prokuristen, Eintragungen in das Vereinsregister, Güterrechtsregister, Genossenschaftsregister, Partnerschaftsregister. </a:t>
            </a:r>
          </a:p>
          <a:p>
            <a:pPr marL="342900" indent="-342900">
              <a:buFont typeface="Arial" panose="020B0604020202020204" pitchFamily="34" charset="0"/>
              <a:buChar char="•"/>
            </a:pPr>
            <a:r>
              <a:rPr lang="de-DE" sz="2000" dirty="0" smtClean="0"/>
              <a:t>Wohnungseigentumssachen </a:t>
            </a:r>
            <a:r>
              <a:rPr lang="de-DE" sz="2000" dirty="0"/>
              <a:t>nach dem WEG </a:t>
            </a:r>
          </a:p>
          <a:p>
            <a:pPr marL="342900" indent="-342900">
              <a:buFont typeface="Arial" panose="020B0604020202020204" pitchFamily="34" charset="0"/>
              <a:buChar char="•"/>
            </a:pPr>
            <a:r>
              <a:rPr lang="de-DE" sz="2000" dirty="0" smtClean="0"/>
              <a:t>Grundbuchsachen</a:t>
            </a:r>
            <a:r>
              <a:rPr lang="de-DE" sz="2000" dirty="0"/>
              <a:t>, beim Grundbuchamt erfolgen die Eintragungen in das Grundbuch, z.B. Eintragung eines neuen Eigentümers, Eintragung von Hypotheken und Grundschulden. </a:t>
            </a:r>
          </a:p>
        </p:txBody>
      </p:sp>
      <p:sp>
        <p:nvSpPr>
          <p:cNvPr id="5" name="Abgerundetes Rechteck 4"/>
          <p:cNvSpPr/>
          <p:nvPr/>
        </p:nvSpPr>
        <p:spPr>
          <a:xfrm>
            <a:off x="457199" y="899019"/>
            <a:ext cx="9394977" cy="40642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wichtigsten Gegenstände der Freiwilligen Gerichtsbarkeit sind u.a.: </a:t>
            </a:r>
            <a:endParaRPr lang="de-DE" sz="2400" dirty="0"/>
          </a:p>
        </p:txBody>
      </p:sp>
      <p:sp>
        <p:nvSpPr>
          <p:cNvPr id="20" name="Gefaltete Ecke 19"/>
          <p:cNvSpPr/>
          <p:nvPr/>
        </p:nvSpPr>
        <p:spPr>
          <a:xfrm rot="21232012">
            <a:off x="10267499" y="4509888"/>
            <a:ext cx="1431096" cy="137338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FamFG</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028568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p:cTn id="7" dur="1000" fill="hold"/>
                                        <p:tgtEl>
                                          <p:spTgt spid="20"/>
                                        </p:tgtEl>
                                        <p:attrNameLst>
                                          <p:attrName>ppt_w</p:attrName>
                                        </p:attrNameLst>
                                      </p:cBhvr>
                                      <p:tavLst>
                                        <p:tav tm="0">
                                          <p:val>
                                            <p:fltVal val="0"/>
                                          </p:val>
                                        </p:tav>
                                        <p:tav tm="100000">
                                          <p:val>
                                            <p:strVal val="#ppt_w"/>
                                          </p:val>
                                        </p:tav>
                                      </p:tavLst>
                                    </p:anim>
                                    <p:anim calcmode="lin" valueType="num">
                                      <p:cBhvr>
                                        <p:cTn id="8" dur="1000" fill="hold"/>
                                        <p:tgtEl>
                                          <p:spTgt spid="20"/>
                                        </p:tgtEl>
                                        <p:attrNameLst>
                                          <p:attrName>ppt_h</p:attrName>
                                        </p:attrNameLst>
                                      </p:cBhvr>
                                      <p:tavLst>
                                        <p:tav tm="0">
                                          <p:val>
                                            <p:fltVal val="0"/>
                                          </p:val>
                                        </p:tav>
                                        <p:tav tm="100000">
                                          <p:val>
                                            <p:strVal val="#ppt_h"/>
                                          </p:val>
                                        </p:tav>
                                      </p:tavLst>
                                    </p:anim>
                                    <p:anim calcmode="lin" valueType="num">
                                      <p:cBhvr>
                                        <p:cTn id="9" dur="1000" fill="hold"/>
                                        <p:tgtEl>
                                          <p:spTgt spid="20"/>
                                        </p:tgtEl>
                                        <p:attrNameLst>
                                          <p:attrName>style.rotation</p:attrName>
                                        </p:attrNameLst>
                                      </p:cBhvr>
                                      <p:tavLst>
                                        <p:tav tm="0">
                                          <p:val>
                                            <p:fltVal val="90"/>
                                          </p:val>
                                        </p:tav>
                                        <p:tav tm="100000">
                                          <p:val>
                                            <p:fltVal val="0"/>
                                          </p:val>
                                        </p:tav>
                                      </p:tavLst>
                                    </p:anim>
                                    <p:animEffect transition="in" filter="fade">
                                      <p:cBhvr>
                                        <p:cTn id="10" dur="1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37</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4" name="Abgerundetes Rechteck 3"/>
          <p:cNvSpPr/>
          <p:nvPr/>
        </p:nvSpPr>
        <p:spPr>
          <a:xfrm>
            <a:off x="2971799" y="114301"/>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2" name="Abgerundetes Rechteck 1"/>
          <p:cNvSpPr/>
          <p:nvPr/>
        </p:nvSpPr>
        <p:spPr>
          <a:xfrm>
            <a:off x="2103682" y="931946"/>
            <a:ext cx="7708407" cy="5023848"/>
          </a:xfrm>
          <a:prstGeom prst="roundRect">
            <a:avLst/>
          </a:prstGeom>
          <a:solidFill>
            <a:srgbClr val="F26E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400" dirty="0"/>
          </a:p>
          <a:p>
            <a:r>
              <a:rPr lang="de-DE" sz="2400" dirty="0"/>
              <a:t>Der Strafprozess ist ein gesetzlich geordnetes Verfahren, in dem über das Vorliegen einer Straftat zu entscheiden ist, ggf. werden durch richterliches Urteil strafrechtliche Folgen ausgesprochen, nämlich durch den Ausspruch über Schuld und Strafe oder andere strafrechtliche Maßnahmen, z.B. sichernde Maßregeln, - gegen Jugendliche auch Zuchtmittel oder Erziehungsmaßregeln usw. Ziel ist es, den gestörten Rechtsfrieden wiederherzustellen. </a:t>
            </a:r>
          </a:p>
          <a:p>
            <a:r>
              <a:rPr lang="de-DE" sz="2400" dirty="0"/>
              <a:t>Das Strafverfahren gliedert sich in </a:t>
            </a:r>
            <a:r>
              <a:rPr lang="de-DE" sz="2400" b="1" dirty="0"/>
              <a:t>4 Verfahrensabschnitte</a:t>
            </a:r>
            <a:r>
              <a:rPr lang="de-DE" sz="2400" dirty="0"/>
              <a:t>. </a:t>
            </a:r>
          </a:p>
        </p:txBody>
      </p:sp>
      <p:sp>
        <p:nvSpPr>
          <p:cNvPr id="5" name="Abgerundetes Rechteck 4"/>
          <p:cNvSpPr/>
          <p:nvPr/>
        </p:nvSpPr>
        <p:spPr>
          <a:xfrm>
            <a:off x="457200" y="899019"/>
            <a:ext cx="5815014" cy="40642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Strafgerichtsbarkeit </a:t>
            </a:r>
            <a:endParaRPr lang="de-DE" sz="2400" dirty="0"/>
          </a:p>
        </p:txBody>
      </p:sp>
      <p:sp>
        <p:nvSpPr>
          <p:cNvPr id="20" name="Gefaltete Ecke 19"/>
          <p:cNvSpPr/>
          <p:nvPr/>
        </p:nvSpPr>
        <p:spPr>
          <a:xfrm rot="21232012">
            <a:off x="10267499" y="4509888"/>
            <a:ext cx="1431096" cy="137338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StGB</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8" name="Gefaltete Ecke 7"/>
          <p:cNvSpPr/>
          <p:nvPr/>
        </p:nvSpPr>
        <p:spPr>
          <a:xfrm rot="441089">
            <a:off x="589066" y="4690252"/>
            <a:ext cx="1727960" cy="1588885"/>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Staat gegen Bürger</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123662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p:cTn id="7" dur="1000" fill="hold"/>
                                        <p:tgtEl>
                                          <p:spTgt spid="20"/>
                                        </p:tgtEl>
                                        <p:attrNameLst>
                                          <p:attrName>ppt_w</p:attrName>
                                        </p:attrNameLst>
                                      </p:cBhvr>
                                      <p:tavLst>
                                        <p:tav tm="0">
                                          <p:val>
                                            <p:fltVal val="0"/>
                                          </p:val>
                                        </p:tav>
                                        <p:tav tm="100000">
                                          <p:val>
                                            <p:strVal val="#ppt_w"/>
                                          </p:val>
                                        </p:tav>
                                      </p:tavLst>
                                    </p:anim>
                                    <p:anim calcmode="lin" valueType="num">
                                      <p:cBhvr>
                                        <p:cTn id="8" dur="1000" fill="hold"/>
                                        <p:tgtEl>
                                          <p:spTgt spid="20"/>
                                        </p:tgtEl>
                                        <p:attrNameLst>
                                          <p:attrName>ppt_h</p:attrName>
                                        </p:attrNameLst>
                                      </p:cBhvr>
                                      <p:tavLst>
                                        <p:tav tm="0">
                                          <p:val>
                                            <p:fltVal val="0"/>
                                          </p:val>
                                        </p:tav>
                                        <p:tav tm="100000">
                                          <p:val>
                                            <p:strVal val="#ppt_h"/>
                                          </p:val>
                                        </p:tav>
                                      </p:tavLst>
                                    </p:anim>
                                    <p:anim calcmode="lin" valueType="num">
                                      <p:cBhvr>
                                        <p:cTn id="9" dur="1000" fill="hold"/>
                                        <p:tgtEl>
                                          <p:spTgt spid="20"/>
                                        </p:tgtEl>
                                        <p:attrNameLst>
                                          <p:attrName>style.rotation</p:attrName>
                                        </p:attrNameLst>
                                      </p:cBhvr>
                                      <p:tavLst>
                                        <p:tav tm="0">
                                          <p:val>
                                            <p:fltVal val="90"/>
                                          </p:val>
                                        </p:tav>
                                        <p:tav tm="100000">
                                          <p:val>
                                            <p:fltVal val="0"/>
                                          </p:val>
                                        </p:tav>
                                      </p:tavLst>
                                    </p:anim>
                                    <p:animEffect transition="in" filter="fade">
                                      <p:cBhvr>
                                        <p:cTn id="10" dur="1000"/>
                                        <p:tgtEl>
                                          <p:spTgt spid="20"/>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p:cTn id="15" dur="1000" fill="hold"/>
                                        <p:tgtEl>
                                          <p:spTgt spid="8"/>
                                        </p:tgtEl>
                                        <p:attrNameLst>
                                          <p:attrName>ppt_w</p:attrName>
                                        </p:attrNameLst>
                                      </p:cBhvr>
                                      <p:tavLst>
                                        <p:tav tm="0">
                                          <p:val>
                                            <p:fltVal val="0"/>
                                          </p:val>
                                        </p:tav>
                                        <p:tav tm="100000">
                                          <p:val>
                                            <p:strVal val="#ppt_w"/>
                                          </p:val>
                                        </p:tav>
                                      </p:tavLst>
                                    </p:anim>
                                    <p:anim calcmode="lin" valueType="num">
                                      <p:cBhvr>
                                        <p:cTn id="16" dur="1000" fill="hold"/>
                                        <p:tgtEl>
                                          <p:spTgt spid="8"/>
                                        </p:tgtEl>
                                        <p:attrNameLst>
                                          <p:attrName>ppt_h</p:attrName>
                                        </p:attrNameLst>
                                      </p:cBhvr>
                                      <p:tavLst>
                                        <p:tav tm="0">
                                          <p:val>
                                            <p:fltVal val="0"/>
                                          </p:val>
                                        </p:tav>
                                        <p:tav tm="100000">
                                          <p:val>
                                            <p:strVal val="#ppt_h"/>
                                          </p:val>
                                        </p:tav>
                                      </p:tavLst>
                                    </p:anim>
                                    <p:anim calcmode="lin" valueType="num">
                                      <p:cBhvr>
                                        <p:cTn id="17" dur="1000" fill="hold"/>
                                        <p:tgtEl>
                                          <p:spTgt spid="8"/>
                                        </p:tgtEl>
                                        <p:attrNameLst>
                                          <p:attrName>style.rotation</p:attrName>
                                        </p:attrNameLst>
                                      </p:cBhvr>
                                      <p:tavLst>
                                        <p:tav tm="0">
                                          <p:val>
                                            <p:fltVal val="90"/>
                                          </p:val>
                                        </p:tav>
                                        <p:tav tm="100000">
                                          <p:val>
                                            <p:fltVal val="0"/>
                                          </p:val>
                                        </p:tav>
                                      </p:tavLst>
                                    </p:anim>
                                    <p:animEffect transition="in" filter="fade">
                                      <p:cBhvr>
                                        <p:cTn id="18"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38</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4" name="Abgerundetes Rechteck 3"/>
          <p:cNvSpPr/>
          <p:nvPr/>
        </p:nvSpPr>
        <p:spPr>
          <a:xfrm>
            <a:off x="2971799" y="114301"/>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2" name="Abgerundetes Rechteck 1"/>
          <p:cNvSpPr/>
          <p:nvPr/>
        </p:nvSpPr>
        <p:spPr>
          <a:xfrm>
            <a:off x="2103682" y="931946"/>
            <a:ext cx="7708407" cy="5023848"/>
          </a:xfrm>
          <a:prstGeom prst="roundRect">
            <a:avLst/>
          </a:prstGeom>
          <a:solidFill>
            <a:srgbClr val="F26E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000" dirty="0"/>
          </a:p>
          <a:p>
            <a:endParaRPr lang="de-DE" sz="2000" dirty="0"/>
          </a:p>
          <a:p>
            <a:pPr marL="285750" indent="-285750">
              <a:buFont typeface="Arial" panose="020B0604020202020204" pitchFamily="34" charset="0"/>
              <a:buChar char="•"/>
            </a:pPr>
            <a:r>
              <a:rPr lang="de-DE" sz="2000" b="1" i="1" dirty="0"/>
              <a:t>Ermittlungsverfahren - Staatsanwaltschaft </a:t>
            </a:r>
            <a:endParaRPr lang="de-DE" sz="2000" dirty="0"/>
          </a:p>
          <a:p>
            <a:r>
              <a:rPr lang="de-DE" sz="2000" dirty="0" smtClean="0"/>
              <a:t>	(</a:t>
            </a:r>
            <a:r>
              <a:rPr lang="de-DE" sz="2000" dirty="0"/>
              <a:t>vorbereitendes Verfahren, §§ 158 ff StPO) </a:t>
            </a:r>
          </a:p>
          <a:p>
            <a:pPr marL="285750" indent="-285750">
              <a:buFont typeface="Arial" panose="020B0604020202020204" pitchFamily="34" charset="0"/>
              <a:buChar char="•"/>
            </a:pPr>
            <a:r>
              <a:rPr lang="de-DE" sz="2000" dirty="0" smtClean="0"/>
              <a:t> </a:t>
            </a:r>
            <a:r>
              <a:rPr lang="de-DE" sz="2000" b="1" i="1" dirty="0"/>
              <a:t>Zwischenverfahren - Amtsgericht </a:t>
            </a:r>
            <a:endParaRPr lang="de-DE" sz="2000" dirty="0"/>
          </a:p>
          <a:p>
            <a:r>
              <a:rPr lang="de-DE" sz="2000" dirty="0"/>
              <a:t>	</a:t>
            </a:r>
            <a:r>
              <a:rPr lang="de-DE" sz="2000" dirty="0" smtClean="0"/>
              <a:t>(</a:t>
            </a:r>
            <a:r>
              <a:rPr lang="de-DE" sz="2000" dirty="0"/>
              <a:t>Eröffnungsverfahren, in dem über die Eröffnung des </a:t>
            </a:r>
            <a:r>
              <a:rPr lang="de-DE" sz="2000" dirty="0" smtClean="0"/>
              <a:t>	Hauptverfahrens </a:t>
            </a:r>
            <a:r>
              <a:rPr lang="de-DE" sz="2000" dirty="0"/>
              <a:t>entschieden wird, §§ 199 ff StPO) </a:t>
            </a:r>
          </a:p>
          <a:p>
            <a:pPr marL="285750" indent="-285750">
              <a:buFont typeface="Arial" panose="020B0604020202020204" pitchFamily="34" charset="0"/>
              <a:buChar char="•"/>
            </a:pPr>
            <a:r>
              <a:rPr lang="de-DE" sz="2000" b="1" i="1" dirty="0" smtClean="0"/>
              <a:t>Hauptverfahren </a:t>
            </a:r>
            <a:r>
              <a:rPr lang="de-DE" sz="2000" b="1" i="1" dirty="0"/>
              <a:t>- Amtsgericht </a:t>
            </a:r>
            <a:endParaRPr lang="de-DE" sz="2000" dirty="0"/>
          </a:p>
          <a:p>
            <a:r>
              <a:rPr lang="de-DE" sz="2000" dirty="0"/>
              <a:t>	</a:t>
            </a:r>
            <a:r>
              <a:rPr lang="de-DE" sz="2000" dirty="0" smtClean="0"/>
              <a:t>Einschließlich </a:t>
            </a:r>
            <a:r>
              <a:rPr lang="de-DE" sz="2000" dirty="0"/>
              <a:t>Verfahren über Rechtsmittel bis zur </a:t>
            </a:r>
            <a:r>
              <a:rPr lang="de-DE" sz="2000" dirty="0" smtClean="0"/>
              <a:t>	Rechtskraft </a:t>
            </a:r>
            <a:r>
              <a:rPr lang="de-DE" sz="2000" dirty="0"/>
              <a:t>der </a:t>
            </a:r>
            <a:r>
              <a:rPr lang="de-DE" sz="2000" dirty="0" smtClean="0"/>
              <a:t>Entscheidung </a:t>
            </a:r>
            <a:r>
              <a:rPr lang="de-DE" sz="2000" dirty="0"/>
              <a:t>(§§ 213 ff StPO) </a:t>
            </a:r>
          </a:p>
          <a:p>
            <a:pPr marL="285750" indent="-285750">
              <a:buFont typeface="Arial" panose="020B0604020202020204" pitchFamily="34" charset="0"/>
              <a:buChar char="•"/>
            </a:pPr>
            <a:r>
              <a:rPr lang="de-DE" sz="2000" b="1" i="1" dirty="0" smtClean="0"/>
              <a:t>Vollstreckungsverfahren </a:t>
            </a:r>
            <a:r>
              <a:rPr lang="de-DE" sz="2000" b="1" i="1" dirty="0"/>
              <a:t>- Staatsanwaltschaft </a:t>
            </a:r>
            <a:endParaRPr lang="de-DE" sz="2000" dirty="0"/>
          </a:p>
          <a:p>
            <a:r>
              <a:rPr lang="de-DE" sz="2000" dirty="0" smtClean="0"/>
              <a:t>	Nach </a:t>
            </a:r>
            <a:r>
              <a:rPr lang="de-DE" sz="2000" dirty="0"/>
              <a:t>Eintritt der Rechtskraft folgt das </a:t>
            </a:r>
            <a:r>
              <a:rPr lang="de-DE" sz="2000" dirty="0" smtClean="0"/>
              <a:t>	Vollstreckungsverfahren gem</a:t>
            </a:r>
            <a:r>
              <a:rPr lang="de-DE" sz="2000" dirty="0"/>
              <a:t>. §§ 449 ff. StPO, welches </a:t>
            </a:r>
            <a:r>
              <a:rPr lang="de-DE" sz="2000" dirty="0" smtClean="0"/>
              <a:t>	gem</a:t>
            </a:r>
            <a:r>
              <a:rPr lang="de-DE" sz="2000" dirty="0"/>
              <a:t>. </a:t>
            </a:r>
            <a:r>
              <a:rPr lang="de-DE" sz="2000" dirty="0" smtClean="0"/>
              <a:t>§ </a:t>
            </a:r>
            <a:r>
              <a:rPr lang="de-DE" sz="2000" dirty="0"/>
              <a:t>451 Abs. 1 StPO von der </a:t>
            </a:r>
            <a:r>
              <a:rPr lang="de-DE" sz="2000" dirty="0" smtClean="0"/>
              <a:t>Staatsanwaltschaft </a:t>
            </a:r>
            <a:r>
              <a:rPr lang="de-DE" sz="2000" dirty="0"/>
              <a:t>geleitet </a:t>
            </a:r>
            <a:r>
              <a:rPr lang="de-DE" sz="2000" dirty="0" smtClean="0"/>
              <a:t>	wird </a:t>
            </a:r>
            <a:endParaRPr lang="de-DE" sz="2000" dirty="0"/>
          </a:p>
        </p:txBody>
      </p:sp>
      <p:sp>
        <p:nvSpPr>
          <p:cNvPr id="5" name="Abgerundetes Rechteck 4"/>
          <p:cNvSpPr/>
          <p:nvPr/>
        </p:nvSpPr>
        <p:spPr>
          <a:xfrm>
            <a:off x="457200" y="899019"/>
            <a:ext cx="5815014" cy="40642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Strafgerichtsbarkeit </a:t>
            </a:r>
            <a:endParaRPr lang="de-DE" sz="2400" dirty="0"/>
          </a:p>
        </p:txBody>
      </p:sp>
      <p:sp>
        <p:nvSpPr>
          <p:cNvPr id="20" name="Gefaltete Ecke 19"/>
          <p:cNvSpPr/>
          <p:nvPr/>
        </p:nvSpPr>
        <p:spPr>
          <a:xfrm rot="21232012">
            <a:off x="10267499" y="4509888"/>
            <a:ext cx="1431096" cy="137338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StPO</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855358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p:cTn id="7" dur="1000" fill="hold"/>
                                        <p:tgtEl>
                                          <p:spTgt spid="20"/>
                                        </p:tgtEl>
                                        <p:attrNameLst>
                                          <p:attrName>ppt_w</p:attrName>
                                        </p:attrNameLst>
                                      </p:cBhvr>
                                      <p:tavLst>
                                        <p:tav tm="0">
                                          <p:val>
                                            <p:fltVal val="0"/>
                                          </p:val>
                                        </p:tav>
                                        <p:tav tm="100000">
                                          <p:val>
                                            <p:strVal val="#ppt_w"/>
                                          </p:val>
                                        </p:tav>
                                      </p:tavLst>
                                    </p:anim>
                                    <p:anim calcmode="lin" valueType="num">
                                      <p:cBhvr>
                                        <p:cTn id="8" dur="1000" fill="hold"/>
                                        <p:tgtEl>
                                          <p:spTgt spid="20"/>
                                        </p:tgtEl>
                                        <p:attrNameLst>
                                          <p:attrName>ppt_h</p:attrName>
                                        </p:attrNameLst>
                                      </p:cBhvr>
                                      <p:tavLst>
                                        <p:tav tm="0">
                                          <p:val>
                                            <p:fltVal val="0"/>
                                          </p:val>
                                        </p:tav>
                                        <p:tav tm="100000">
                                          <p:val>
                                            <p:strVal val="#ppt_h"/>
                                          </p:val>
                                        </p:tav>
                                      </p:tavLst>
                                    </p:anim>
                                    <p:anim calcmode="lin" valueType="num">
                                      <p:cBhvr>
                                        <p:cTn id="9" dur="1000" fill="hold"/>
                                        <p:tgtEl>
                                          <p:spTgt spid="20"/>
                                        </p:tgtEl>
                                        <p:attrNameLst>
                                          <p:attrName>style.rotation</p:attrName>
                                        </p:attrNameLst>
                                      </p:cBhvr>
                                      <p:tavLst>
                                        <p:tav tm="0">
                                          <p:val>
                                            <p:fltVal val="90"/>
                                          </p:val>
                                        </p:tav>
                                        <p:tav tm="100000">
                                          <p:val>
                                            <p:fltVal val="0"/>
                                          </p:val>
                                        </p:tav>
                                      </p:tavLst>
                                    </p:anim>
                                    <p:animEffect transition="in" filter="fade">
                                      <p:cBhvr>
                                        <p:cTn id="10" dur="1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1138</Words>
  <Application>Microsoft Office PowerPoint</Application>
  <PresentationFormat>Breitbild</PresentationFormat>
  <Paragraphs>260</Paragraphs>
  <Slides>14</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14</vt:i4>
      </vt:variant>
    </vt:vector>
  </HeadingPairs>
  <TitlesOfParts>
    <vt:vector size="19" baseType="lpstr">
      <vt:lpstr>Arial</vt:lpstr>
      <vt:lpstr>Calibri</vt:lpstr>
      <vt:lpstr>Calibri Light</vt:lpstr>
      <vt:lpstr>MV Boli</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Carus, Natascha</cp:lastModifiedBy>
  <cp:revision>42</cp:revision>
  <dcterms:created xsi:type="dcterms:W3CDTF">2023-07-27T12:46:53Z</dcterms:created>
  <dcterms:modified xsi:type="dcterms:W3CDTF">2023-10-13T11:40:54Z</dcterms:modified>
</cp:coreProperties>
</file>