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A7B4"/>
    <a:srgbClr val="DC9C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4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9858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7204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2635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8860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236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1287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2205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9935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7986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843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617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FFCE7-B631-4F35-AEF8-13F48FDB6FD8}" type="datetimeFigureOut">
              <a:rPr lang="de-DE" smtClean="0"/>
              <a:t>20.01.2024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6728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Mahnverfahren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69352">
            <a:off x="284783" y="294043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1469036" y="1913500"/>
            <a:ext cx="10148340" cy="637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vor Abgabe an das Streitgericht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1469036" y="2791910"/>
            <a:ext cx="10148340" cy="5955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Klageerweiterung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1469036" y="3555977"/>
            <a:ext cx="10148340" cy="6350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Widerklage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1469036" y="4359565"/>
            <a:ext cx="10148340" cy="66914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Beweisbeschluss Sachverständige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1469036" y="5217903"/>
            <a:ext cx="10148340" cy="6479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20" name="Gefaltete Ecke 19"/>
          <p:cNvSpPr/>
          <p:nvPr/>
        </p:nvSpPr>
        <p:spPr>
          <a:xfrm rot="345086">
            <a:off x="9499186" y="290504"/>
            <a:ext cx="1977744" cy="1935640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</a:t>
            </a:r>
            <a:r>
              <a:rPr lang="de-DE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ieviele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KRs müssen erstellt werden ?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1" name="Gefaltete Ecke 20"/>
          <p:cNvSpPr/>
          <p:nvPr/>
        </p:nvSpPr>
        <p:spPr>
          <a:xfrm rot="21054758">
            <a:off x="9871817" y="5113374"/>
            <a:ext cx="1236183" cy="1201351"/>
          </a:xfrm>
          <a:prstGeom prst="foldedCorner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= 6 Stück !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81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883750"/>
              </p:ext>
            </p:extLst>
          </p:nvPr>
        </p:nvGraphicFramePr>
        <p:xfrm>
          <a:off x="1469036" y="2051065"/>
          <a:ext cx="8785329" cy="291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486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670615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2018576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865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306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rgbClr val="C00000"/>
                          </a:solidFill>
                          <a:effectLst/>
                        </a:rPr>
                        <a:t>Kostentatbestand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rgbClr val="C00000"/>
                          </a:solidFill>
                          <a:effectLst/>
                        </a:rPr>
                        <a:t>(Gegenstand</a:t>
                      </a:r>
                      <a:r>
                        <a:rPr lang="de-DE" sz="2000" baseline="0" dirty="0" smtClean="0">
                          <a:solidFill>
                            <a:srgbClr val="C00000"/>
                          </a:solidFill>
                          <a:effectLst/>
                        </a:rPr>
                        <a:t> des Kostenansatzes)</a:t>
                      </a:r>
                      <a:endParaRPr lang="de-DE" sz="20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Betrag/</a:t>
                      </a:r>
                      <a:r>
                        <a:rPr lang="de-DE" sz="2000" dirty="0" smtClean="0">
                          <a:solidFill>
                            <a:srgbClr val="C00000"/>
                          </a:solidFill>
                          <a:effectLst/>
                        </a:rPr>
                        <a:t>Auslagen</a:t>
                      </a:r>
                      <a:endParaRPr lang="de-DE" sz="20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</a:t>
                      </a:r>
                      <a:r>
                        <a:rPr lang="de-DE" sz="20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Beklagter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Widerbeklagter/Widerkläger</a:t>
                      </a:r>
                      <a:endParaRPr lang="de-DE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16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Beweisbeschluss Sachverständige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26458" y="3626128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02088" y="3558813"/>
            <a:ext cx="2251062" cy="9361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Vorschuss Sachverständige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Gründlich 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5786201" y="3501996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300,00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7311217" y="3547198"/>
            <a:ext cx="2222528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 </a:t>
            </a:r>
          </a:p>
        </p:txBody>
      </p:sp>
    </p:spTree>
    <p:extLst>
      <p:ext uri="{BB962C8B-B14F-4D97-AF65-F5344CB8AC3E}">
        <p14:creationId xmlns:p14="http://schemas.microsoft.com/office/powerpoint/2010/main" val="656286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3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1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 smtClean="0"/>
              <a:t>Fälligkeit der Sachverständigenauslagen tritt gem. § 9 Abs. 2 GKG mit Erlass einer Kostenentscheidung oder bei anderweitiger Verfahrensbeendigung ein.</a:t>
            </a:r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</a:t>
            </a:r>
            <a:r>
              <a:rPr lang="de-DE" sz="2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Beweisbeschluss Sachverständige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950263">
            <a:off x="10142742" y="60300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r>
              <a:rPr lang="de-DE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23764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ist der Kläger gem. § 17 Abs. 1 S. 1 GKG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2" y="3867061"/>
            <a:ext cx="10150979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Die Einforderung erfolgt im Wege des Kostenvorschusses mittels Kostennachricht Kost40 </a:t>
            </a:r>
          </a:p>
          <a:p>
            <a:r>
              <a:rPr lang="de-DE" dirty="0" smtClean="0"/>
              <a:t>    gem. §§ 4 Abs. 2,15 Abs. 1 und 26 Abs. 1 + 6 </a:t>
            </a:r>
            <a:r>
              <a:rPr lang="de-DE" dirty="0" err="1" smtClean="0"/>
              <a:t>KostVfg</a:t>
            </a:r>
            <a:r>
              <a:rPr lang="de-DE" dirty="0" smtClean="0"/>
              <a:t> über den Prozessbevollmächtigten des Klägers, </a:t>
            </a:r>
          </a:p>
          <a:p>
            <a:r>
              <a:rPr lang="de-DE" dirty="0"/>
              <a:t> </a:t>
            </a:r>
            <a:r>
              <a:rPr lang="de-DE" dirty="0" smtClean="0"/>
              <a:t>   RA Schwarz. Der Beweisbeschluss enthält </a:t>
            </a:r>
            <a:r>
              <a:rPr lang="de-DE" u="sng" dirty="0" smtClean="0"/>
              <a:t>keine</a:t>
            </a:r>
            <a:r>
              <a:rPr lang="de-DE" dirty="0" smtClean="0"/>
              <a:t> Zahlungsfrist, so dass die Kostenrechnung gem. </a:t>
            </a:r>
          </a:p>
          <a:p>
            <a:r>
              <a:rPr lang="de-DE" dirty="0"/>
              <a:t> </a:t>
            </a:r>
            <a:r>
              <a:rPr lang="de-DE" dirty="0" smtClean="0"/>
              <a:t>   § 26 Abs. 3 </a:t>
            </a:r>
            <a:r>
              <a:rPr lang="de-DE" dirty="0" err="1" smtClean="0"/>
              <a:t>KostVfg</a:t>
            </a:r>
            <a:r>
              <a:rPr lang="de-DE" dirty="0" smtClean="0"/>
              <a:t> </a:t>
            </a:r>
            <a:r>
              <a:rPr lang="de-DE" u="sng" dirty="0" smtClean="0"/>
              <a:t>nicht</a:t>
            </a:r>
            <a:r>
              <a:rPr lang="de-DE" dirty="0" smtClean="0"/>
              <a:t> unterbleiben kann.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71850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436848"/>
              </p:ext>
            </p:extLst>
          </p:nvPr>
        </p:nvGraphicFramePr>
        <p:xfrm>
          <a:off x="1467765" y="1380484"/>
          <a:ext cx="10150879" cy="44186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</a:rPr>
                        <a:t>Widerbeklagter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Widerkläger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1100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42288" y="3104906"/>
            <a:ext cx="1780009" cy="3967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Mahnverfahren</a:t>
            </a: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(0,5-fache Gebühr)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5.650,00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067148" y="3163943"/>
            <a:ext cx="914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91,00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821783" y="312487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91,00 €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1486293" y="3857962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1211/3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41013" y="38586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b="1" dirty="0" smtClean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-fache 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Gebühr)</a:t>
            </a:r>
            <a:endParaRPr lang="de-DE" sz="1400" dirty="0">
              <a:solidFill>
                <a:schemeClr val="tx1"/>
              </a:solidFill>
            </a:endParaRPr>
          </a:p>
          <a:p>
            <a:pPr algn="ctr"/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4805286" y="3812716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8.550,00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987826" y="3812716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154,00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308189" y="314322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8804578" y="380251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112,00 €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199352" y="3785623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98,00 €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1496899" y="4460501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1900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1496899" y="5100654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2602093" y="4417287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Vergleichsgebühr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8" name="Rechteck 27"/>
          <p:cNvSpPr/>
          <p:nvPr/>
        </p:nvSpPr>
        <p:spPr>
          <a:xfrm>
            <a:off x="4805286" y="4399411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hteck 28"/>
          <p:cNvSpPr/>
          <p:nvPr/>
        </p:nvSpPr>
        <p:spPr>
          <a:xfrm>
            <a:off x="7089897" y="4413096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0" name="Rechteck 29"/>
          <p:cNvSpPr/>
          <p:nvPr/>
        </p:nvSpPr>
        <p:spPr>
          <a:xfrm>
            <a:off x="8885996" y="4442766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15,00 €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10302892" y="4413096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15,00 €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2559942" y="5030871"/>
            <a:ext cx="1781284" cy="705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Sachverständigen-auslagen nach JVEG in voller Höhe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3" name="Rechteck 32"/>
          <p:cNvSpPr/>
          <p:nvPr/>
        </p:nvSpPr>
        <p:spPr>
          <a:xfrm>
            <a:off x="7089897" y="5075154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350,00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4" name="Rechteck 33"/>
          <p:cNvSpPr/>
          <p:nvPr/>
        </p:nvSpPr>
        <p:spPr>
          <a:xfrm>
            <a:off x="8894531" y="5075154"/>
            <a:ext cx="103685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350,00 €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5" name="Rechteck 34"/>
          <p:cNvSpPr/>
          <p:nvPr/>
        </p:nvSpPr>
        <p:spPr>
          <a:xfrm>
            <a:off x="10373557" y="5138078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493791" y="5816389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301683" y="5816389"/>
            <a:ext cx="20178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     610,00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8" name="Gefaltete Ecke 37"/>
          <p:cNvSpPr/>
          <p:nvPr/>
        </p:nvSpPr>
        <p:spPr>
          <a:xfrm>
            <a:off x="10411913" y="4066525"/>
            <a:ext cx="1417283" cy="136204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98€=1-fache Geb. nach 2000€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9" name="Gefaltete Ecke 38"/>
          <p:cNvSpPr/>
          <p:nvPr/>
        </p:nvSpPr>
        <p:spPr>
          <a:xfrm rot="21054758">
            <a:off x="8565854" y="4118127"/>
            <a:ext cx="1417283" cy="136204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112€=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203€-91€ (Geb. n. 6550€)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0" name="Gefaltete Ecke 39"/>
          <p:cNvSpPr/>
          <p:nvPr/>
        </p:nvSpPr>
        <p:spPr>
          <a:xfrm>
            <a:off x="6719794" y="4791717"/>
            <a:ext cx="1417283" cy="1362041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15€=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Mindest-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Gebühr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34 II GKG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1" name="Gefaltete Ecke 40"/>
          <p:cNvSpPr/>
          <p:nvPr/>
        </p:nvSpPr>
        <p:spPr>
          <a:xfrm rot="21054758">
            <a:off x="5647032" y="3345534"/>
            <a:ext cx="1417283" cy="136204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154€=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245€-91€ (Geb. n. 8550€)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2" name="Gefaltete Ecke 41"/>
          <p:cNvSpPr/>
          <p:nvPr/>
        </p:nvSpPr>
        <p:spPr>
          <a:xfrm>
            <a:off x="8507180" y="5440738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Antrags-schuld 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568 €…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3" name="Gefaltete Ecke 42"/>
          <p:cNvSpPr/>
          <p:nvPr/>
        </p:nvSpPr>
        <p:spPr>
          <a:xfrm rot="21116468">
            <a:off x="9996130" y="376856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</a:t>
            </a:r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eim Vergleichs-wert § 36 II GKG beachten!!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111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3" grpId="0" animBg="1"/>
      <p:bldP spid="4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06401" y="1983750"/>
            <a:ext cx="4188816" cy="334797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dirty="0" smtClean="0">
              <a:solidFill>
                <a:schemeClr val="tx1"/>
              </a:solidFill>
            </a:endParaRPr>
          </a:p>
          <a:p>
            <a:r>
              <a:rPr lang="de-DE" sz="1600" u="sng" dirty="0" smtClean="0">
                <a:solidFill>
                  <a:schemeClr val="tx1"/>
                </a:solidFill>
              </a:rPr>
              <a:t>Bereits gezahlt:</a:t>
            </a:r>
          </a:p>
          <a:p>
            <a:r>
              <a:rPr lang="de-DE" sz="1600" dirty="0" smtClean="0">
                <a:solidFill>
                  <a:schemeClr val="tx1"/>
                </a:solidFill>
              </a:rPr>
              <a:t>Aktenausdruck </a:t>
            </a:r>
          </a:p>
          <a:p>
            <a:r>
              <a:rPr lang="de-DE" sz="1600" dirty="0" smtClean="0">
                <a:solidFill>
                  <a:schemeClr val="tx1"/>
                </a:solidFill>
              </a:rPr>
              <a:t>gem. § 696 … BL. 3 </a:t>
            </a:r>
            <a:r>
              <a:rPr lang="de-DE" sz="1600" dirty="0" err="1" smtClean="0">
                <a:solidFill>
                  <a:schemeClr val="tx1"/>
                </a:solidFill>
              </a:rPr>
              <a:t>d.A</a:t>
            </a:r>
            <a:r>
              <a:rPr lang="de-DE" sz="1600" dirty="0" smtClean="0">
                <a:solidFill>
                  <a:schemeClr val="tx1"/>
                </a:solidFill>
              </a:rPr>
              <a:t>.</a:t>
            </a:r>
          </a:p>
          <a:p>
            <a:endParaRPr lang="de-DE" sz="1600" dirty="0">
              <a:solidFill>
                <a:schemeClr val="tx1"/>
              </a:solidFill>
            </a:endParaRPr>
          </a:p>
          <a:p>
            <a:r>
              <a:rPr lang="de-DE" sz="1600" dirty="0">
                <a:solidFill>
                  <a:schemeClr val="tx1"/>
                </a:solidFill>
              </a:rPr>
              <a:t>Bereits gezahlt:</a:t>
            </a:r>
          </a:p>
          <a:p>
            <a:r>
              <a:rPr lang="de-DE" sz="1600" dirty="0" smtClean="0">
                <a:solidFill>
                  <a:schemeClr val="tx1"/>
                </a:solidFill>
              </a:rPr>
              <a:t>Aktenausdruck </a:t>
            </a:r>
          </a:p>
          <a:p>
            <a:r>
              <a:rPr lang="de-DE" sz="1600" dirty="0" smtClean="0">
                <a:solidFill>
                  <a:schemeClr val="tx1"/>
                </a:solidFill>
              </a:rPr>
              <a:t>gem</a:t>
            </a:r>
            <a:r>
              <a:rPr lang="de-DE" sz="1600" dirty="0">
                <a:solidFill>
                  <a:schemeClr val="tx1"/>
                </a:solidFill>
              </a:rPr>
              <a:t>. § 696 … BL. </a:t>
            </a:r>
            <a:r>
              <a:rPr lang="de-DE" sz="1600" dirty="0" smtClean="0">
                <a:solidFill>
                  <a:schemeClr val="tx1"/>
                </a:solidFill>
              </a:rPr>
              <a:t>6 </a:t>
            </a:r>
            <a:r>
              <a:rPr lang="de-DE" sz="1600" dirty="0" err="1">
                <a:solidFill>
                  <a:schemeClr val="tx1"/>
                </a:solidFill>
              </a:rPr>
              <a:t>d.A</a:t>
            </a:r>
            <a:r>
              <a:rPr lang="de-DE" sz="1600" dirty="0" smtClean="0">
                <a:solidFill>
                  <a:schemeClr val="tx1"/>
                </a:solidFill>
              </a:rPr>
              <a:t>.</a:t>
            </a:r>
          </a:p>
          <a:p>
            <a:endParaRPr lang="de-DE" sz="1600" dirty="0">
              <a:solidFill>
                <a:schemeClr val="tx1"/>
              </a:solidFill>
            </a:endParaRPr>
          </a:p>
          <a:p>
            <a:r>
              <a:rPr lang="de-DE" sz="1600" dirty="0" err="1" smtClean="0">
                <a:solidFill>
                  <a:schemeClr val="tx1"/>
                </a:solidFill>
              </a:rPr>
              <a:t>Gerichtskostenstempler</a:t>
            </a:r>
            <a:r>
              <a:rPr lang="de-DE" sz="1600" dirty="0" smtClean="0">
                <a:solidFill>
                  <a:schemeClr val="tx1"/>
                </a:solidFill>
              </a:rPr>
              <a:t> </a:t>
            </a:r>
          </a:p>
          <a:p>
            <a:r>
              <a:rPr lang="de-DE" sz="1600" dirty="0" err="1" smtClean="0">
                <a:solidFill>
                  <a:schemeClr val="tx1"/>
                </a:solidFill>
              </a:rPr>
              <a:t>Bl</a:t>
            </a:r>
            <a:r>
              <a:rPr lang="de-DE" sz="1600" dirty="0" smtClean="0">
                <a:solidFill>
                  <a:schemeClr val="tx1"/>
                </a:solidFill>
              </a:rPr>
              <a:t>. 12 </a:t>
            </a:r>
            <a:r>
              <a:rPr lang="de-DE" sz="1600" dirty="0" err="1" smtClean="0">
                <a:solidFill>
                  <a:schemeClr val="tx1"/>
                </a:solidFill>
              </a:rPr>
              <a:t>d.A</a:t>
            </a:r>
            <a:r>
              <a:rPr lang="de-DE" sz="1600" dirty="0" smtClean="0">
                <a:solidFill>
                  <a:schemeClr val="tx1"/>
                </a:solidFill>
              </a:rPr>
              <a:t>.</a:t>
            </a:r>
          </a:p>
          <a:p>
            <a:endParaRPr lang="de-DE" sz="1600" dirty="0">
              <a:solidFill>
                <a:schemeClr val="tx1"/>
              </a:solidFill>
            </a:endParaRPr>
          </a:p>
          <a:p>
            <a:r>
              <a:rPr lang="de-DE" sz="1600" dirty="0" smtClean="0">
                <a:solidFill>
                  <a:schemeClr val="tx1"/>
                </a:solidFill>
              </a:rPr>
              <a:t>ZA II, EGST… 220577799</a:t>
            </a:r>
            <a:endParaRPr lang="de-DE" sz="1600" dirty="0">
              <a:solidFill>
                <a:schemeClr val="tx1"/>
              </a:solidFill>
            </a:endParaRPr>
          </a:p>
          <a:p>
            <a:endParaRPr lang="de-DE" dirty="0" smtClean="0">
              <a:solidFill>
                <a:schemeClr val="tx1"/>
              </a:solidFill>
            </a:endParaRPr>
          </a:p>
          <a:p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</a:t>
            </a:r>
            <a:r>
              <a:rPr lang="de-DE" sz="2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10384687" y="183811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543201" y="1697661"/>
            <a:ext cx="507417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– Widerkläger 60 %           =  366,00 EUR</a:t>
            </a:r>
            <a:endParaRPr lang="de-DE" dirty="0"/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273393" y="2596372"/>
            <a:ext cx="1521819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91,00 EUR</a:t>
            </a:r>
            <a:endParaRPr lang="de-DE" dirty="0"/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3273392" y="3558075"/>
            <a:ext cx="1521819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455,00 EUR</a:t>
            </a:r>
            <a:endParaRPr lang="de-DE" dirty="0"/>
          </a:p>
        </p:txBody>
      </p: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3273391" y="4210089"/>
            <a:ext cx="1521819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63,00 EUR</a:t>
            </a:r>
            <a:endParaRPr lang="de-DE" dirty="0"/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3273390" y="4862103"/>
            <a:ext cx="1521819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300,00 EUR</a:t>
            </a: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6543196" y="2067558"/>
            <a:ext cx="4137999" cy="11258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u="sng" dirty="0" smtClean="0">
                <a:solidFill>
                  <a:schemeClr val="tx1"/>
                </a:solidFill>
              </a:rPr>
              <a:t>Bereits gezahlt:</a:t>
            </a:r>
          </a:p>
          <a:p>
            <a:r>
              <a:rPr lang="de-DE" sz="1600" dirty="0" smtClean="0">
                <a:solidFill>
                  <a:schemeClr val="tx1"/>
                </a:solidFill>
              </a:rPr>
              <a:t>Sollstellungsbest.</a:t>
            </a:r>
          </a:p>
          <a:p>
            <a:r>
              <a:rPr lang="de-DE" sz="1600" dirty="0" smtClean="0">
                <a:solidFill>
                  <a:schemeClr val="tx1"/>
                </a:solidFill>
              </a:rPr>
              <a:t>KSB-Nr. 1234567…</a:t>
            </a:r>
          </a:p>
          <a:p>
            <a:r>
              <a:rPr lang="de-DE" sz="1600" dirty="0" smtClean="0">
                <a:solidFill>
                  <a:schemeClr val="tx1"/>
                </a:solidFill>
              </a:rPr>
              <a:t>BL. I a </a:t>
            </a:r>
            <a:r>
              <a:rPr lang="de-DE" sz="1600" dirty="0" err="1" smtClean="0">
                <a:solidFill>
                  <a:schemeClr val="tx1"/>
                </a:solidFill>
              </a:rPr>
              <a:t>d.A</a:t>
            </a:r>
            <a:r>
              <a:rPr lang="de-DE" sz="1600" dirty="0" smtClean="0">
                <a:solidFill>
                  <a:schemeClr val="tx1"/>
                </a:solidFill>
              </a:rPr>
              <a:t>.</a:t>
            </a:r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9132981" y="2717292"/>
            <a:ext cx="1521819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126,00 EUR</a:t>
            </a:r>
            <a:endParaRPr lang="de-DE" dirty="0"/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4795209" y="4852222"/>
            <a:ext cx="1162679" cy="5847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1600" dirty="0" smtClean="0"/>
              <a:t>Summe =  </a:t>
            </a:r>
            <a:r>
              <a:rPr lang="de-DE" sz="1600" u="sng" dirty="0" smtClean="0"/>
              <a:t>909,00 EUR</a:t>
            </a:r>
            <a:endParaRPr lang="de-DE" sz="1600" u="sng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 - Widerbeklagter 40 %           =  244,00 EUR</a:t>
            </a:r>
            <a:endParaRPr lang="de-DE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1190005" y="5503902"/>
            <a:ext cx="4751163" cy="423610"/>
            <a:chOff x="1190005" y="5503902"/>
            <a:chExt cx="4751163" cy="423610"/>
          </a:xfrm>
        </p:grpSpPr>
        <p:sp>
          <p:nvSpPr>
            <p:cNvPr id="4" name="Rechteck 3"/>
            <p:cNvSpPr/>
            <p:nvPr/>
          </p:nvSpPr>
          <p:spPr>
            <a:xfrm>
              <a:off x="1190005" y="5505840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Rectangle 1"/>
            <p:cNvSpPr>
              <a:spLocks noChangeArrowheads="1"/>
            </p:cNvSpPr>
            <p:nvPr/>
          </p:nvSpPr>
          <p:spPr bwMode="auto">
            <a:xfrm>
              <a:off x="4419349" y="550390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665,00 EUR</a:t>
              </a:r>
              <a:endParaRPr lang="de-DE" dirty="0"/>
            </a:p>
          </p:txBody>
        </p:sp>
      </p:grpSp>
      <p:grpSp>
        <p:nvGrpSpPr>
          <p:cNvPr id="26" name="Gruppieren 25"/>
          <p:cNvGrpSpPr/>
          <p:nvPr/>
        </p:nvGrpSpPr>
        <p:grpSpPr>
          <a:xfrm>
            <a:off x="1188655" y="5940140"/>
            <a:ext cx="4752513" cy="421672"/>
            <a:chOff x="1188655" y="5940140"/>
            <a:chExt cx="4752513" cy="421672"/>
          </a:xfrm>
        </p:grpSpPr>
        <p:sp>
          <p:nvSpPr>
            <p:cNvPr id="24" name="Rechteck 23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auf Bekl. </a:t>
              </a:r>
            </a:p>
          </p:txBody>
        </p:sp>
        <p:sp>
          <p:nvSpPr>
            <p:cNvPr id="22" name="Rectangle 1"/>
            <p:cNvSpPr>
              <a:spLocks noChangeArrowheads="1"/>
            </p:cNvSpPr>
            <p:nvPr/>
          </p:nvSpPr>
          <p:spPr bwMode="auto">
            <a:xfrm>
              <a:off x="4419349" y="597281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240,00 EUR</a:t>
              </a:r>
              <a:endParaRPr lang="de-DE" dirty="0"/>
            </a:p>
          </p:txBody>
        </p:sp>
      </p:grpSp>
      <p:grpSp>
        <p:nvGrpSpPr>
          <p:cNvPr id="27" name="Gruppieren 26"/>
          <p:cNvGrpSpPr/>
          <p:nvPr/>
        </p:nvGrpSpPr>
        <p:grpSpPr>
          <a:xfrm>
            <a:off x="1190005" y="6361812"/>
            <a:ext cx="4767883" cy="442809"/>
            <a:chOff x="1190005" y="6361812"/>
            <a:chExt cx="4767883" cy="442809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36069" y="6435289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425,00 EUR</a:t>
              </a:r>
              <a:endParaRPr lang="de-DE" dirty="0"/>
            </a:p>
          </p:txBody>
        </p:sp>
      </p:grpSp>
      <p:grpSp>
        <p:nvGrpSpPr>
          <p:cNvPr id="28" name="Gruppieren 27"/>
          <p:cNvGrpSpPr/>
          <p:nvPr/>
        </p:nvGrpSpPr>
        <p:grpSpPr>
          <a:xfrm>
            <a:off x="6921010" y="3218164"/>
            <a:ext cx="4696361" cy="421672"/>
            <a:chOff x="1169906" y="6833232"/>
            <a:chExt cx="4696361" cy="421672"/>
          </a:xfrm>
        </p:grpSpPr>
        <p:sp>
          <p:nvSpPr>
            <p:cNvPr id="29" name="Rechteck 28"/>
            <p:cNvSpPr/>
            <p:nvPr/>
          </p:nvSpPr>
          <p:spPr>
            <a:xfrm>
              <a:off x="1169906" y="683323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0" name="Rectangle 1"/>
            <p:cNvSpPr>
              <a:spLocks noChangeArrowheads="1"/>
            </p:cNvSpPr>
            <p:nvPr/>
          </p:nvSpPr>
          <p:spPr bwMode="auto">
            <a:xfrm>
              <a:off x="4344448" y="6855436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240,00 EUR</a:t>
              </a:r>
              <a:endParaRPr lang="de-DE" dirty="0"/>
            </a:p>
          </p:txBody>
        </p:sp>
      </p:grpSp>
      <p:grpSp>
        <p:nvGrpSpPr>
          <p:cNvPr id="31" name="Gruppieren 30"/>
          <p:cNvGrpSpPr/>
          <p:nvPr/>
        </p:nvGrpSpPr>
        <p:grpSpPr>
          <a:xfrm>
            <a:off x="6921010" y="3651420"/>
            <a:ext cx="4696360" cy="421672"/>
            <a:chOff x="1188655" y="5940140"/>
            <a:chExt cx="4696360" cy="421672"/>
          </a:xfrm>
        </p:grpSpPr>
        <p:sp>
          <p:nvSpPr>
            <p:cNvPr id="32" name="Rechteck 31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vom Kl. </a:t>
              </a:r>
            </a:p>
          </p:txBody>
        </p:sp>
        <p:sp>
          <p:nvSpPr>
            <p:cNvPr id="33" name="Rectangle 1"/>
            <p:cNvSpPr>
              <a:spLocks noChangeArrowheads="1"/>
            </p:cNvSpPr>
            <p:nvPr/>
          </p:nvSpPr>
          <p:spPr bwMode="auto">
            <a:xfrm>
              <a:off x="4363196" y="5962833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240,00 EUR</a:t>
              </a:r>
              <a:endParaRPr lang="de-DE" dirty="0"/>
            </a:p>
          </p:txBody>
        </p:sp>
      </p:grpSp>
      <p:grpSp>
        <p:nvGrpSpPr>
          <p:cNvPr id="34" name="Gruppieren 33"/>
          <p:cNvGrpSpPr/>
          <p:nvPr/>
        </p:nvGrpSpPr>
        <p:grpSpPr>
          <a:xfrm>
            <a:off x="6921010" y="4114812"/>
            <a:ext cx="4696360" cy="421672"/>
            <a:chOff x="1190005" y="6361812"/>
            <a:chExt cx="4696360" cy="421672"/>
          </a:xfrm>
        </p:grpSpPr>
        <p:sp>
          <p:nvSpPr>
            <p:cNvPr id="35" name="Rechteck 3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6" name="Rectangle 1"/>
            <p:cNvSpPr>
              <a:spLocks noChangeArrowheads="1"/>
            </p:cNvSpPr>
            <p:nvPr/>
          </p:nvSpPr>
          <p:spPr bwMode="auto">
            <a:xfrm>
              <a:off x="4364546" y="638798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0,00 EUR</a:t>
              </a:r>
              <a:endParaRPr lang="de-DE" dirty="0"/>
            </a:p>
          </p:txBody>
        </p:sp>
      </p:grpSp>
      <p:grpSp>
        <p:nvGrpSpPr>
          <p:cNvPr id="39" name="Gruppieren 38"/>
          <p:cNvGrpSpPr/>
          <p:nvPr/>
        </p:nvGrpSpPr>
        <p:grpSpPr>
          <a:xfrm>
            <a:off x="5957888" y="5678190"/>
            <a:ext cx="4431106" cy="1128668"/>
            <a:chOff x="7213555" y="5259475"/>
            <a:chExt cx="4431106" cy="1128668"/>
          </a:xfrm>
        </p:grpSpPr>
        <p:sp>
          <p:nvSpPr>
            <p:cNvPr id="37" name="Rechteck 36"/>
            <p:cNvSpPr/>
            <p:nvPr/>
          </p:nvSpPr>
          <p:spPr>
            <a:xfrm>
              <a:off x="7682832" y="5259475"/>
              <a:ext cx="3961829" cy="9773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Die mit Kost 18 </a:t>
              </a:r>
              <a:r>
                <a:rPr lang="de-DE" sz="2000" b="1" i="1" dirty="0" err="1" smtClean="0">
                  <a:solidFill>
                    <a:srgbClr val="C00000"/>
                  </a:solidFill>
                </a:rPr>
                <a:t>Bl</a:t>
              </a:r>
              <a:r>
                <a:rPr lang="de-DE" sz="2000" b="1" i="1" dirty="0" smtClean="0">
                  <a:solidFill>
                    <a:srgbClr val="C00000"/>
                  </a:solidFill>
                </a:rPr>
                <a:t>. … an den Kl. z. Hd. PV zu erstatten sind.</a:t>
              </a:r>
              <a:endParaRPr lang="de-DE" sz="2000" b="1" i="1" dirty="0">
                <a:solidFill>
                  <a:srgbClr val="C00000"/>
                </a:solidFill>
              </a:endParaRPr>
            </a:p>
          </p:txBody>
        </p:sp>
        <p:sp>
          <p:nvSpPr>
            <p:cNvPr id="38" name="Gleichschenkliges Dreieck 37"/>
            <p:cNvSpPr/>
            <p:nvPr/>
          </p:nvSpPr>
          <p:spPr>
            <a:xfrm rot="14985617">
              <a:off x="7138311" y="5535349"/>
              <a:ext cx="928038" cy="777549"/>
            </a:xfrm>
            <a:prstGeom prst="triangl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40" name="Gefaltete Ecke 39"/>
          <p:cNvSpPr/>
          <p:nvPr/>
        </p:nvSpPr>
        <p:spPr>
          <a:xfrm>
            <a:off x="4898378" y="2092443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Entschei-dungsschuld</a:t>
            </a:r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244 €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2" name="Gefaltete Ecke 41"/>
          <p:cNvSpPr/>
          <p:nvPr/>
        </p:nvSpPr>
        <p:spPr>
          <a:xfrm>
            <a:off x="10439219" y="4772867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Antragsschuld – Entscheidungs-schuld =</a:t>
            </a: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restl. </a:t>
            </a:r>
            <a:r>
              <a:rPr lang="de-DE" sz="1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endParaRPr lang="de-DE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Pfeil nach unten 15"/>
          <p:cNvSpPr/>
          <p:nvPr/>
        </p:nvSpPr>
        <p:spPr>
          <a:xfrm rot="2062720">
            <a:off x="6101632" y="4981941"/>
            <a:ext cx="269031" cy="1301424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Gefaltete Ecke 40"/>
          <p:cNvSpPr/>
          <p:nvPr/>
        </p:nvSpPr>
        <p:spPr>
          <a:xfrm rot="21335635">
            <a:off x="5718523" y="4061508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restl. </a:t>
            </a:r>
            <a:r>
              <a:rPr lang="de-DE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324 €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3" name="Gefaltete Ecke 42"/>
          <p:cNvSpPr/>
          <p:nvPr/>
        </p:nvSpPr>
        <p:spPr>
          <a:xfrm>
            <a:off x="4540605" y="126186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Antrags-schuld 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568 €…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601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2" grpId="0" animBg="1"/>
      <p:bldP spid="13" grpId="0" animBg="1"/>
      <p:bldP spid="17" grpId="0" animBg="1"/>
      <p:bldP spid="18" grpId="0" animBg="1"/>
      <p:bldP spid="19" grpId="0" animBg="1"/>
      <p:bldP spid="14" grpId="0" animBg="1"/>
      <p:bldP spid="20" grpId="0" animBg="1"/>
      <p:bldP spid="15" grpId="0" animBg="1"/>
      <p:bldP spid="40" grpId="0" animBg="1"/>
      <p:bldP spid="42" grpId="0" animBg="1"/>
      <p:bldP spid="16" grpId="0" animBg="1"/>
      <p:bldP spid="41" grpId="0" animBg="1"/>
      <p:bldP spid="4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1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 smtClean="0"/>
              <a:t>Alle Kosten sind nun gem. § 9 Abs. 2 Nr. 2 GKG fällig. Gem. § 28 Abs. 1 </a:t>
            </a:r>
            <a:r>
              <a:rPr lang="de-DE" dirty="0" err="1" smtClean="0"/>
              <a:t>KostVfg</a:t>
            </a:r>
            <a:r>
              <a:rPr lang="de-DE" dirty="0" smtClean="0"/>
              <a:t>. </a:t>
            </a:r>
            <a:r>
              <a:rPr lang="de-DE" smtClean="0"/>
              <a:t>ist </a:t>
            </a:r>
            <a:r>
              <a:rPr lang="de-DE" dirty="0" smtClean="0"/>
              <a:t>nunmehr eine neue Kostenrechnung die Schlusskostenrechnung, zu erstellen.</a:t>
            </a:r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</a:t>
            </a:r>
            <a:r>
              <a:rPr lang="de-DE" sz="2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r>
              <a:rPr lang="de-DE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185265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sind beide Parteien gem. § 29 Nr. 2  GKG als Übernahmeschuldner (Auch Erstschuldner</a:t>
            </a:r>
          </a:p>
          <a:p>
            <a:r>
              <a:rPr lang="de-DE" dirty="0"/>
              <a:t> </a:t>
            </a:r>
            <a:r>
              <a:rPr lang="de-DE" dirty="0" smtClean="0"/>
              <a:t>    im Sinne von § 31 Abs. 2 S.1 GKG, es gibt allerdings keine offenen Restbeträge.)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2" y="3867060"/>
            <a:ext cx="10150979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</a:t>
            </a:r>
            <a:r>
              <a:rPr lang="de-DE" dirty="0"/>
              <a:t>Der von dem Kläger, als Antragsschuldner gem. § 22 I S.1 GKG, geleisteter Vorschuss ist auf die zu 	Kosten der Beklagten, im Rahmen der </a:t>
            </a:r>
            <a:r>
              <a:rPr lang="de-DE" dirty="0" err="1"/>
              <a:t>Mithaft</a:t>
            </a:r>
            <a:r>
              <a:rPr lang="de-DE" dirty="0"/>
              <a:t>, zu verrechnen. </a:t>
            </a:r>
          </a:p>
          <a:p>
            <a:r>
              <a:rPr lang="de-DE" dirty="0" smtClean="0"/>
              <a:t>	Die </a:t>
            </a:r>
            <a:r>
              <a:rPr lang="de-DE" dirty="0" smtClean="0"/>
              <a:t>verbleibende Überzahlung wird gem.  § 29 Abs. 3 + 4 S.1 </a:t>
            </a:r>
            <a:r>
              <a:rPr lang="de-DE" dirty="0" err="1" smtClean="0"/>
              <a:t>KostVfg</a:t>
            </a:r>
            <a:r>
              <a:rPr lang="de-DE" dirty="0" smtClean="0"/>
              <a:t> über den </a:t>
            </a:r>
            <a:r>
              <a:rPr lang="de-DE" smtClean="0"/>
              <a:t>	Prozessbevollmächtigten RA </a:t>
            </a:r>
            <a:r>
              <a:rPr lang="de-DE" dirty="0" smtClean="0"/>
              <a:t>Schwarz mit Kost 18 an den Kläger erstattet.   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4424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331627"/>
              </p:ext>
            </p:extLst>
          </p:nvPr>
        </p:nvGraphicFramePr>
        <p:xfrm>
          <a:off x="1469036" y="2051065"/>
          <a:ext cx="10148341" cy="291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486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670615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012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8576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865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306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Antragsteller/Antragsgegner</a:t>
                      </a: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16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Mahnverfahren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26458" y="3626128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1100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83264" y="3547610"/>
            <a:ext cx="2251062" cy="1196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Mahnverfahren/ Verfahren über Antrag auf Erlass des Mahnbescheides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0,5-fach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081664" y="3510879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5.650,00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730583" y="3432940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91,00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566877" y="3501996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(91,00 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€)/keine (0,00 €)</a:t>
            </a:r>
          </a:p>
        </p:txBody>
      </p:sp>
      <p:sp>
        <p:nvSpPr>
          <p:cNvPr id="14" name="Gefaltete Ecke 13"/>
          <p:cNvSpPr/>
          <p:nvPr/>
        </p:nvSpPr>
        <p:spPr>
          <a:xfrm rot="412204">
            <a:off x="9499560" y="2704946"/>
            <a:ext cx="1599712" cy="1594098"/>
          </a:xfrm>
          <a:prstGeom prst="foldedCorner">
            <a:avLst/>
          </a:prstGeom>
          <a:solidFill>
            <a:schemeClr val="accent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 die richtige Parteien-bezeichnung denken !</a:t>
            </a:r>
            <a:endParaRPr lang="de-DE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537106" y="4872845"/>
            <a:ext cx="3597640" cy="176883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Das von mir in </a:t>
            </a:r>
            <a:r>
              <a:rPr lang="de-D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rot</a:t>
            </a:r>
            <a:r>
              <a:rPr lang="de-DE" dirty="0" smtClean="0"/>
              <a:t> geschriebene soll auf Begrifflichkeiten hinweisen, die sich im Verfahrensablauf verändern können!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00433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3" grpId="0" animBg="1"/>
      <p:bldP spid="4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1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 smtClean="0"/>
              <a:t>Fälligkeit der (Verfahrens-) Gebühr tritt gem. § 6 Abs. 1 S. 1 Nr. 1 GKG mit </a:t>
            </a:r>
            <a:r>
              <a:rPr lang="de-DE" u="sng" dirty="0" smtClean="0"/>
              <a:t>Antragseingang</a:t>
            </a:r>
          </a:p>
          <a:p>
            <a:r>
              <a:rPr lang="de-DE" dirty="0"/>
              <a:t> </a:t>
            </a:r>
            <a:r>
              <a:rPr lang="de-DE" dirty="0" smtClean="0"/>
              <a:t>     (Antragseinreichung/Antragstellung) ein.</a:t>
            </a:r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</a:t>
            </a:r>
            <a:r>
              <a:rPr lang="de-DE" sz="2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Mahnverfahren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10384686" y="827511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23764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ist der Antragsteller gem. § 22 Abs. 1 Satz 1 GKG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4" y="4046284"/>
            <a:ext cx="10150979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Die Anforderung der „1. Gerichtskostenhälfte“ erfolgt durch maschinelle Kostennachricht gem. </a:t>
            </a:r>
          </a:p>
          <a:p>
            <a:r>
              <a:rPr lang="de-DE" dirty="0"/>
              <a:t> </a:t>
            </a:r>
            <a:r>
              <a:rPr lang="de-DE" dirty="0" smtClean="0"/>
              <a:t>   § 26 </a:t>
            </a:r>
            <a:r>
              <a:rPr lang="de-DE" dirty="0" err="1" smtClean="0"/>
              <a:t>KostVfg</a:t>
            </a:r>
            <a:r>
              <a:rPr lang="de-DE" dirty="0" smtClean="0"/>
              <a:t> erst nach Erlass des Mahnbescheids, da gem. § 12 Abs. 3 S. 2 GKG im maschinellen </a:t>
            </a:r>
          </a:p>
          <a:p>
            <a:r>
              <a:rPr lang="de-DE" dirty="0"/>
              <a:t> </a:t>
            </a:r>
            <a:r>
              <a:rPr lang="de-DE" dirty="0" smtClean="0"/>
              <a:t>   Mahnverfahren für den Erlass des MB keine Vorauszahlungspflicht besteht, sondern erst </a:t>
            </a:r>
            <a:r>
              <a:rPr lang="de-DE" smtClean="0"/>
              <a:t>für den </a:t>
            </a:r>
            <a:r>
              <a:rPr lang="de-DE" dirty="0" smtClean="0"/>
              <a:t>Erlass </a:t>
            </a:r>
          </a:p>
          <a:p>
            <a:r>
              <a:rPr lang="de-DE" dirty="0"/>
              <a:t> </a:t>
            </a:r>
            <a:r>
              <a:rPr lang="de-DE" dirty="0" smtClean="0"/>
              <a:t>   des Vollstreckungsbescheids. Sie wird gem. §§ 4 Abs. 2, 15 Abs. 1 und 26 Abs. 1 + 6 </a:t>
            </a:r>
            <a:r>
              <a:rPr lang="de-DE" dirty="0" err="1" smtClean="0"/>
              <a:t>KostVfg</a:t>
            </a:r>
            <a:r>
              <a:rPr lang="de-DE" dirty="0" smtClean="0"/>
              <a:t> über den</a:t>
            </a:r>
          </a:p>
          <a:p>
            <a:r>
              <a:rPr lang="de-DE" dirty="0"/>
              <a:t> </a:t>
            </a:r>
            <a:r>
              <a:rPr lang="de-DE" dirty="0" smtClean="0"/>
              <a:t>   Prozessbevollmächtigten des Antragstellers, RA Schwarz, erfordert.</a:t>
            </a:r>
            <a:endParaRPr lang="de-DE" dirty="0"/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1466393" y="5896544"/>
            <a:ext cx="10150979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Für den Fall der Nichtzahlung würde die Sollstellung gem. §§ 26 Abs. 8 S. 1 </a:t>
            </a:r>
            <a:r>
              <a:rPr lang="de-DE" dirty="0" err="1" smtClean="0"/>
              <a:t>KostVfg</a:t>
            </a:r>
            <a:r>
              <a:rPr lang="de-DE" dirty="0" smtClean="0"/>
              <a:t> erfolgen.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61193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5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vor Abgabe an das Streitgericht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102783"/>
              </p:ext>
            </p:extLst>
          </p:nvPr>
        </p:nvGraphicFramePr>
        <p:xfrm>
          <a:off x="1466496" y="1358998"/>
          <a:ext cx="10150879" cy="52750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720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671283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353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9081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944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Antragsteller/Antragsgegner</a:t>
                      </a: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7103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14224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9839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Summe: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gezahlt sind: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Rest: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466496" y="2862090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1100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419676" y="2662920"/>
            <a:ext cx="2251062" cy="746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Mahnverfahren/ Verfahren über Antrag auf Erlass des Mahnbescheides (0,5-fach)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137549" y="2789067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5.650,00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229656" y="2725915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91,00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616804" y="2787152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(91,00 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€)/keine (0,00 €)</a:t>
            </a:r>
          </a:p>
        </p:txBody>
      </p:sp>
      <p:sp>
        <p:nvSpPr>
          <p:cNvPr id="14" name="Rechteck 13"/>
          <p:cNvSpPr/>
          <p:nvPr/>
        </p:nvSpPr>
        <p:spPr>
          <a:xfrm>
            <a:off x="1466496" y="3679896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22629" y="3496266"/>
            <a:ext cx="2364218" cy="13637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Allgemeinen/Verfahrensgebühr betr. 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treitiges Verfahren/Prozessverfahren</a:t>
            </a: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(2,5-fach unter Anrechnung des Mahnverfahrens)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5137549" y="3785623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5.650,00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7229656" y="3825709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455,00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8613193" y="3733126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(455,00 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€)/keine (0,00 €)</a:t>
            </a:r>
          </a:p>
        </p:txBody>
      </p:sp>
      <p:sp>
        <p:nvSpPr>
          <p:cNvPr id="19" name="Rechteck 18"/>
          <p:cNvSpPr/>
          <p:nvPr/>
        </p:nvSpPr>
        <p:spPr>
          <a:xfrm>
            <a:off x="7229656" y="4861738"/>
            <a:ext cx="914400" cy="353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546,00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7229656" y="5646379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455,00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7363969" y="5268419"/>
            <a:ext cx="914400" cy="3779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91,00</a:t>
            </a:r>
            <a:endParaRPr lang="de-D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426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3" grpId="0" animBg="1"/>
      <p:bldP spid="4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522080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 smtClean="0"/>
              <a:t>Fälligkeit tritt gem. § 6 Abs. 1 S. 1 Nr. 1 GKG </a:t>
            </a:r>
            <a:r>
              <a:rPr lang="de-DE" u="sng" dirty="0" smtClean="0"/>
              <a:t>mit Eingang des Widerspruchs </a:t>
            </a:r>
            <a:r>
              <a:rPr lang="de-DE" dirty="0" smtClean="0"/>
              <a:t>ein.</a:t>
            </a:r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</a:t>
            </a:r>
            <a:r>
              <a:rPr lang="de-DE" sz="2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vor Abgabe an das Streitgericht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10285342" y="6735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5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23764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ist der Antragsteller gem. § 22 Abs. 1 Satz 1 GKG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2" y="4005559"/>
            <a:ext cx="10150979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Gem. § </a:t>
            </a:r>
            <a:r>
              <a:rPr lang="de-DE" dirty="0"/>
              <a:t>12 Abs. 3 S. </a:t>
            </a:r>
            <a:r>
              <a:rPr lang="de-DE" dirty="0" smtClean="0"/>
              <a:t>3 </a:t>
            </a:r>
            <a:r>
              <a:rPr lang="de-DE" dirty="0"/>
              <a:t>GKG </a:t>
            </a:r>
            <a:r>
              <a:rPr lang="de-DE" dirty="0" smtClean="0"/>
              <a:t> ist eine weitere Vorauszahlung, die „2. Gerichtskostenhälfte“, mit</a:t>
            </a:r>
          </a:p>
          <a:p>
            <a:r>
              <a:rPr lang="de-DE" dirty="0"/>
              <a:t> </a:t>
            </a:r>
            <a:r>
              <a:rPr lang="de-DE" dirty="0" smtClean="0"/>
              <a:t>   Kostennachricht gem. § 26 </a:t>
            </a:r>
            <a:r>
              <a:rPr lang="de-DE" dirty="0" err="1" smtClean="0"/>
              <a:t>KostVfg</a:t>
            </a:r>
            <a:r>
              <a:rPr lang="de-DE" dirty="0" smtClean="0"/>
              <a:t> zu erfordern. Sie wird ebenfalls gem. §§ 4 Abs. 2, 15 Abs. 1 und 26 </a:t>
            </a:r>
          </a:p>
          <a:p>
            <a:r>
              <a:rPr lang="de-DE" dirty="0"/>
              <a:t> </a:t>
            </a:r>
            <a:r>
              <a:rPr lang="de-DE" dirty="0" smtClean="0"/>
              <a:t>   Abs. 1 + 6 </a:t>
            </a:r>
            <a:r>
              <a:rPr lang="de-DE" dirty="0" err="1" smtClean="0"/>
              <a:t>KostVfg</a:t>
            </a:r>
            <a:r>
              <a:rPr lang="de-DE" dirty="0" smtClean="0"/>
              <a:t> über den Prozessbevollmächtigten des Antragstellers, RA Schwarz, erfordert.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3225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Klageerweiterung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917239"/>
              </p:ext>
            </p:extLst>
          </p:nvPr>
        </p:nvGraphicFramePr>
        <p:xfrm>
          <a:off x="1466496" y="1411283"/>
          <a:ext cx="10150879" cy="44352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945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76955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353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9081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944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Kläger/Beklagter</a:t>
                      </a: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7103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9839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Summe: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gezahlt sind: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Rest: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137549" y="2789067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6.550,00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229656" y="2725915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609,00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616804" y="2787152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(609,00 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€)/keine (0,00 €)</a:t>
            </a:r>
          </a:p>
        </p:txBody>
      </p:sp>
      <p:sp>
        <p:nvSpPr>
          <p:cNvPr id="14" name="Rechteck 13"/>
          <p:cNvSpPr/>
          <p:nvPr/>
        </p:nvSpPr>
        <p:spPr>
          <a:xfrm>
            <a:off x="1538352" y="2885702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02409" y="2812998"/>
            <a:ext cx="2304187" cy="10544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Allgemeinen/Verfahrens-gebühr betr. 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treitiges Verfahren/Prozessverfahren</a:t>
            </a:r>
            <a:endParaRPr lang="de-DE" sz="1400" dirty="0">
              <a:solidFill>
                <a:schemeClr val="tx1"/>
              </a:solidFill>
            </a:endParaRP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(3-fach)</a:t>
            </a:r>
          </a:p>
        </p:txBody>
      </p:sp>
      <p:sp>
        <p:nvSpPr>
          <p:cNvPr id="19" name="Rechteck 18"/>
          <p:cNvSpPr/>
          <p:nvPr/>
        </p:nvSpPr>
        <p:spPr>
          <a:xfrm>
            <a:off x="7229656" y="4367578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546,00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7349578" y="5074789"/>
            <a:ext cx="914400" cy="3519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63,00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7229656" y="4025255"/>
            <a:ext cx="914400" cy="2844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609,00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2" name="Gefaltete Ecke 21"/>
          <p:cNvSpPr/>
          <p:nvPr/>
        </p:nvSpPr>
        <p:spPr>
          <a:xfrm rot="20901661">
            <a:off x="9873310" y="1402724"/>
            <a:ext cx="1599712" cy="1594098"/>
          </a:xfrm>
          <a:prstGeom prst="foldedCorner">
            <a:avLst/>
          </a:prstGeom>
          <a:solidFill>
            <a:schemeClr val="accent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 die richtige Parteien-bezeichnung denken !</a:t>
            </a:r>
            <a:endParaRPr lang="de-DE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309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 animBg="1"/>
      <p:bldP spid="12" grpId="0" animBg="1"/>
      <p:bldP spid="13" grpId="0" animBg="1"/>
      <p:bldP spid="14" grpId="0" animBg="1"/>
      <p:bldP spid="15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522080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 smtClean="0"/>
              <a:t>Fälligkeit tritt gem. § 6 Abs. 1 S. 1 Nr. 1 GKG </a:t>
            </a:r>
            <a:r>
              <a:rPr lang="de-DE" u="sng" dirty="0" smtClean="0"/>
              <a:t>mit Eingang der Klageerweiterung </a:t>
            </a:r>
            <a:r>
              <a:rPr lang="de-DE" dirty="0" smtClean="0"/>
              <a:t>ein.</a:t>
            </a:r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</a:t>
            </a:r>
            <a:r>
              <a:rPr lang="de-DE" sz="2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Klageerweiterung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7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23764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ist der (jetzt!) </a:t>
            </a:r>
            <a:r>
              <a:rPr lang="de-DE" dirty="0" smtClean="0">
                <a:solidFill>
                  <a:srgbClr val="C00000"/>
                </a:solidFill>
              </a:rPr>
              <a:t>Kläger</a:t>
            </a:r>
            <a:r>
              <a:rPr lang="de-DE" dirty="0" smtClean="0"/>
              <a:t> gem. § 22 Abs. 1 Satz 1 GKG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2" y="4005559"/>
            <a:ext cx="10150979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Gem. § </a:t>
            </a:r>
            <a:r>
              <a:rPr lang="de-DE" dirty="0"/>
              <a:t>12 Abs. </a:t>
            </a:r>
            <a:r>
              <a:rPr lang="de-DE" dirty="0" smtClean="0"/>
              <a:t>1 </a:t>
            </a:r>
            <a:r>
              <a:rPr lang="de-DE" dirty="0"/>
              <a:t>S. </a:t>
            </a:r>
            <a:r>
              <a:rPr lang="de-DE" dirty="0" smtClean="0"/>
              <a:t>2 </a:t>
            </a:r>
            <a:r>
              <a:rPr lang="de-DE" dirty="0"/>
              <a:t>GKG </a:t>
            </a:r>
            <a:r>
              <a:rPr lang="de-DE" dirty="0" smtClean="0"/>
              <a:t> ist mit </a:t>
            </a:r>
            <a:r>
              <a:rPr lang="de-DE" dirty="0"/>
              <a:t>Kostennachricht </a:t>
            </a:r>
            <a:r>
              <a:rPr lang="de-DE" dirty="0" smtClean="0"/>
              <a:t>Kost 40 gem. § 26 </a:t>
            </a:r>
            <a:r>
              <a:rPr lang="de-DE" dirty="0" err="1" smtClean="0"/>
              <a:t>KostVfg</a:t>
            </a:r>
            <a:r>
              <a:rPr lang="de-DE" dirty="0" smtClean="0"/>
              <a:t> eine weitere </a:t>
            </a:r>
          </a:p>
          <a:p>
            <a:r>
              <a:rPr lang="de-DE" dirty="0"/>
              <a:t> </a:t>
            </a:r>
            <a:r>
              <a:rPr lang="de-DE" dirty="0" smtClean="0"/>
              <a:t>   Vorauszahlung nachzufordern. Sie wird ebenfalls gem. §§ 4 Abs. 2, 15 Abs. 1 und 26 </a:t>
            </a:r>
          </a:p>
          <a:p>
            <a:r>
              <a:rPr lang="de-DE" dirty="0"/>
              <a:t> </a:t>
            </a:r>
            <a:r>
              <a:rPr lang="de-DE" dirty="0" smtClean="0"/>
              <a:t>   Abs. 1 + 6 </a:t>
            </a:r>
            <a:r>
              <a:rPr lang="de-DE" dirty="0" err="1" smtClean="0"/>
              <a:t>KostVfg</a:t>
            </a:r>
            <a:r>
              <a:rPr lang="de-DE" dirty="0" smtClean="0"/>
              <a:t> über den Prozessbevollmächtigten des </a:t>
            </a:r>
            <a:r>
              <a:rPr lang="de-DE" dirty="0" smtClean="0">
                <a:solidFill>
                  <a:srgbClr val="C00000"/>
                </a:solidFill>
              </a:rPr>
              <a:t>Klägers</a:t>
            </a:r>
            <a:r>
              <a:rPr lang="de-DE" dirty="0" smtClean="0"/>
              <a:t>, RA Schwarz, erfordert.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91334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Widerklage 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075312"/>
              </p:ext>
            </p:extLst>
          </p:nvPr>
        </p:nvGraphicFramePr>
        <p:xfrm>
          <a:off x="1466496" y="1411283"/>
          <a:ext cx="10150879" cy="44352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945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76955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353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9081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944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            /</a:t>
                      </a:r>
                      <a:r>
                        <a:rPr lang="de-DE" sz="20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Beklagter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Widerbeklagter/Widerkläger</a:t>
                      </a:r>
                      <a:endParaRPr lang="de-DE" sz="1600" dirty="0" smtClean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7103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9839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Summe: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gezahlt sind: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Rest: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8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137549" y="2789067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8.550,00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229656" y="2725915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735,00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616804" y="2787152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609,00 € / 294,00 €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1538352" y="2885702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02409" y="2812998"/>
            <a:ext cx="2304187" cy="10544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Allgemeinen/Verfahrens-gebühr betr. 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treitiges Verfahren/Prozessverfahren</a:t>
            </a: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(3-fach)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7229656" y="4367578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609,00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7229656" y="5099325"/>
            <a:ext cx="914400" cy="3519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126,00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7229656" y="4025255"/>
            <a:ext cx="914400" cy="2844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735,00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7" name="Gefaltete Ecke 16"/>
          <p:cNvSpPr/>
          <p:nvPr/>
        </p:nvSpPr>
        <p:spPr>
          <a:xfrm rot="21271376">
            <a:off x="9945238" y="3137260"/>
            <a:ext cx="1599712" cy="159409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294 € = 3-fache Gebühr aus Streitwert</a:t>
            </a: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Widerklage =&gt; 2000 €</a:t>
            </a:r>
            <a:endParaRPr lang="de-DE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 rot="21072622">
            <a:off x="1085126" y="4804064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36 II GKG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Widerklage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91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 animBg="1"/>
      <p:bldP spid="12" grpId="0" animBg="1"/>
      <p:bldP spid="13" grpId="0" animBg="1"/>
      <p:bldP spid="14" grpId="0" animBg="1"/>
      <p:bldP spid="15" grpId="0" animBg="1"/>
      <p:bldP spid="19" grpId="0" animBg="1"/>
      <p:bldP spid="20" grpId="0" animBg="1"/>
      <p:bldP spid="21" grpId="0" animBg="1"/>
      <p:bldP spid="17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522080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 smtClean="0"/>
              <a:t>Fälligkeit tritt gem. § 6 Abs. 1 S. 1 Nr. 1 GKG mit Eingang der Widerklage ein.</a:t>
            </a:r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</a:t>
            </a:r>
            <a:r>
              <a:rPr lang="de-DE" sz="2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Widerklage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>
            <a:off x="10014154" y="429447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9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23764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ist der </a:t>
            </a:r>
            <a:r>
              <a:rPr lang="de-DE" dirty="0" smtClean="0">
                <a:solidFill>
                  <a:srgbClr val="C00000"/>
                </a:solidFill>
              </a:rPr>
              <a:t>Beklagte als Widerkläger </a:t>
            </a:r>
            <a:r>
              <a:rPr lang="de-DE" dirty="0" smtClean="0"/>
              <a:t>gem. § 22 Abs. 1 Satz 1 GKG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2" y="4005559"/>
            <a:ext cx="10150979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Da die Widerklage gem. § </a:t>
            </a:r>
            <a:r>
              <a:rPr lang="de-DE" dirty="0"/>
              <a:t>12 Abs. 2</a:t>
            </a:r>
            <a:r>
              <a:rPr lang="de-DE" dirty="0" smtClean="0"/>
              <a:t> Nr. 1 </a:t>
            </a:r>
            <a:r>
              <a:rPr lang="de-DE" dirty="0"/>
              <a:t>GKG </a:t>
            </a:r>
            <a:r>
              <a:rPr lang="de-DE" dirty="0" smtClean="0"/>
              <a:t> </a:t>
            </a:r>
            <a:r>
              <a:rPr lang="de-DE" b="1" dirty="0" smtClean="0"/>
              <a:t>nicht</a:t>
            </a:r>
            <a:r>
              <a:rPr lang="de-DE" dirty="0" smtClean="0"/>
              <a:t> vorauszahlungspflichtig ist erfolgt die Einforderung</a:t>
            </a:r>
          </a:p>
          <a:p>
            <a:r>
              <a:rPr lang="de-DE" dirty="0"/>
              <a:t> </a:t>
            </a:r>
            <a:r>
              <a:rPr lang="de-DE" dirty="0" smtClean="0"/>
              <a:t>   der Differenz im Wege </a:t>
            </a:r>
            <a:r>
              <a:rPr lang="de-DE" u="sng" dirty="0" smtClean="0"/>
              <a:t>der Sollstellung</a:t>
            </a:r>
            <a:r>
              <a:rPr lang="de-DE" dirty="0" smtClean="0"/>
              <a:t> gem. §§ 4 Abs. 2, 15 Abs. 1 und 25 </a:t>
            </a:r>
            <a:r>
              <a:rPr lang="de-DE" dirty="0" err="1" smtClean="0"/>
              <a:t>KostVfg</a:t>
            </a:r>
            <a:r>
              <a:rPr lang="de-DE" dirty="0" smtClean="0"/>
              <a:t> mit Kost 23 zu Lasten</a:t>
            </a:r>
          </a:p>
          <a:p>
            <a:r>
              <a:rPr lang="de-DE" dirty="0"/>
              <a:t> </a:t>
            </a:r>
            <a:r>
              <a:rPr lang="de-DE" dirty="0" smtClean="0"/>
              <a:t>   der Beklagten.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49733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1497</Words>
  <Application>Microsoft Office PowerPoint</Application>
  <PresentationFormat>Breitbild</PresentationFormat>
  <Paragraphs>373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42</cp:revision>
  <dcterms:created xsi:type="dcterms:W3CDTF">2023-07-21T13:04:44Z</dcterms:created>
  <dcterms:modified xsi:type="dcterms:W3CDTF">2024-01-20T08:57:20Z</dcterms:modified>
</cp:coreProperties>
</file>