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46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61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800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1487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325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130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02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657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64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75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78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58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5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465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26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344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0A6196-6BD5-4B00-A04E-E9BE50AFE40D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5DF03D-4BF6-4EAA-BB8F-23F6602FC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7935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Instanzenzug und Aufbau der Berliner Justiz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717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9" y="0"/>
            <a:ext cx="8391525" cy="629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457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Geschäftsgang</a:t>
            </a:r>
            <a:br>
              <a:rPr lang="de-DE" dirty="0"/>
            </a:br>
            <a:r>
              <a:rPr lang="de-DE" sz="1800" dirty="0"/>
              <a:t>Justizorganisation im Land Berlin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sz="2400" dirty="0"/>
              <a:t>Senatsverwaltung für Justiz, Vielfalt und Antidiskriminierung </a:t>
            </a:r>
          </a:p>
          <a:p>
            <a:pPr marL="0" indent="0">
              <a:buNone/>
            </a:pPr>
            <a:r>
              <a:rPr lang="de-DE" sz="2400" dirty="0"/>
              <a:t>     -&gt; derzeitige Senatorin Dr. </a:t>
            </a:r>
            <a:r>
              <a:rPr lang="de-DE" sz="2400" dirty="0" err="1"/>
              <a:t>Felor</a:t>
            </a:r>
            <a:r>
              <a:rPr lang="de-DE" sz="2400" dirty="0"/>
              <a:t> </a:t>
            </a:r>
            <a:r>
              <a:rPr lang="de-DE" sz="2400" dirty="0" err="1"/>
              <a:t>Badenberg</a:t>
            </a: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sz="2400" b="1" dirty="0"/>
              <a:t>Gerichte der ordentlichen Gerichtsbarkeit</a:t>
            </a:r>
          </a:p>
          <a:p>
            <a:pPr lvl="1">
              <a:buFontTx/>
              <a:buChar char="-"/>
            </a:pPr>
            <a:r>
              <a:rPr lang="de-DE" sz="2400" b="1" dirty="0"/>
              <a:t>Kammergericht in Berlin</a:t>
            </a:r>
            <a:r>
              <a:rPr lang="de-DE" sz="2400" dirty="0"/>
              <a:t>, sonst Oberlandesgericht</a:t>
            </a:r>
          </a:p>
          <a:p>
            <a:pPr lvl="1">
              <a:buFontTx/>
              <a:buChar char="-"/>
            </a:pPr>
            <a:r>
              <a:rPr lang="de-DE" sz="2400" b="1" dirty="0"/>
              <a:t>Landgericht I +II</a:t>
            </a:r>
            <a:r>
              <a:rPr lang="de-DE" sz="2400" dirty="0"/>
              <a:t>	3 Standorte in Berlin</a:t>
            </a:r>
          </a:p>
          <a:p>
            <a:pPr lvl="1">
              <a:buFontTx/>
              <a:buChar char="-"/>
            </a:pPr>
            <a:r>
              <a:rPr lang="de-DE" sz="2400" dirty="0"/>
              <a:t>Landgericht I  Strafgerichtsbarkeit Turmstraße</a:t>
            </a:r>
          </a:p>
          <a:p>
            <a:pPr lvl="1">
              <a:buFontTx/>
              <a:buChar char="-"/>
            </a:pPr>
            <a:r>
              <a:rPr lang="de-DE" sz="2400" dirty="0"/>
              <a:t>Landgericht II Zivilgerichtsbarkeit- Littenstraße und Tegeler Weg</a:t>
            </a:r>
          </a:p>
          <a:p>
            <a:pPr lvl="1">
              <a:buFontTx/>
              <a:buChar char="-"/>
            </a:pPr>
            <a:endParaRPr lang="de-DE" sz="2400" dirty="0"/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5519936" y="2636912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8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Geschäftsgang Zivilgerichtsbarkeit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Standort Littenstraße </a:t>
            </a:r>
          </a:p>
          <a:p>
            <a:r>
              <a:rPr lang="de-DE" b="1" dirty="0" smtClean="0"/>
              <a:t>Beispiele:</a:t>
            </a:r>
          </a:p>
          <a:p>
            <a:r>
              <a:rPr lang="de-DE" dirty="0" smtClean="0"/>
              <a:t>Berufungs- und Beschwerdesachen</a:t>
            </a:r>
          </a:p>
          <a:p>
            <a:r>
              <a:rPr lang="de-DE" dirty="0" smtClean="0"/>
              <a:t>Urheberrechtssachen</a:t>
            </a:r>
          </a:p>
          <a:p>
            <a:r>
              <a:rPr lang="de-DE" dirty="0" smtClean="0"/>
              <a:t>Wettbewerbssachen</a:t>
            </a:r>
          </a:p>
          <a:p>
            <a:r>
              <a:rPr lang="de-DE" dirty="0" smtClean="0"/>
              <a:t>Verkehrsrechtsangelegenheiten</a:t>
            </a:r>
          </a:p>
          <a:p>
            <a:r>
              <a:rPr lang="de-DE" dirty="0" smtClean="0"/>
              <a:t>Internationale Kammer für Handelssachen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Standort Tegeler Weg</a:t>
            </a:r>
          </a:p>
          <a:p>
            <a:r>
              <a:rPr lang="de-DE" b="1" dirty="0" smtClean="0"/>
              <a:t>Beispiele:</a:t>
            </a:r>
          </a:p>
          <a:p>
            <a:r>
              <a:rPr lang="de-DE" dirty="0" smtClean="0"/>
              <a:t>Berufungs- und Beschwerdesachen</a:t>
            </a:r>
          </a:p>
          <a:p>
            <a:r>
              <a:rPr lang="de-DE" dirty="0" smtClean="0"/>
              <a:t>Amtshaftungssachen</a:t>
            </a:r>
          </a:p>
          <a:p>
            <a:r>
              <a:rPr lang="de-DE" dirty="0" smtClean="0"/>
              <a:t>Heilbehandlungssachen</a:t>
            </a:r>
          </a:p>
          <a:p>
            <a:r>
              <a:rPr lang="de-DE" dirty="0" smtClean="0"/>
              <a:t>Bausachen</a:t>
            </a:r>
          </a:p>
          <a:p>
            <a:r>
              <a:rPr lang="de-DE" dirty="0" smtClean="0"/>
              <a:t>Banksachen</a:t>
            </a:r>
          </a:p>
          <a:p>
            <a:r>
              <a:rPr lang="de-DE" dirty="0" smtClean="0"/>
              <a:t>Internationale Kammer für Baustreitigkeiten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642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de-DE" dirty="0"/>
              <a:t>-</a:t>
            </a:r>
            <a:r>
              <a:rPr lang="de-DE" sz="2400" dirty="0"/>
              <a:t> </a:t>
            </a:r>
            <a:r>
              <a:rPr lang="de-DE" sz="3300" b="1" i="1" dirty="0"/>
              <a:t>11 Amtsgerichte</a:t>
            </a:r>
          </a:p>
          <a:p>
            <a:pPr lvl="1"/>
            <a:r>
              <a:rPr lang="de-DE" sz="3300" dirty="0"/>
              <a:t>Charlottenburg	</a:t>
            </a:r>
          </a:p>
          <a:p>
            <a:pPr lvl="1"/>
            <a:r>
              <a:rPr lang="de-DE" sz="3300" dirty="0"/>
              <a:t>Köpenick</a:t>
            </a:r>
          </a:p>
          <a:p>
            <a:pPr lvl="1"/>
            <a:r>
              <a:rPr lang="de-DE" sz="3300" dirty="0"/>
              <a:t>Lichtenberg</a:t>
            </a:r>
          </a:p>
          <a:p>
            <a:pPr lvl="1"/>
            <a:r>
              <a:rPr lang="de-DE" sz="3300" dirty="0"/>
              <a:t>Mitte</a:t>
            </a:r>
          </a:p>
          <a:p>
            <a:pPr lvl="1"/>
            <a:r>
              <a:rPr lang="de-DE" sz="3300" dirty="0"/>
              <a:t>Neukölln</a:t>
            </a:r>
          </a:p>
          <a:p>
            <a:pPr lvl="1"/>
            <a:r>
              <a:rPr lang="de-DE" sz="3300" dirty="0"/>
              <a:t>Pankow</a:t>
            </a:r>
          </a:p>
          <a:p>
            <a:pPr lvl="1"/>
            <a:r>
              <a:rPr lang="de-DE" sz="3300" dirty="0"/>
              <a:t>Schöneberg</a:t>
            </a:r>
          </a:p>
          <a:p>
            <a:pPr lvl="1"/>
            <a:r>
              <a:rPr lang="de-DE" sz="3300" dirty="0"/>
              <a:t>Spandau</a:t>
            </a:r>
          </a:p>
          <a:p>
            <a:pPr lvl="1"/>
            <a:r>
              <a:rPr lang="de-DE" sz="3300" dirty="0"/>
              <a:t>Kreuzberg</a:t>
            </a:r>
          </a:p>
          <a:p>
            <a:pPr lvl="1"/>
            <a:r>
              <a:rPr lang="de-DE" sz="3300" dirty="0"/>
              <a:t>Tiergarten</a:t>
            </a:r>
          </a:p>
          <a:p>
            <a:pPr lvl="1"/>
            <a:r>
              <a:rPr lang="de-DE" sz="3300" dirty="0"/>
              <a:t>Wedding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98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Strafverfolgungsbehörden</a:t>
            </a:r>
          </a:p>
          <a:p>
            <a:r>
              <a:rPr lang="de-DE" dirty="0"/>
              <a:t>- Generalstaatsanwaltschaft</a:t>
            </a:r>
          </a:p>
          <a:p>
            <a:r>
              <a:rPr lang="de-DE" dirty="0"/>
              <a:t>- Staatsanwaltschaft</a:t>
            </a:r>
          </a:p>
          <a:p>
            <a:r>
              <a:rPr lang="de-DE" dirty="0"/>
              <a:t>- Amtsanwaltschaft</a:t>
            </a:r>
          </a:p>
        </p:txBody>
      </p:sp>
    </p:spTree>
    <p:extLst>
      <p:ext uri="{BB962C8B-B14F-4D97-AF65-F5344CB8AC3E}">
        <p14:creationId xmlns:p14="http://schemas.microsoft.com/office/powerpoint/2010/main" val="283208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2800" b="1" dirty="0"/>
              <a:t>Fachgerichtsbarkeiten/ besondere Gerichtsbarkeit</a:t>
            </a:r>
          </a:p>
          <a:p>
            <a:r>
              <a:rPr lang="de-DE" sz="2800" dirty="0"/>
              <a:t>- Oberverwaltungsgericht Berlin/Brandenburg</a:t>
            </a:r>
          </a:p>
          <a:p>
            <a:r>
              <a:rPr lang="de-DE" sz="2800" dirty="0"/>
              <a:t>- Verwaltungsgericht Berlin</a:t>
            </a:r>
          </a:p>
          <a:p>
            <a:r>
              <a:rPr lang="de-DE" sz="2800" dirty="0"/>
              <a:t>- Finanzgericht Berlin/Brandenburg</a:t>
            </a:r>
          </a:p>
          <a:p>
            <a:r>
              <a:rPr lang="de-DE" sz="2800" dirty="0"/>
              <a:t>- Landessozialgericht Berlin/Brandenburg</a:t>
            </a:r>
          </a:p>
          <a:p>
            <a:r>
              <a:rPr lang="de-DE" sz="2800" dirty="0"/>
              <a:t>- Sozialgericht Berlin</a:t>
            </a:r>
          </a:p>
          <a:p>
            <a:r>
              <a:rPr lang="de-DE" sz="2800" dirty="0"/>
              <a:t>- Landesarbeitsgericht Berlin/Brandenburg</a:t>
            </a:r>
          </a:p>
          <a:p>
            <a:r>
              <a:rPr lang="de-DE" sz="2800" dirty="0"/>
              <a:t>- Arbeitsgericht Berlin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952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/>
          </p:nvPr>
        </p:nvGraphicFramePr>
        <p:xfrm>
          <a:off x="2351584" y="908722"/>
          <a:ext cx="7488832" cy="4882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9355582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88773983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413090814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082049068"/>
                    </a:ext>
                  </a:extLst>
                </a:gridCol>
              </a:tblGrid>
              <a:tr h="1016836">
                <a:tc>
                  <a:txBody>
                    <a:bodyPr/>
                    <a:lstStyle/>
                    <a:p>
                      <a:r>
                        <a:rPr lang="de-DE" dirty="0" smtClean="0"/>
                        <a:t>Verwaltungs-gerichtsbarkeit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Finanzgerichts-barkeit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Sozialgerichts-barkeit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Arbeitsgerichts-barkeit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828169"/>
                  </a:ext>
                </a:extLst>
              </a:tr>
              <a:tr h="643996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Verwaltungs-gerichte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Finanzgerichte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Sozialgerichte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Arbeitsgerichte</a:t>
                      </a:r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249713"/>
                  </a:ext>
                </a:extLst>
              </a:tr>
              <a:tr h="711785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Oberverwaltungsgericht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Landessozial-gerichte</a:t>
                      </a:r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Landesarbeits-gericht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146051"/>
                  </a:ext>
                </a:extLst>
              </a:tr>
              <a:tr h="711785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Bundesverwaltungsgericht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Bundesfinanzhof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Bundessozial-gericht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Bundesarbeits-gericht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685777"/>
                  </a:ext>
                </a:extLst>
              </a:tr>
              <a:tr h="17625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i="1" dirty="0" smtClean="0"/>
                        <a:t>Entscheidet in öffentlich-rechtlichen Angelegenheiten</a:t>
                      </a:r>
                      <a:endParaRPr lang="de-DE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 smtClean="0"/>
                        <a:t>Entscheidet in Streitigkeiten über Steuern und Zöllen</a:t>
                      </a:r>
                      <a:endParaRPr lang="de-DE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i="1" dirty="0" smtClean="0"/>
                        <a:t>Entscheidet in Angelegenheiten der Renten-, Sozial-,Kranken- und Arbeitslosenversicherung</a:t>
                      </a:r>
                      <a:endParaRPr lang="de-DE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i="1" dirty="0" smtClean="0"/>
                        <a:t>Entscheidet</a:t>
                      </a:r>
                      <a:r>
                        <a:rPr lang="de-DE" sz="1400" i="1" baseline="0" dirty="0" smtClean="0"/>
                        <a:t> in Rechtsstreitigkeiten zwischen Arbeitgeber und den Tarifvertragsparteien</a:t>
                      </a:r>
                      <a:endParaRPr lang="de-DE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905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24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185</Words>
  <Application>Microsoft Office PowerPoint</Application>
  <PresentationFormat>Breitbild</PresentationFormat>
  <Paragraphs>74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Segment</vt:lpstr>
      <vt:lpstr>Instanzenzug und Aufbau der Berliner Justiz</vt:lpstr>
      <vt:lpstr>PowerPoint-Präsentation</vt:lpstr>
      <vt:lpstr>Geschäftsgang Justizorganisation im Land Berlin</vt:lpstr>
      <vt:lpstr>Geschäftsgang Zivilgerichtsbarkeit</vt:lpstr>
      <vt:lpstr>Geschäftsgang</vt:lpstr>
      <vt:lpstr>Geschäftsgang</vt:lpstr>
      <vt:lpstr>Geschäftsgang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Instanzenzug und Aufbau der Berliner Justiz</dc:title>
  <dc:creator>Neuendorf-Schulz, Simone</dc:creator>
  <cp:lastModifiedBy>Neuendorf-Schulz, Simone</cp:lastModifiedBy>
  <cp:revision>1</cp:revision>
  <dcterms:created xsi:type="dcterms:W3CDTF">2024-10-02T10:35:29Z</dcterms:created>
  <dcterms:modified xsi:type="dcterms:W3CDTF">2024-10-02T10:38:51Z</dcterms:modified>
</cp:coreProperties>
</file>